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301" r:id="rId3"/>
    <p:sldId id="283" r:id="rId4"/>
    <p:sldId id="285" r:id="rId5"/>
    <p:sldId id="286" r:id="rId6"/>
    <p:sldId id="288" r:id="rId7"/>
    <p:sldId id="289" r:id="rId8"/>
    <p:sldId id="291" r:id="rId9"/>
    <p:sldId id="292" r:id="rId10"/>
    <p:sldId id="302" r:id="rId11"/>
    <p:sldId id="293" r:id="rId12"/>
    <p:sldId id="294" r:id="rId13"/>
    <p:sldId id="257" r:id="rId14"/>
    <p:sldId id="295" r:id="rId15"/>
    <p:sldId id="298" r:id="rId16"/>
    <p:sldId id="304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F2"/>
    <a:srgbClr val="800000"/>
    <a:srgbClr val="FEB0FA"/>
    <a:srgbClr val="C1C955"/>
    <a:srgbClr val="67B79E"/>
    <a:srgbClr val="660066"/>
    <a:srgbClr val="52CCC0"/>
    <a:srgbClr val="B86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50778624960177"/>
          <c:y val="0.32631258428871757"/>
          <c:w val="0.51982662602051455"/>
          <c:h val="0.64998392215228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Образовательные области</c:v>
                </c:pt>
              </c:strCache>
            </c:strRef>
          </c:tx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Физическое развитие</c:v>
                </c:pt>
                <c:pt idx="1">
                  <c:v>Социально - коммуникативное развитие</c:v>
                </c:pt>
                <c:pt idx="2">
                  <c:v>Познавательное развитие</c:v>
                </c:pt>
                <c:pt idx="3">
                  <c:v>Речевое развитие</c:v>
                </c:pt>
                <c:pt idx="4">
                  <c:v>Художественно - эстетическое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044930014808156"/>
          <c:y val="2.0629204007543794E-2"/>
          <c:w val="0.34955069985192105"/>
          <c:h val="0.97937079599245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EC197-60BB-4368-8DE5-88C04E0A884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6510-F582-47B0-AA95-BE7E369BB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4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6510-F582-47B0-AA95-BE7E369BB1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poi-5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6400"/>
          <a:stretch>
            <a:fillRect/>
          </a:stretch>
        </p:blipFill>
        <p:spPr bwMode="auto">
          <a:xfrm>
            <a:off x="0" y="-240573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35743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69549"/>
            <a:ext cx="8748464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адаптированной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ТНР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опыта работы МБДОУ детский сад № 5 г.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Ярцево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alt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Функциональные обязанности  специалистов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836712"/>
          <a:ext cx="8568951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3816424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 - логопед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Диагностика.</a:t>
                      </a:r>
                    </a:p>
                    <a:p>
                      <a:r>
                        <a:rPr lang="ru-RU" sz="1600" dirty="0" smtClean="0"/>
                        <a:t>Индивидуальные, подгрупповые , фронтальные </a:t>
                      </a:r>
                      <a:r>
                        <a:rPr lang="ru-RU" sz="1600" baseline="0" dirty="0" smtClean="0"/>
                        <a:t> занятия с детьми.</a:t>
                      </a:r>
                    </a:p>
                    <a:p>
                      <a:r>
                        <a:rPr lang="ru-RU" sz="1600" baseline="0" dirty="0" smtClean="0"/>
                        <a:t>Консультационная и методическая работа со специалистами и  родителями (или законными представителями)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Коррекционная работа  с детьми, согласно индивидуального  образовательного маршрута 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Воспитатель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Индивидуальные, подгрупповые , фронтальные </a:t>
                      </a:r>
                      <a:r>
                        <a:rPr lang="ru-RU" sz="1600" baseline="0" dirty="0" smtClean="0"/>
                        <a:t> занятия с детьми.</a:t>
                      </a:r>
                    </a:p>
                    <a:p>
                      <a:r>
                        <a:rPr lang="ru-RU" sz="1600" baseline="0" dirty="0" smtClean="0"/>
                        <a:t>Консультационная и методическая работа со специалистами и родителями (или законными представителями)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Закрепление у детей речевых навыков по заданию логопеда</a:t>
                      </a:r>
                      <a:r>
                        <a:rPr lang="ru-RU" sz="1600" baseline="0" dirty="0" smtClean="0"/>
                        <a:t> в течении дня в разных видах деятельности.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Музыкальный руководитель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Подгрупповые , фронтальные </a:t>
                      </a:r>
                      <a:r>
                        <a:rPr lang="ru-RU" sz="1600" baseline="0" dirty="0" smtClean="0"/>
                        <a:t> занятия с детьми, использование </a:t>
                      </a:r>
                      <a:r>
                        <a:rPr lang="ru-RU" sz="1600" baseline="0" dirty="0" err="1" smtClean="0"/>
                        <a:t>логоритмических</a:t>
                      </a:r>
                      <a:r>
                        <a:rPr lang="ru-RU" sz="1600" baseline="0" dirty="0" smtClean="0"/>
                        <a:t> упражнений.</a:t>
                      </a:r>
                    </a:p>
                    <a:p>
                      <a:r>
                        <a:rPr lang="ru-RU" sz="1600" baseline="0" dirty="0" smtClean="0"/>
                        <a:t>Консультационная и методическая работа со специалистами и родителями (или законными представителями)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слухового восприятия, голоса, ритма,</a:t>
                      </a:r>
                      <a:r>
                        <a:rPr lang="ru-RU" sz="1600" baseline="0" dirty="0" smtClean="0"/>
                        <a:t> т</a:t>
                      </a:r>
                      <a:r>
                        <a:rPr lang="ru-RU" sz="1600" dirty="0" smtClean="0"/>
                        <a:t>емпа. Развитие произношения , координации</a:t>
                      </a:r>
                      <a:r>
                        <a:rPr lang="ru-RU" sz="1600" baseline="0" dirty="0" smtClean="0"/>
                        <a:t> речи с движением </a:t>
                      </a:r>
                      <a:r>
                        <a:rPr lang="ru-RU" sz="1600" dirty="0" smtClean="0"/>
                        <a:t> с помощью </a:t>
                      </a:r>
                      <a:r>
                        <a:rPr lang="ru-RU" sz="1600" dirty="0" err="1" smtClean="0"/>
                        <a:t>логорритмики</a:t>
                      </a:r>
                      <a:r>
                        <a:rPr lang="ru-RU" sz="1600" dirty="0" smtClean="0"/>
                        <a:t>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8264" y="6926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Содержательный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636912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учтены коррекционные подгрупповые, индивидуальные занятия (</a:t>
            </a:r>
            <a:r>
              <a:rPr lang="ru-RU" sz="2000" b="1" dirty="0" smtClean="0">
                <a:solidFill>
                  <a:srgbClr val="FF0000"/>
                </a:solidFill>
              </a:rPr>
              <a:t>определены помещения, время, специалисты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), предусмотренные АОП для детей с ОВЗ.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- учтены групповые, подгрупповые </a:t>
            </a:r>
            <a:r>
              <a:rPr lang="ru-RU" sz="2000" b="1" dirty="0" smtClean="0">
                <a:solidFill>
                  <a:srgbClr val="FF0000"/>
                </a:solidFill>
              </a:rPr>
              <a:t>занятия воспитателя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62880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образовательной  деятельности  групп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08920"/>
            <a:ext cx="3384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Деятельность группы общеразвивающей направленности строится с учетом групповых и подгрупповых видов образовательной деятельности.</a:t>
            </a:r>
          </a:p>
        </p:txBody>
      </p:sp>
      <p:sp>
        <p:nvSpPr>
          <p:cNvPr id="10" name="Стрелка вниз 9"/>
          <p:cNvSpPr/>
          <p:nvPr/>
        </p:nvSpPr>
        <p:spPr>
          <a:xfrm rot="2372415">
            <a:off x="2783442" y="2054019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9124452">
            <a:off x="6027208" y="2125826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6671874" y="1261931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2354799" y="1189722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Содержательный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124744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Содержание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психолого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– педагогической работы по образовательным областям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7175929" y="685865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1346688" y="685666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043608" y="2348880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20191"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Шестиугольник 4"/>
          <p:cNvSpPr/>
          <p:nvPr/>
        </p:nvSpPr>
        <p:spPr>
          <a:xfrm>
            <a:off x="1979712" y="1052736"/>
            <a:ext cx="5357850" cy="165618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Работа по всем образовательным областям строится с учетом </a:t>
            </a:r>
            <a:r>
              <a:rPr lang="ru-RU" b="1" dirty="0" smtClean="0">
                <a:solidFill>
                  <a:srgbClr val="FF0000"/>
                </a:solidFill>
              </a:rPr>
              <a:t>речевых нарушений детей.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0" y="2276872"/>
            <a:ext cx="2286016" cy="1357322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«Социально-коммуникативное развитие»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7055768" y="2276872"/>
            <a:ext cx="2088232" cy="1285884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«Познавательное развитие»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580112" y="3645024"/>
            <a:ext cx="2144280" cy="2088232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«Физическое развитие»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учитывается </a:t>
            </a:r>
            <a:r>
              <a:rPr lang="ru-RU" sz="1400" b="1" dirty="0" smtClean="0">
                <a:solidFill>
                  <a:srgbClr val="FF0000"/>
                </a:solidFill>
              </a:rPr>
              <a:t>охранительный режим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, рекомендованного  ТПМПК.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619672" y="3645024"/>
            <a:ext cx="2160240" cy="2160240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800000"/>
                </a:solidFill>
              </a:rPr>
              <a:t>«Речевое развитие»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дополняется  решением </a:t>
            </a:r>
            <a:r>
              <a:rPr lang="ru-RU" sz="1400" b="1" dirty="0" smtClean="0">
                <a:solidFill>
                  <a:srgbClr val="FF0000"/>
                </a:solidFill>
              </a:rPr>
              <a:t>коррекционных задач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учителем – логопедом.</a:t>
            </a:r>
            <a:endParaRPr lang="ru-RU" sz="1400" dirty="0">
              <a:solidFill>
                <a:srgbClr val="8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491880" y="2852936"/>
            <a:ext cx="2357422" cy="2088232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800000"/>
                </a:solidFill>
              </a:rPr>
              <a:t>«Художественно-эстетическое развитие»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дополняется  </a:t>
            </a:r>
            <a:r>
              <a:rPr lang="ru-RU" sz="1400" b="1" dirty="0" err="1" smtClean="0">
                <a:solidFill>
                  <a:srgbClr val="FF0000"/>
                </a:solidFill>
              </a:rPr>
              <a:t>логоритмикой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pPr lvl="0"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музыкальным руководителем</a:t>
            </a:r>
          </a:p>
          <a:p>
            <a:pPr algn="ctr"/>
            <a:endParaRPr lang="ru-RU" sz="1600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Особенности работы в группах компенсирующей (комбинированной ) направленности  для детей с ОВЗ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2320" y="33265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Содержательный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41277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Часть, формируемая участниками образовательных отношений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708920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Дополнительная образовательная деятельность  по выбору дошкольной организации и по запросу родителей ( или законных представителей).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(кружковая работа, работа по формированию целостных представлений о родном крае  и др.)</a:t>
            </a:r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7175929" y="685865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1346688" y="685666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5976" y="2132856"/>
            <a:ext cx="274961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94116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Взаимосвязь с социумом.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Работа по развитию творческих способностей и поддержке детской инициативы.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4328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Организационный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05273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деятельности групп  общеразвивающей направленности  и компенсирующей (комбинированной)  направленности строится с учетом  индивидуальных особенностей детей группы.</a:t>
            </a:r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7247939" y="613858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1562711" y="613657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996953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 предметно - развивающей среды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Гибкий режим дня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Учебный план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План работы с родителями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515719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традиционных событий и праздников.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2924944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 предметно -развивающей среды  - </a:t>
            </a:r>
            <a:r>
              <a:rPr lang="ru-RU" b="1" dirty="0" smtClean="0">
                <a:solidFill>
                  <a:srgbClr val="FF0000"/>
                </a:solidFill>
              </a:rPr>
              <a:t>зона </a:t>
            </a:r>
            <a:r>
              <a:rPr lang="ru-RU" b="1" dirty="0" err="1" smtClean="0">
                <a:solidFill>
                  <a:srgbClr val="FF0000"/>
                </a:solidFill>
              </a:rPr>
              <a:t>коррекционно</a:t>
            </a:r>
            <a:r>
              <a:rPr lang="ru-RU" b="1" dirty="0" smtClean="0">
                <a:solidFill>
                  <a:srgbClr val="FF0000"/>
                </a:solidFill>
              </a:rPr>
              <a:t> - речевого развития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Гибкий режим дня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Учебный план </a:t>
            </a:r>
            <a:r>
              <a:rPr lang="ru-RU" b="1" dirty="0" smtClean="0">
                <a:solidFill>
                  <a:srgbClr val="FF0000"/>
                </a:solidFill>
              </a:rPr>
              <a:t>(учет коррекционных занятий)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План работы с родителями </a:t>
            </a:r>
            <a:r>
              <a:rPr lang="ru-RU" b="1" dirty="0" smtClean="0">
                <a:solidFill>
                  <a:srgbClr val="FF0000"/>
                </a:solidFill>
              </a:rPr>
              <a:t>(обучение родителей занятиям по исправлению речевых нарушений)</a:t>
            </a:r>
          </a:p>
        </p:txBody>
      </p:sp>
      <p:sp>
        <p:nvSpPr>
          <p:cNvPr id="25" name="Стрелка вниз 24"/>
          <p:cNvSpPr/>
          <p:nvPr/>
        </p:nvSpPr>
        <p:spPr>
          <a:xfrm rot="19124452">
            <a:off x="6099215" y="2485866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372415">
            <a:off x="2279386" y="2486066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9124452">
            <a:off x="2282791" y="4502090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372415">
            <a:off x="6167818" y="4574296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03648" y="220486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Материально – технические условия реализации программы 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4355976" y="1916832"/>
            <a:ext cx="216024" cy="40869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80728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В декабре 2016 г. мы принимали участие в региональном заочном конкурсе адаптированных образовательных программ дошкольных образовательных организаций.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Результат участия в конкурсе  - победитель в номинации: «Адаптированная основная образовательная программа»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846" r="5068" b="1923"/>
          <a:stretch>
            <a:fillRect/>
          </a:stretch>
        </p:blipFill>
        <p:spPr bwMode="auto">
          <a:xfrm>
            <a:off x="395536" y="2852936"/>
            <a:ext cx="2232248" cy="316835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443" r="10279" b="3379"/>
          <a:stretch>
            <a:fillRect/>
          </a:stretch>
        </p:blipFill>
        <p:spPr bwMode="auto">
          <a:xfrm>
            <a:off x="3275856" y="2852936"/>
            <a:ext cx="2304256" cy="316835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3914" r="8681" b="2143"/>
          <a:stretch>
            <a:fillRect/>
          </a:stretch>
        </p:blipFill>
        <p:spPr bwMode="auto">
          <a:xfrm>
            <a:off x="6156176" y="2852936"/>
            <a:ext cx="2304256" cy="316835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0191"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83568" y="3068960"/>
            <a:ext cx="7596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Наши координаты: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Смоленская область г.Ярцево 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ул. 1-я Рабочая д. 28 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Телефон: 84814330143</a:t>
            </a: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Электронная почта: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ppoi-5@mail.ru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Официальный сайт: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http://www.yadou5.edusite.ru/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Мы  приглашаем Вас к сотрудничеству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48680"/>
            <a:ext cx="8460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9969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(далее ООП)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371703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Адаптированная образовательная программа для детей с тяжелыми нарушениями речи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(далее АОП)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645024"/>
            <a:ext cx="1907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Адаптированная образовательная программа для детей с тяжелыми нарушениями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речи </a:t>
            </a:r>
          </a:p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далее АОП)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188640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Группа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компенсирующей направленности </a:t>
            </a:r>
            <a:r>
              <a:rPr lang="ru-RU" dirty="0" smtClean="0"/>
              <a:t>дети с ОВЗ (тяжелые нарушения речи)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60648"/>
            <a:ext cx="2843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Группа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комбинированной направленности 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/>
              <a:t>Совместная образовательная деятельность здоровых детей </a:t>
            </a:r>
            <a:r>
              <a:rPr lang="ru-RU" dirty="0" smtClean="0">
                <a:solidFill>
                  <a:srgbClr val="FF0000"/>
                </a:solidFill>
              </a:rPr>
              <a:t>и детей ОВЗ (тяжелые нарушения речи)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Группа общеразвивающей направленности 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331640" y="2060848"/>
            <a:ext cx="274961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995936" y="2996952"/>
            <a:ext cx="274961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378904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Основная образовательная программа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(далее ООП)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9124452">
            <a:off x="7539375" y="2917914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 rot="2372415">
            <a:off x="6599867" y="2990122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1328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Обследование на ТПМПК( выдача заключения с рекомендациями по созданию специальных условий обучения и воспитания «ребенка с ОВЗ»)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306896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Зачисление  ребёнка с ОВЗ  в группу компенсирующей (комбинированной направленности)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98072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Выявление детей  с  нарушениями речи и проведение работы с родителями(или законного представителя)  ребенка с целью направления его на ТПМПК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040" y="40770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Разработка  адаптированной  образовательной программы для детей с  тяжелыми нарушениями речи. Составление индивидуальных образовательных маршрутов 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1571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Согласие родителей (законных представителей) на обучение по  адаптированной образовательной программе и индивидуальным образовательным маршрутам.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Алгоритм зачисления ребенка в группу компенсирующей (комбинированной) направленности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427984" y="1772816"/>
            <a:ext cx="432048" cy="26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2780928"/>
            <a:ext cx="432048" cy="26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499992" y="3789040"/>
            <a:ext cx="432048" cy="26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99992" y="4797152"/>
            <a:ext cx="432048" cy="26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20191"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03648" y="1772816"/>
            <a:ext cx="62646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Содержание </a:t>
            </a:r>
          </a:p>
          <a:p>
            <a:pPr algn="ctr"/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Целевой раздел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Содержательный раздел 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Организационный раздел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Краткая презентация программы</a:t>
            </a:r>
          </a:p>
          <a:p>
            <a:pPr algn="ctr"/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372415">
            <a:off x="6311834" y="1261929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9124452">
            <a:off x="2426807" y="1261731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355976" y="2492896"/>
            <a:ext cx="274961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17008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Цели реализации программ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708920"/>
            <a:ext cx="4536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Всестороннее развитие детей дошкольного возраста с учетом их возрастных и индивидуальных особенностей, подготовку к жизни в современном обществе, к обучению в школе, обеспечению безопасности жизнедеятельности, включение воспитанников в процесс ознакомления с особенностями Смоленской области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с помощью п</a:t>
            </a:r>
            <a:r>
              <a:rPr lang="ru-RU" sz="1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остроения системы коррекционно-развивающей работы в группе компенсирующей (комбинированной)  направленности, предусматривающей  </a:t>
            </a:r>
            <a:r>
              <a:rPr lang="ru-RU" sz="1600" b="1" dirty="0" smtClean="0">
                <a:solidFill>
                  <a:srgbClr val="FF0000"/>
                </a:solidFill>
              </a:rPr>
              <a:t>синхронное выравнивание речевого и психического развития детей с тяжелыми нарушениями речи. </a:t>
            </a:r>
          </a:p>
          <a:p>
            <a:pPr algn="ctr"/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996952"/>
            <a:ext cx="3312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Всестороннее развитие детей дошкольного возраста с учетом их возрастных и индивидуальных особенностей, подготовку к жизни в современном обществе, к обучению в школе, обеспечению безопасности жизнедеятельности, включение воспитанников в процесс ознакомления с особенностями Смоленской области.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Целевой  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7667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372415">
            <a:off x="2495409" y="2270042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9124452">
            <a:off x="6459255" y="2269842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9124452">
            <a:off x="2354799" y="1117714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2372415">
            <a:off x="6527858" y="1189922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11967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Принципы и подходы к формированию программ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988840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принцип индивидуализации </a:t>
            </a:r>
            <a:r>
              <a:rPr lang="ru-RU" b="1" dirty="0" smtClean="0">
                <a:solidFill>
                  <a:srgbClr val="FF0000"/>
                </a:solidFill>
              </a:rPr>
              <a:t>с учетом  особенностей речевого и психофизического нарушения</a:t>
            </a:r>
          </a:p>
          <a:p>
            <a:pPr lvl="0"/>
            <a:r>
              <a:rPr lang="ru-RU" b="1" dirty="0" smtClean="0"/>
              <a:t>принцип признания </a:t>
            </a:r>
            <a:r>
              <a:rPr lang="ru-RU" dirty="0" smtClean="0"/>
              <a:t>каждого ребенка; </a:t>
            </a:r>
          </a:p>
          <a:p>
            <a:pPr lvl="0"/>
            <a:r>
              <a:rPr lang="ru-RU" b="1" dirty="0" smtClean="0"/>
              <a:t>принцип поддержки детской инициативы</a:t>
            </a:r>
            <a:endParaRPr lang="ru-RU" dirty="0" smtClean="0"/>
          </a:p>
          <a:p>
            <a:pPr lvl="0"/>
            <a:r>
              <a:rPr lang="ru-RU" b="1" dirty="0" smtClean="0"/>
              <a:t>принципы интеграции </a:t>
            </a:r>
            <a:r>
              <a:rPr lang="ru-RU" b="1" dirty="0" smtClean="0">
                <a:solidFill>
                  <a:srgbClr val="FF0000"/>
                </a:solidFill>
              </a:rPr>
              <a:t>усилий всех специалистов; </a:t>
            </a:r>
          </a:p>
          <a:p>
            <a:pPr lvl="0"/>
            <a:r>
              <a:rPr lang="ru-RU" b="1" dirty="0" smtClean="0"/>
              <a:t>принцип доступности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 учетом особенностей речевого и психофизического нарушения. </a:t>
            </a:r>
          </a:p>
          <a:p>
            <a:pPr lvl="0"/>
            <a:r>
              <a:rPr lang="ru-RU" b="1" dirty="0" smtClean="0"/>
              <a:t>принцип </a:t>
            </a:r>
            <a:r>
              <a:rPr lang="ru-RU" b="1" dirty="0" smtClean="0">
                <a:solidFill>
                  <a:srgbClr val="FF0000"/>
                </a:solidFill>
              </a:rPr>
              <a:t>систематичности  и взаимосвязи учебного материала всех специалистов; </a:t>
            </a:r>
          </a:p>
          <a:p>
            <a:pPr lvl="0"/>
            <a:r>
              <a:rPr lang="ru-RU" b="1" dirty="0" smtClean="0"/>
              <a:t>принцип постепенности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принцип концентрического наращивания информации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06084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принцип индивидуализации,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принцип признания </a:t>
            </a:r>
            <a:r>
              <a:rPr lang="ru-RU" dirty="0" smtClean="0"/>
              <a:t>каждого ребенка; </a:t>
            </a:r>
          </a:p>
          <a:p>
            <a:pPr lvl="0"/>
            <a:r>
              <a:rPr lang="ru-RU" b="1" dirty="0" smtClean="0"/>
              <a:t>принцип поддержки детской инициативы</a:t>
            </a:r>
            <a:endParaRPr lang="ru-RU" dirty="0" smtClean="0"/>
          </a:p>
          <a:p>
            <a:pPr lvl="0"/>
            <a:r>
              <a:rPr lang="ru-RU" b="1" dirty="0" smtClean="0"/>
              <a:t>принцип доступности</a:t>
            </a:r>
            <a:r>
              <a:rPr lang="ru-RU" dirty="0" smtClean="0"/>
              <a:t> учебного материала, </a:t>
            </a:r>
          </a:p>
          <a:p>
            <a:pPr lvl="0"/>
            <a:r>
              <a:rPr lang="ru-RU" b="1" dirty="0" smtClean="0"/>
              <a:t>принцип систематичности</a:t>
            </a:r>
            <a:endParaRPr lang="ru-RU" dirty="0" smtClean="0"/>
          </a:p>
          <a:p>
            <a:pPr lvl="0"/>
            <a:r>
              <a:rPr lang="ru-RU" b="1" dirty="0" smtClean="0"/>
              <a:t>принцип постепенности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Целевой  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886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606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2567417" y="1549961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5451143" y="1549761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24452">
            <a:off x="1418695" y="685665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372415">
            <a:off x="7124480" y="667479"/>
            <a:ext cx="137526" cy="603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0191"/>
          <a:stretch>
            <a:fillRect/>
          </a:stretch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35696" y="162880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Значимые характеристики особенностей развития детей.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21297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Возрастные и индивидуальные  особенности детей дошкольного возраста с </a:t>
            </a:r>
            <a:r>
              <a:rPr lang="ru-RU" sz="2400" b="1" dirty="0" smtClean="0">
                <a:solidFill>
                  <a:srgbClr val="FF0000"/>
                </a:solidFill>
              </a:rPr>
              <a:t>тяжелыми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</a:rPr>
              <a:t> нарушениями речи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212976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Возрастные и индивидуальные  особенности детей дошкольного возраста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Целевой  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5486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2855449" y="2486066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6027207" y="2485866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372415">
            <a:off x="6815889" y="1117914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124452">
            <a:off x="2210783" y="1117713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76256" y="54868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Целевой  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365104"/>
            <a:ext cx="5797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Выравнивание   речевого и психофизического развития  детей с тяжелыми нарушениями речи 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7281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Целевые ориентиры и  планируемые результаты  на этапе завершения  дошкольного образования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99695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 соответствие с ФГОС ДО целевые ориентиры дошкольного образования определяются </a:t>
            </a:r>
            <a:r>
              <a:rPr lang="ru-RU" sz="2000" b="1" dirty="0" smtClean="0">
                <a:solidFill>
                  <a:srgbClr val="FF0000"/>
                </a:solidFill>
              </a:rPr>
              <a:t>независимо от характера программы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форм ее реализации, особенностей развития детей.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583902" y="2512678"/>
            <a:ext cx="569303" cy="355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124452">
            <a:off x="6459255" y="3926025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6671874" y="1261931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2354799" y="1189722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445224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Мониторинг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достижения детьми планируемых результатов освоения Программы.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5085184"/>
            <a:ext cx="569303" cy="355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8264" y="69269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206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ООП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Содержательный раздел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636912"/>
            <a:ext cx="5148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Разработана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система коррекционно-развивающей работы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 группе компенсирующей(комбинированной)  направленности, предусматривающей 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полное взаимодействие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специалистов ДОУ: </a:t>
            </a:r>
            <a:r>
              <a:rPr lang="ru-RU" sz="2000" b="1" dirty="0" smtClean="0">
                <a:solidFill>
                  <a:srgbClr val="FF0000"/>
                </a:solidFill>
              </a:rPr>
              <a:t>учитель – логопед,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воспитатель,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муз.руководитель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Функции всех специалистов ДОУ определены и разграничены.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55679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Формы , способы, методы и средства реализации образовательных программ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36912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Все развивающие , индивидуальные, подгрупповые, групповые занятия носят игровой характер при взаимодействии работы специалистов ДОУ: воспитатель,</a:t>
            </a:r>
          </a:p>
          <a:p>
            <a:pPr lvl="0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муз.руководитель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 rot="2372415">
            <a:off x="2495411" y="1982011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124452">
            <a:off x="6675279" y="1981810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372415">
            <a:off x="7103922" y="1117913"/>
            <a:ext cx="17720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24452">
            <a:off x="1778735" y="1117713"/>
            <a:ext cx="186753" cy="552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.1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1697</TotalTime>
  <Words>1017</Words>
  <Application>Microsoft Office PowerPoint</Application>
  <PresentationFormat>Экран (4:3)</PresentationFormat>
  <Paragraphs>151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Алёнка</cp:lastModifiedBy>
  <cp:revision>175</cp:revision>
  <dcterms:created xsi:type="dcterms:W3CDTF">2014-01-27T05:03:25Z</dcterms:created>
  <dcterms:modified xsi:type="dcterms:W3CDTF">2017-10-10T11:34:55Z</dcterms:modified>
</cp:coreProperties>
</file>