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76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c125.vega-int.ru/doc/doc_school/2014-2015/pol.pdf" TargetMode="External"/><Relationship Id="rId2" Type="http://schemas.openxmlformats.org/officeDocument/2006/relationships/hyperlink" Target="http://www.proshkolu.ru/user/zaharovaliv55/blog/4513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214577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Индивидуальный проект как средство оценки </a:t>
            </a:r>
            <a:r>
              <a:rPr lang="ru-RU" b="1" i="1" dirty="0" err="1" smtClean="0"/>
              <a:t>метапредметных</a:t>
            </a:r>
            <a:r>
              <a:rPr lang="ru-RU" b="1" i="1" dirty="0" smtClean="0"/>
              <a:t> результатов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Сысоенкова</a:t>
            </a:r>
            <a:r>
              <a:rPr lang="ru-RU" dirty="0" smtClean="0">
                <a:solidFill>
                  <a:schemeClr val="tx1"/>
                </a:solidFill>
              </a:rPr>
              <a:t> И.И., руководитель ОМО учителей химии, биологии, географии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г. Смоленск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2017г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043890" cy="13573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Положение о проектной деятельности обучающихся содержит 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Требования к организации работы над индивидуальным итоговым проектом,</a:t>
            </a:r>
          </a:p>
          <a:p>
            <a:pPr algn="just"/>
            <a:r>
              <a:rPr lang="ru-RU" dirty="0" smtClean="0"/>
              <a:t>Требования к содержанию и направленности индивидуальных итоговых проектов обучающихся,</a:t>
            </a:r>
          </a:p>
          <a:p>
            <a:pPr algn="just"/>
            <a:r>
              <a:rPr lang="ru-RU" dirty="0" smtClean="0"/>
              <a:t>Требования к оформлению индивидуального итогового проекта,</a:t>
            </a:r>
          </a:p>
          <a:p>
            <a:pPr algn="just"/>
            <a:r>
              <a:rPr lang="ru-RU" dirty="0" smtClean="0"/>
              <a:t>Сроки и этапы выполнения индивидуальных итоговых проектов,</a:t>
            </a:r>
          </a:p>
          <a:p>
            <a:pPr algn="just"/>
            <a:r>
              <a:rPr lang="ru-RU" dirty="0" smtClean="0"/>
              <a:t>Требования к защите индивидуального итогового проекта,</a:t>
            </a:r>
          </a:p>
          <a:p>
            <a:pPr algn="just"/>
            <a:r>
              <a:rPr lang="ru-RU" dirty="0" smtClean="0"/>
              <a:t>Критерии оценки индивидуальных итоговых проектов.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Карта оценки индивидуального итогового проекта обучающегося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Основным объектом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служит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у обучающихся познавательных, регулятивных и коммуникативных универсальных учебных действий. Основной процедурой итоговой оценки становится защита обучающимся индивидуального итогового проекта. В карте оценки могут быть  определены умения и навыки проектной деятельности, относящиеся к критериям: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Критерии умений и навыков проектной деятельности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Способность к самостоятельному приобретению знаний и решению проблем,</a:t>
            </a:r>
          </a:p>
          <a:p>
            <a:pPr algn="just"/>
            <a:r>
              <a:rPr lang="ru-RU" dirty="0" err="1" smtClean="0"/>
              <a:t>Сформированность</a:t>
            </a:r>
            <a:r>
              <a:rPr lang="ru-RU" dirty="0" smtClean="0"/>
              <a:t> предметных знаний и способов действий,</a:t>
            </a:r>
          </a:p>
          <a:p>
            <a:pPr algn="just"/>
            <a:r>
              <a:rPr lang="ru-RU" dirty="0" err="1" smtClean="0"/>
              <a:t>Сформированность</a:t>
            </a:r>
            <a:r>
              <a:rPr lang="ru-RU" dirty="0" smtClean="0"/>
              <a:t> регулятивных действий,</a:t>
            </a:r>
          </a:p>
          <a:p>
            <a:pPr algn="just"/>
            <a:r>
              <a:rPr lang="ru-RU" dirty="0" err="1" smtClean="0"/>
              <a:t>Сформированность</a:t>
            </a:r>
            <a:r>
              <a:rPr lang="ru-RU" dirty="0" smtClean="0"/>
              <a:t> коммуникативных действий.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Оценка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на базовом и повышенном уровнях отражена в количестве баллов, выставленных при защите проекта руководителем индивидуального итогового проекта и экспертной комиссией. Особое значение при этом имеет развитие личностно – значимых умений и навыков проектной деятельности, приобретённых самостоятельно (без помощи руководителя) в процессе работы над проектом, а также углублённое изучение проблемы и практическая направленность проекта.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Инструктивные материалы для обучающегося и карта самооценки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1.</a:t>
            </a:r>
            <a:r>
              <a:rPr lang="ru-RU" b="1" dirty="0" smtClean="0"/>
              <a:t> </a:t>
            </a:r>
            <a:r>
              <a:rPr lang="ru-RU" i="1" dirty="0" smtClean="0"/>
              <a:t>Форма плана</a:t>
            </a:r>
            <a:r>
              <a:rPr lang="ru-RU" dirty="0" smtClean="0"/>
              <a:t> работы над индивидуальным итоговым проектом : план составляется обучающимся самостоятельно или с помощью руководителя темы проекта</a:t>
            </a:r>
          </a:p>
          <a:p>
            <a:pPr algn="just"/>
            <a:r>
              <a:rPr lang="ru-RU" dirty="0" smtClean="0"/>
              <a:t>2. </a:t>
            </a:r>
            <a:r>
              <a:rPr lang="ru-RU" i="1" dirty="0" smtClean="0"/>
              <a:t>Памятка </a:t>
            </a:r>
            <a:r>
              <a:rPr lang="ru-RU" dirty="0" smtClean="0"/>
              <a:t>«Как подготовить публичное выступление»  </a:t>
            </a:r>
          </a:p>
          <a:p>
            <a:pPr algn="just"/>
            <a:r>
              <a:rPr lang="ru-RU" i="1" dirty="0" smtClean="0"/>
              <a:t>3.Оценочный лист</a:t>
            </a:r>
            <a:r>
              <a:rPr lang="ru-RU" dirty="0" smtClean="0"/>
              <a:t>, которые не только помогают обучающемуся подготовиться к защите проекта, но и предварительно оценить свои возможности и внести необходимые коррективы.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/>
              <a:t>   4.Требования </a:t>
            </a:r>
            <a:r>
              <a:rPr lang="ru-RU" dirty="0" smtClean="0"/>
              <a:t>к оформлению индивидуального проекта, образец паспорта проекта и рекомендации к компьютерной презентации</a:t>
            </a:r>
            <a:r>
              <a:rPr lang="ru-RU" b="1" dirty="0" smtClean="0"/>
              <a:t> </a:t>
            </a:r>
            <a:r>
              <a:rPr lang="ru-RU" dirty="0" smtClean="0"/>
              <a:t>служат информативными материалами и материалами для контроля за представлением конечного продукта проектной деятельности, они позволяют объективно оценить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ИКТ- компетенции обучающегося.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На уровне образовательного учреждения могут быть разработаны 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    1. Карта самооценки</a:t>
            </a:r>
            <a:r>
              <a:rPr lang="ru-RU" dirty="0" smtClean="0"/>
              <a:t> индивидуального проекта </a:t>
            </a:r>
          </a:p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/>
              <a:t>2</a:t>
            </a:r>
            <a:r>
              <a:rPr lang="ru-RU" dirty="0" smtClean="0"/>
              <a:t>. </a:t>
            </a:r>
            <a:r>
              <a:rPr lang="ru-RU" b="1" dirty="0" smtClean="0"/>
              <a:t>Анкета</a:t>
            </a:r>
            <a:r>
              <a:rPr lang="ru-RU" dirty="0" smtClean="0"/>
              <a:t> «Чему удалось научиться в ходе работы над проектом»</a:t>
            </a:r>
          </a:p>
          <a:p>
            <a:pPr algn="just">
              <a:buNone/>
            </a:pPr>
            <a:r>
              <a:rPr lang="ru-RU" dirty="0" smtClean="0"/>
              <a:t>     разработаны с целью формирования способности обучающихся к объективной оценке продукта собственного труда и своевременной коррекции проекта. Критерии оценки выбираются  с учётом имеющегося у обучающегося опыта промежуточной аттестации в форме защиты проекта на уроке. Самооценка развивает критическое мышление, умение самостоятельно мыслить, выбирать правильные пути решения проблемы, осваивать новые способы действий.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Какие </a:t>
            </a:r>
            <a:r>
              <a:rPr lang="ru-RU" b="1" dirty="0" smtClean="0"/>
              <a:t>м</a:t>
            </a:r>
            <a:r>
              <a:rPr lang="ru-RU" sz="4000" b="1" dirty="0" smtClean="0"/>
              <a:t>етодические материалы  могут быть предложены для руководителя проекта </a:t>
            </a:r>
            <a:r>
              <a:rPr lang="ru-RU" sz="40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i="1" dirty="0" smtClean="0"/>
              <a:t>Карта наблюдения</a:t>
            </a:r>
            <a:r>
              <a:rPr lang="ru-RU" dirty="0" smtClean="0"/>
              <a:t> за ходом выполнения индивидуального итогового проекта, </a:t>
            </a:r>
          </a:p>
          <a:p>
            <a:pPr algn="just"/>
            <a:r>
              <a:rPr lang="ru-RU" i="1" dirty="0" smtClean="0"/>
              <a:t>Анкета – сопровождение</a:t>
            </a:r>
            <a:r>
              <a:rPr lang="ru-RU" dirty="0" smtClean="0"/>
              <a:t> – форма педагогической рефлексии, Она предлагается руководителю проекта для того, чтобы проанализировать свою деятельность в ходе совместной работы с обучающимся и заполняется после завершения работы ;</a:t>
            </a:r>
          </a:p>
          <a:p>
            <a:pPr algn="just"/>
            <a:r>
              <a:rPr lang="ru-RU" i="1" dirty="0" smtClean="0"/>
              <a:t>Примерный план</a:t>
            </a:r>
            <a:r>
              <a:rPr lang="ru-RU" dirty="0" smtClean="0"/>
              <a:t> индивидуальных консультаций помогает руководителю вовремя реагировать на вопросы, возникающие в ходе работы над проектом, и корректировать материал, уже разработанный обучающимся самостоятельно ;</a:t>
            </a:r>
          </a:p>
          <a:p>
            <a:pPr algn="just"/>
            <a:r>
              <a:rPr lang="ru-RU" i="1" dirty="0" smtClean="0"/>
              <a:t>Требования к рецензии</a:t>
            </a:r>
            <a:r>
              <a:rPr lang="ru-RU" dirty="0" smtClean="0"/>
              <a:t> на учебный проект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654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Инструктивные материалы и методические рекомендации для общественных экспертов 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115328" cy="412592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методические рекомендации</a:t>
            </a:r>
            <a:r>
              <a:rPr lang="ru-RU" dirty="0" smtClean="0"/>
              <a:t>, которые включают необходимые понятия и раскрывают сущность критериев оценки индивидуальных итоговых проектов обучающихся, а также критериев оценки уровней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навыков проектной деятельности. По данным методическим рекомендациям с общественными экспертами проводятся консультации.</a:t>
            </a:r>
          </a:p>
          <a:p>
            <a:pPr algn="just"/>
            <a:r>
              <a:rPr lang="ru-RU" dirty="0" smtClean="0"/>
              <a:t>В качестве </a:t>
            </a:r>
            <a:r>
              <a:rPr lang="ru-RU" b="1" dirty="0" smtClean="0"/>
              <a:t>информационного материала</a:t>
            </a:r>
            <a:r>
              <a:rPr lang="ru-RU" dirty="0" smtClean="0"/>
              <a:t> для общественных экспертов предлагаются материалы, раскрывающие смысл понятия «умения и навыки, формирующиеся в процессе проектной деятельности».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Комплекс оценочных материалов для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планируемых результатов в форме индивидуального итогового проекта позволяет объективно оценить на разных уровнях степень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 обучающихся навыков проектной деятельности, а также способность управлять своей деятельностью, в том числе корректировать и определять новые задачи в соответствии с изменяющейся ситуацией. Материалы комплекса носят аналитический и обучающий характер, т.к. в процессе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планируемых результатов в процессе работы над индивидуальным итоговым проектом «само обучение происходит в процессе деятельности».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Проведение итоговой аттестации </a:t>
            </a:r>
            <a:r>
              <a:rPr lang="ru-RU" sz="3200" b="1" dirty="0" err="1" smtClean="0"/>
              <a:t>метапредметных</a:t>
            </a:r>
            <a:r>
              <a:rPr lang="ru-RU" sz="3200" b="1" dirty="0" smtClean="0"/>
              <a:t> результатов обучающихся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планируемые результаты – это освоенные обучающимися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понятия и универсальные учебные действия (познавательные, регулятивные, коммуникативные), способность их использования в учебной, познавательной и социальной практике, самостоятельность планирования и осуществления учебной деятельности в организации учебного сотрудничества с руководителем, педагогами и сверстниками, построение индивидуальной образовательной траектории.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Такой личностно –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к разработке оценочных материалов обеспечивает возможность сотрудничества обучающихся, руководителей, консультантов проекта. Комплекс обеспечивает выполнение требований ФГОС общего образования в части системы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планируемых результатов освоения обучающимися основной образовательной программы основного общего образования и может быть применён в образовательных организациях региона т.к. компоненты комплекса в целом универсальны.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hlinkClick r:id="rId2"/>
              </a:rPr>
              <a:t>http://www.proshkolu.ru/user/zaharovaliv55/blog/451397</a:t>
            </a:r>
            <a:endParaRPr lang="ru-RU" dirty="0" smtClean="0"/>
          </a:p>
          <a:p>
            <a:r>
              <a:rPr lang="en-AU" dirty="0" smtClean="0">
                <a:hlinkClick r:id="rId3"/>
              </a:rPr>
              <a:t>http://sc125.vega-int.ru/doc/doc_school/2014-2015/pol.pdf</a:t>
            </a:r>
            <a:endParaRPr lang="ru-RU" dirty="0" smtClean="0"/>
          </a:p>
          <a:p>
            <a:r>
              <a:rPr lang="en-AU" dirty="0" smtClean="0"/>
              <a:t>http://xn--j1ahfl.xn--p1ai/library/paket_metodicheskih_materialov_dlya_razrabotki_indiv_073523.html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Достижение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обучающимися основано на обучении общим приёмам, техникам, схемам, образцам мыслительной работы, которые лежат над предметами, но в то же время воспроизводятся при работе с любым предметным материалом.</a:t>
            </a:r>
          </a:p>
          <a:p>
            <a:pPr algn="just"/>
            <a:r>
              <a:rPr lang="ru-RU" dirty="0" smtClean="0"/>
              <a:t>Проектная деятельность и итоговый индивидуальный проект позволяют обучающимся путём сознательного и активного присвоения нового социального опыта «развивать ключевые компетенции личности, стремиться к саморазвитию и самосовершенствованию»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Индивидуальный итоговый проект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представляет собой учебный проект, выполняемый обучающимся 9 класса в рамках одного или нескольких учебных предметов с целью продемонстрировать свои достижения в самостоятельном освоении содержания и методов избранных областей знаний или видов деятельности и способность проектировать и осуществлять целесообразную и результативную деятельность (учебно-познавательную, конструкторскую, </a:t>
            </a:r>
            <a:r>
              <a:rPr lang="ru-RU" dirty="0" smtClean="0"/>
              <a:t>социальную).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72547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Требования к проекту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1.Индивидуальный итоговый проект должен быть выполнимым и соответствовать возрасту, способностям и возможностям обучающегося.</a:t>
            </a:r>
          </a:p>
          <a:p>
            <a:pPr algn="just"/>
            <a:r>
              <a:rPr lang="ru-RU" dirty="0" smtClean="0"/>
              <a:t>2. Тема индивидуального итогового проекта должна быть интересна для обучающегося и совпадать с зоной его ближайшего развития.</a:t>
            </a:r>
          </a:p>
          <a:p>
            <a:pPr algn="just"/>
            <a:r>
              <a:rPr lang="ru-RU" dirty="0" smtClean="0"/>
              <a:t>3. Индивидуальный итоговый проект может включать один из аспектов избранной проблемы, тем самым быть открытым для её дальнейшего изучения.</a:t>
            </a:r>
          </a:p>
          <a:p>
            <a:pPr algn="just"/>
            <a:r>
              <a:rPr lang="ru-RU" dirty="0" smtClean="0"/>
              <a:t>4.Индивидуальный итоговый проект должны иметь практическую направленность и быть востребованными, иметь возможность применения в той или иной сфере человеческой деятельности.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5. Индивидуальный итоговый проект является основным объектом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результатов, полученных учащимися в ходе освоения образовательных программ по учебным предметам.</a:t>
            </a:r>
            <a:br>
              <a:rPr lang="ru-RU" dirty="0" smtClean="0"/>
            </a:br>
            <a:r>
              <a:rPr lang="ru-RU" dirty="0" smtClean="0"/>
              <a:t>6. Выполнение индивидуального итогового проекта обязательно для каждого обучающегося, его невыполнение равноценно получению неудовлетворительной оценки по любому учебному предмету.</a:t>
            </a:r>
          </a:p>
          <a:p>
            <a:pPr algn="just"/>
            <a:r>
              <a:rPr lang="ru-RU" dirty="0" smtClean="0"/>
              <a:t>7. Результаты выполнения индивидуального итогового проекта могут рассматриваться как дополнительное основание при зачислении выпускника 9 класса на избранное им направление профильного обучения на уровне среднего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Результат проектной деятельности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должен иметь практическую направленность. </a:t>
            </a:r>
          </a:p>
          <a:p>
            <a:pPr algn="just"/>
            <a:r>
              <a:rPr lang="ru-RU" dirty="0" smtClean="0"/>
              <a:t>Результатом (продуктом) проектной деятельности может, быть любая из следующих работ: </a:t>
            </a:r>
          </a:p>
          <a:p>
            <a:pPr algn="just"/>
            <a:r>
              <a:rPr lang="ru-RU" dirty="0" smtClean="0"/>
              <a:t>письменная работа (эссе, реферат, аналитические материалы, обзорные материалы, </a:t>
            </a:r>
            <a:r>
              <a:rPr lang="ru-RU" dirty="0" err="1" smtClean="0"/>
              <a:t>отчѐты </a:t>
            </a:r>
            <a:r>
              <a:rPr lang="ru-RU" dirty="0" smtClean="0"/>
              <a:t>о </a:t>
            </a:r>
            <a:r>
              <a:rPr lang="ru-RU" dirty="0" err="1" smtClean="0"/>
              <a:t>проведѐнных </a:t>
            </a:r>
            <a:r>
              <a:rPr lang="ru-RU" dirty="0" smtClean="0"/>
              <a:t>исследованиях, стендовый доклад и др.);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 материальный объект, макет, иное конструкторское изделие; 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отчѐтные </a:t>
            </a:r>
            <a:r>
              <a:rPr lang="ru-RU" dirty="0" smtClean="0"/>
              <a:t>материалы по проекту, которые могут включать как тексты, так и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продукты.</a:t>
            </a:r>
          </a:p>
          <a:p>
            <a:pPr algn="just">
              <a:buNone/>
            </a:pPr>
            <a:r>
              <a:rPr lang="ru-RU" dirty="0" smtClean="0"/>
              <a:t>      По завершении проекта для его защиты, в обязательном порядке включаются: </a:t>
            </a:r>
          </a:p>
          <a:p>
            <a:pPr marL="179388" indent="0" algn="just">
              <a:buNone/>
            </a:pPr>
            <a:r>
              <a:rPr lang="ru-RU" dirty="0" smtClean="0"/>
              <a:t>  1. выносимый на защиту продукт проектной      деятельности; </a:t>
            </a:r>
          </a:p>
          <a:p>
            <a:pPr marL="179388" indent="179388" algn="just">
              <a:buNone/>
            </a:pPr>
            <a:r>
              <a:rPr lang="ru-RU" dirty="0" smtClean="0"/>
              <a:t>2. подготовленная обучающимся краткая пояснительная записка к проекту с указанием для всех проектов: а) исходного замысла, цели и назначения проекта; б) краткого описания хода выполнения проекта и полученных результатов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15328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Комплекс оценочных материалов для оценки </a:t>
            </a:r>
            <a:r>
              <a:rPr lang="ru-RU" sz="3600" b="1" dirty="0" err="1" smtClean="0"/>
              <a:t>метапредметных</a:t>
            </a:r>
            <a:r>
              <a:rPr lang="ru-RU" sz="3600" b="1" dirty="0" smtClean="0"/>
              <a:t> результатов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329642" cy="457203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1.Положение о проектной деятельности обучающихся в рамках реализации основной образовательной программы основного общего образования </a:t>
            </a:r>
          </a:p>
          <a:p>
            <a:pPr algn="just"/>
            <a:r>
              <a:rPr lang="ru-RU" sz="2400" dirty="0" smtClean="0"/>
              <a:t>2.Карта оценки индивидуального итогового проекта обучающегося на уровне основного общего образования;</a:t>
            </a:r>
          </a:p>
          <a:p>
            <a:pPr algn="just"/>
            <a:r>
              <a:rPr lang="ru-RU" sz="2400" dirty="0" smtClean="0"/>
              <a:t>3.Инструктивные материалы для обучающегося и карта самооценки ;</a:t>
            </a:r>
          </a:p>
          <a:p>
            <a:pPr algn="just"/>
            <a:r>
              <a:rPr lang="ru-RU" sz="2400" dirty="0" smtClean="0"/>
              <a:t>4.Методические материалы для руководителя проекта;</a:t>
            </a:r>
          </a:p>
          <a:p>
            <a:pPr algn="just"/>
            <a:r>
              <a:rPr lang="ru-RU" sz="2400" dirty="0" smtClean="0"/>
              <a:t>5.Инструктивные материалы и методические рекомендации для общественных экспертов.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</TotalTime>
  <Words>858</Words>
  <PresentationFormat>Экран (4:3)</PresentationFormat>
  <Paragraphs>71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Индивидуальный проект как средство оценки метапредметных результатов</vt:lpstr>
      <vt:lpstr>Проведение итоговой аттестации метапредметных результатов обучающихся</vt:lpstr>
      <vt:lpstr>Слайд 3</vt:lpstr>
      <vt:lpstr>Индивидуальный итоговый проект </vt:lpstr>
      <vt:lpstr>Требования к проекту</vt:lpstr>
      <vt:lpstr>Слайд 6</vt:lpstr>
      <vt:lpstr>Результат проектной деятельности </vt:lpstr>
      <vt:lpstr>Слайд 8</vt:lpstr>
      <vt:lpstr>Комплекс оценочных материалов для оценки метапредметных результатов </vt:lpstr>
      <vt:lpstr>Положение о проектной деятельности обучающихся содержит  </vt:lpstr>
      <vt:lpstr>Карта оценки индивидуального итогового проекта обучающегося </vt:lpstr>
      <vt:lpstr>Критерии умений и навыков проектной деятельности</vt:lpstr>
      <vt:lpstr>Слайд 13</vt:lpstr>
      <vt:lpstr>Инструктивные материалы для обучающегося и карта самооценки</vt:lpstr>
      <vt:lpstr>Слайд 15</vt:lpstr>
      <vt:lpstr> На уровне образовательного учреждения могут быть разработаны  </vt:lpstr>
      <vt:lpstr> Какие методические материалы  могут быть предложены для руководителя проекта : </vt:lpstr>
      <vt:lpstr> Инструктивные материалы и методические рекомендации для общественных экспертов . </vt:lpstr>
      <vt:lpstr>Выводы:</vt:lpstr>
      <vt:lpstr>Слайд 20</vt:lpstr>
      <vt:lpstr>Источники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проект как средство оценки метапредметных результатов</dc:title>
  <cp:lastModifiedBy>Григорий</cp:lastModifiedBy>
  <cp:revision>8</cp:revision>
  <dcterms:modified xsi:type="dcterms:W3CDTF">2017-02-12T12:20:46Z</dcterms:modified>
</cp:coreProperties>
</file>