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0A48D-2760-4811-A685-672327BFF48C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EECEC-ECEE-4366-A163-EE4D98D30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88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EECEC-ECEE-4366-A163-EE4D98D3031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1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717032"/>
            <a:ext cx="8280920" cy="2880320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Тема: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«Особенности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оценки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результатов обучения, способы 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формы»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Автор-составитель – Иванов В.М., доцент кафедры МПП ЕМЦ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8280920" cy="32677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ГАУ ДПО «Смоленский областной институт развития образования»</a:t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Кафедра методики преподавания предметов естественно-математического цикла</a:t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Заведующая кафедрой – Цыганкова Полина Владимировна</a:t>
            </a:r>
            <a:b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Телефон кафедры: 8 (4812) 38-95-51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89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) умение осознанно использовать речевые средства в соответствии с задачей коммуникации для выражения своих чувств, мыслей и потребностей; планирования и регуляции своей деятельности; владение устной и письменной речью, монологической контекстной речью;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Способы оценки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 результатов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027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11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) формирование и развитие компетентности в области использования информационно-коммуникационных технологий (далее ИКТ– компетенции); </a:t>
            </a:r>
          </a:p>
          <a:p>
            <a:pPr algn="l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12) формирование и развитие экологического мышления, умение применять его в познавательной, коммуникативной, социальной практике и профессиональной ориентации.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Способы оценки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 результатов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172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Оценка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результатов представляет собой оценку достижения планируемых результатов освоения основной образовательной программы, представленных в разделах «Регулятивные универсальные учебные действия», «Коммуникативные универсальные учебные действия», «Познавательные универсальные учебные действия» программы формирования универсальных учебных действий, а также планируемых результатов, представленных во всех разделах междисциплинарных учебных программ.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Особенности оценки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результатов (ООП) 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95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Формирование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результатов обеспечивается за счёт основных компонентов образовательного процесса — учебных предметов. </a:t>
            </a:r>
          </a:p>
          <a:p>
            <a:pPr algn="l"/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Основным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объектом оценки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 результатов является: </a:t>
            </a:r>
          </a:p>
          <a:p>
            <a:pPr algn="l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•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способность и готовность к освоению систематических знаний, их самостоятельному пополнению, переносу и</a:t>
            </a:r>
            <a:r>
              <a:rPr lang="ru-RU" sz="2400" dirty="0"/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интеграции;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Особенности оценки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результатов (ООП) 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172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•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способность к сотрудничеству и коммуникации; </a:t>
            </a:r>
          </a:p>
          <a:p>
            <a:pPr algn="l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• способность к решению личностно и социально значимых проблем и воплощению найденных решений в практику; </a:t>
            </a:r>
          </a:p>
          <a:p>
            <a:pPr algn="l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• способность и готовность к использованию ИКТ в целях обучения и развития; </a:t>
            </a:r>
          </a:p>
          <a:p>
            <a:pPr algn="l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• способность к самоорганизации,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саморегуляции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и рефлексии.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Особенности оценки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результатов (ООП) 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384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800" b="1" i="1" dirty="0">
                <a:solidFill>
                  <a:srgbClr val="7D0101"/>
                </a:solidFill>
              </a:rPr>
              <a:t>Оценка достижения </a:t>
            </a:r>
            <a:r>
              <a:rPr lang="ru-RU" sz="2800" b="1" i="1" dirty="0" err="1">
                <a:solidFill>
                  <a:srgbClr val="7D0101"/>
                </a:solidFill>
              </a:rPr>
              <a:t>метапредметных</a:t>
            </a:r>
            <a:r>
              <a:rPr lang="ru-RU" sz="2800" b="1" i="1" dirty="0">
                <a:solidFill>
                  <a:srgbClr val="7D0101"/>
                </a:solidFill>
              </a:rPr>
              <a:t> результатов может проводиться в ходе различных процедур. </a:t>
            </a:r>
          </a:p>
          <a:p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Основной </a:t>
            </a:r>
            <a:r>
              <a:rPr lang="ru-RU" sz="2400" b="1" dirty="0">
                <a:solidFill>
                  <a:srgbClr val="C00000"/>
                </a:solidFill>
              </a:rPr>
              <a:t>процедурой итоговой оценки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достижения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результатов </a:t>
            </a:r>
            <a:r>
              <a:rPr lang="ru-RU" sz="2400" b="1" dirty="0">
                <a:solidFill>
                  <a:srgbClr val="C00000"/>
                </a:solidFill>
              </a:rPr>
              <a:t>является </a:t>
            </a:r>
            <a:r>
              <a:rPr lang="ru-RU" sz="2400" b="1" i="1" dirty="0">
                <a:solidFill>
                  <a:srgbClr val="C00000"/>
                </a:solidFill>
              </a:rPr>
              <a:t>защита итогового индивидуального проекта</a:t>
            </a:r>
            <a:r>
              <a:rPr lang="ru-RU" sz="2400" b="1" dirty="0">
                <a:solidFill>
                  <a:srgbClr val="C00000"/>
                </a:solidFill>
              </a:rPr>
              <a:t>. </a:t>
            </a:r>
          </a:p>
          <a:p>
            <a:pPr algn="l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Дополнительным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источником данных о достижении отдельных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результатов могут служить </a:t>
            </a:r>
            <a:r>
              <a:rPr lang="ru-RU" sz="2400" b="1" i="1" dirty="0">
                <a:solidFill>
                  <a:srgbClr val="C00000"/>
                </a:solidFill>
              </a:rPr>
              <a:t>результаты выполнения проверочных работ (как правило, тематических) по всем предметам. 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Особенности оценки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результатов (ООП) 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919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ходе текущей, тематической, промежуточной оценки может быть оценено достижение таких коммуникативных и регулятивных действий, которые трудно или нецелесообразно проверять в ходе стандартизированной итоговой проверочной работы, например, уровень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сформированности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навыков сотрудничества или самоорганизации.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Особенности оценки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результатов (ООП) 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  Особенности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оценки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результатов связаны с природой универсальных учебных действий.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Метапредметные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действия составляют психологическую основу и решающее условие успешности решения обучающимися предметных задач.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 Соответственно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, уровень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сформированности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универсальных учебных действий, представляющих содержание и объект оценки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результатов, может быть качественно оценён и измерен в следующих основных формах.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Особенности оценки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результатов (ООП) 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771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 Во-первых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, достижение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результатов может выступать как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результат выполнения специально сконструированных диагностических задач,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направленных на оценку уровня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сформированности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конкретного вида универсальных учебных действий. </a:t>
            </a: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Во-вторых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, достижение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результатов может рассматриваться как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инструментальная основа (или как средство решения) и как условие успешности выполнения учебных и учебно-практических задач средствами учебных предметов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Особенности оценки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результатов (ООП) 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64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Этот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подход широко использован для итоговой оценки планируемых результатов по отдельным предметам. В зависимости от успешности выполнения проверочных заданий по математике, русскому языку и другим предметам и с учётом характера ошибок, допущенных ребёнком, можно сделать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вывод о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</a:rPr>
              <a:t>сформированности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 ряда познавательных и регулятивных действий обучающихся.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Особенности оценки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результатов (ООП) 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284984"/>
            <a:ext cx="8280920" cy="3312368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2400" dirty="0"/>
          </a:p>
          <a:p>
            <a:pPr algn="l"/>
            <a:r>
              <a:rPr lang="ru-RU" sz="2800" b="1" dirty="0" smtClean="0">
                <a:solidFill>
                  <a:srgbClr val="7D0101"/>
                </a:solidFill>
              </a:rPr>
              <a:t>Проект ,</a:t>
            </a:r>
            <a:endParaRPr lang="ru-RU" sz="2800" dirty="0">
              <a:solidFill>
                <a:srgbClr val="7D0101"/>
              </a:solidFill>
            </a:endParaRPr>
          </a:p>
          <a:p>
            <a:pPr algn="l"/>
            <a:r>
              <a:rPr lang="ru-RU" sz="2800" b="1" dirty="0">
                <a:solidFill>
                  <a:srgbClr val="7D0101"/>
                </a:solidFill>
              </a:rPr>
              <a:t>Диагностические </a:t>
            </a:r>
            <a:r>
              <a:rPr lang="ru-RU" sz="2800" b="1" dirty="0" smtClean="0">
                <a:solidFill>
                  <a:srgbClr val="7D0101"/>
                </a:solidFill>
              </a:rPr>
              <a:t>работы, </a:t>
            </a:r>
            <a:endParaRPr lang="ru-RU" sz="2800" dirty="0">
              <a:solidFill>
                <a:srgbClr val="7D0101"/>
              </a:solidFill>
            </a:endParaRPr>
          </a:p>
          <a:p>
            <a:pPr algn="l"/>
            <a:r>
              <a:rPr lang="ru-RU" sz="2800" b="1" dirty="0">
                <a:solidFill>
                  <a:srgbClr val="7D0101"/>
                </a:solidFill>
              </a:rPr>
              <a:t>Комплексные </a:t>
            </a:r>
            <a:r>
              <a:rPr lang="ru-RU" sz="2800" b="1" dirty="0" smtClean="0">
                <a:solidFill>
                  <a:srgbClr val="7D0101"/>
                </a:solidFill>
              </a:rPr>
              <a:t>работы, </a:t>
            </a:r>
            <a:endParaRPr lang="ru-RU" sz="2800" dirty="0">
              <a:solidFill>
                <a:srgbClr val="7D0101"/>
              </a:solidFill>
            </a:endParaRPr>
          </a:p>
          <a:p>
            <a:pPr algn="l"/>
            <a:r>
              <a:rPr lang="ru-RU" sz="2800" b="1" dirty="0">
                <a:solidFill>
                  <a:srgbClr val="7D0101"/>
                </a:solidFill>
              </a:rPr>
              <a:t>Новые продуктивные </a:t>
            </a:r>
            <a:r>
              <a:rPr lang="ru-RU" sz="2800" b="1" dirty="0" smtClean="0">
                <a:solidFill>
                  <a:srgbClr val="7D0101"/>
                </a:solidFill>
              </a:rPr>
              <a:t>задания, </a:t>
            </a:r>
            <a:endParaRPr lang="ru-RU" sz="2800" dirty="0">
              <a:solidFill>
                <a:srgbClr val="7D0101"/>
              </a:solidFill>
            </a:endParaRPr>
          </a:p>
          <a:p>
            <a:pPr algn="l"/>
            <a:r>
              <a:rPr lang="ru-RU" sz="2800" b="1" dirty="0">
                <a:solidFill>
                  <a:srgbClr val="7D0101"/>
                </a:solidFill>
              </a:rPr>
              <a:t>Портфолио </a:t>
            </a:r>
            <a:endParaRPr lang="ru-RU" sz="2800" b="1" i="1" dirty="0">
              <a:solidFill>
                <a:srgbClr val="7D010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8280920" cy="216023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/>
              <a:t>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ВОЗМОЖНЫЕ ФОРМЫ ОЦЕНКИ МЕТАПРЕДМЕТНЫХ РЕЗУЛЬТАТОВ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881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Проверочные задания, требующие совместной работы обучающихся на общий результат, позволяют оценить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</a:rPr>
              <a:t>сформированность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 коммуникативных учебных действий. 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Наконец, достижение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результатов может проявиться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в успешности выполнения комплексных заданий на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</a:rPr>
              <a:t>межпредметной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 основе.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В частности, широкие возможности для оценки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сформированности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результатов открывает использование проверочных заданий, успешное выполнение которых требует освоения навыков работы с информацией.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Особенности оценки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результатов (ООП) 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243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 Преимуществом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двух последних способов оценки является то, что предметом измерения становится уровень присвоения обучающимся универсального учебного действия, обнаруживающий себя в том, что действие занимает в структуре учебной деятельности обучающегося место операции, выступая средством, а не целью активности ребёнка.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       Таким </a:t>
            </a:r>
            <a:r>
              <a:rPr lang="ru-RU" sz="2400" b="1" dirty="0">
                <a:solidFill>
                  <a:srgbClr val="C00000"/>
                </a:solidFill>
              </a:rPr>
              <a:t>образом,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l"/>
            <a:r>
              <a:rPr lang="ru-RU" sz="2400" b="1" i="1" dirty="0" smtClean="0">
                <a:solidFill>
                  <a:srgbClr val="C00000"/>
                </a:solidFill>
              </a:rPr>
              <a:t>оценка </a:t>
            </a:r>
            <a:r>
              <a:rPr lang="ru-RU" sz="2400" b="1" i="1" dirty="0" err="1">
                <a:solidFill>
                  <a:srgbClr val="C00000"/>
                </a:solidFill>
              </a:rPr>
              <a:t>метапредметных</a:t>
            </a:r>
            <a:r>
              <a:rPr lang="ru-RU" sz="2400" b="1" i="1" dirty="0">
                <a:solidFill>
                  <a:srgbClr val="C00000"/>
                </a:solidFill>
              </a:rPr>
              <a:t> результатов может проводиться в ходе различных процедур</a:t>
            </a:r>
            <a:r>
              <a:rPr lang="ru-RU" sz="2400" dirty="0">
                <a:solidFill>
                  <a:srgbClr val="C00000"/>
                </a:solidFill>
              </a:rPr>
              <a:t>: 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Особенности оценки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результатов (ООП) 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825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- защита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итогового индивидуального проекта; 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- защита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итогового индивидуального портфолио; 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- результаты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выполнения проверочных работ по всем предметам (текущая, тематическая и промежуточная аттестация); 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- результаты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стандартизированной итоговой проверочной работы.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</a:rPr>
              <a:t>     Создается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система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внутришкольного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мониторинга образовательных достижений и портфель достижений как инструменты динамики образовательных достижений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Особенности оценки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результатов (ООП) </a:t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123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Универсальность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метапредметов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состоит в обучении школьников общим приемам, техникам, схемам, образцам мыслительной работы, которые лежат над предметами, но в то же время воспроизводятся при работе с любым предметным материалом. 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Принцип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метапредметности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заключается в акцентировании обучаемых на способах представления и обработки информации при изучении достаточно большого количества учебных дисциплин на основе обобщенных методов, приемов и способов, а также организационных форм деятельности учащихся и преподавателя.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Способы оценки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 результатов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59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2400" dirty="0"/>
          </a:p>
          <a:p>
            <a:pPr algn="just"/>
            <a:r>
              <a:rPr lang="ru-RU" sz="2400" dirty="0"/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Достижение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результатов определяют сегодня как </a:t>
            </a:r>
            <a:r>
              <a:rPr lang="ru-RU" sz="2400" b="1" dirty="0">
                <a:solidFill>
                  <a:srgbClr val="C00000"/>
                </a:solidFill>
              </a:rPr>
              <a:t>«ключевые компетентности». </a:t>
            </a:r>
          </a:p>
          <a:p>
            <a:pPr algn="just"/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Ключевой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компетенцией следует считать </a:t>
            </a:r>
            <a:r>
              <a:rPr lang="ru-RU" sz="2400" b="1" i="1" dirty="0">
                <a:solidFill>
                  <a:srgbClr val="C00000"/>
                </a:solidFill>
              </a:rPr>
              <a:t>умение учиться,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способность личности к саморазвитию и самосовершенствованию путем сознательного и активного присвоения нового социального опыта, а не только освоение учащимися конкретных предметных знаний и навыков в рамках отдельных дисциплин.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Способы оценки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 результатов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267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  Основным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объектом оценки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результатов служит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сформированность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у обучающегося регулятивных, коммуникативных и познавательных универсальных действий, т. е. таких умственных действий обучающихся, которые направлены на анализ и управление своей познавательной деятельностью.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Способы оценки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 результатов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4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      </a:t>
            </a:r>
            <a:r>
              <a:rPr lang="ru-RU" sz="2400" b="1" dirty="0" err="1" smtClean="0">
                <a:solidFill>
                  <a:srgbClr val="C00000"/>
                </a:solidFill>
              </a:rPr>
              <a:t>Метапредметные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результаты освоения основной образовательной программы основного общего образования должны отражать: </a:t>
            </a:r>
          </a:p>
          <a:p>
            <a:pPr algn="just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1) умение самостоятельно определять цели своего обучения, ставить и формулировать для себя новые задачи в учёбе и познавательной деятельности, развивать мотивы и интересы своей познавательной деятельности;</a:t>
            </a:r>
          </a:p>
          <a:p>
            <a:pPr algn="just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Способы оценки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 результатов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74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) умение самостоятельно планировать пути достижения целей, в том числе альтернативные, осознанно выбирать наиболее эффективные способы решения учебных и познавательных задач; </a:t>
            </a:r>
          </a:p>
          <a:p>
            <a:pPr algn="l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) умение соотносить свои действия с планируемыми результатами, осуществлять контроль своей деятельности в процессе достижения результата, определять способы действий в рамках предложенных условий и требований, корректировать свои действия в соответствии с изменяющейся ситуацией;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Способы оценки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 результатов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718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) умение оценивать правильность выполнения учебной задачи, собственные возможности её решения;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) владение основами самоконтроля, самооценки, принятия решений и осуществления осознанного выбора в учебной и познавательной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деятельности;</a:t>
            </a:r>
          </a:p>
          <a:p>
            <a:pPr algn="l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6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) умение определять понятия, создавать обобщения, устанавливать аналогии, классифицировать, самостоятельно выбирать основания и критерии для классификации, устанавливать причинно-следственные связи, строить логическое рассуждение, умозаключение (индуктивное, дедуктивное и по аналогии) и делать выводы;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Способы оценки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 результатов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116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0851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ru-RU" sz="2400" dirty="0"/>
          </a:p>
          <a:p>
            <a:pPr algn="l"/>
            <a:r>
              <a:rPr lang="ru-RU" sz="2400" dirty="0"/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7) умение создавать, применять и преобразовывать знаки и символы, модели и схемы для решения учебных и познавательных задач; </a:t>
            </a:r>
          </a:p>
          <a:p>
            <a:pPr algn="l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8) смысловое чтение; </a:t>
            </a:r>
          </a:p>
          <a:p>
            <a:pPr algn="l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9) умение организовывать учебное сотрудничество и совместную деятельность с учителем и сверстниками; работать индивидуально и в группе: находить общее решение и разрешать конфликты на основе согласования позиций и учёта интересов; формулировать, аргументировать и отстаивать своё мнение</a:t>
            </a:r>
            <a:r>
              <a:rPr lang="ru-RU" sz="2400" dirty="0"/>
              <a:t>;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352928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Способы оценки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</a:rPr>
              <a:t>метапредметных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 результатов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79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90</TotalTime>
  <Words>1221</Words>
  <Application>Microsoft Office PowerPoint</Application>
  <PresentationFormat>Экран (4:3)</PresentationFormat>
  <Paragraphs>112</Paragraphs>
  <Slides>22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Справедливость</vt:lpstr>
      <vt:lpstr>ГАУ ДПО «Смоленский областной институт развития образования» Кафедра методики преподавания предметов естественно-математического цикла  Заведующая кафедрой – Цыганкова Полина Владимировна Телефон кафедры: 8 (4812) 38-95-51 </vt:lpstr>
      <vt:lpstr> ВОЗМОЖНЫЕ ФОРМЫ ОЦЕНКИ МЕТАПРЕДМЕТНЫХ РЕЗУЛЬТАТОВ  </vt:lpstr>
      <vt:lpstr>Способы оценки метапредметных результатов</vt:lpstr>
      <vt:lpstr>Способы оценки метапредметных результатов</vt:lpstr>
      <vt:lpstr>Способы оценки метапредметных результатов</vt:lpstr>
      <vt:lpstr>Способы оценки метапредметных результатов</vt:lpstr>
      <vt:lpstr>Способы оценки метапредметных результатов</vt:lpstr>
      <vt:lpstr>Способы оценки метапредметных результатов</vt:lpstr>
      <vt:lpstr>Способы оценки метапредметных результатов</vt:lpstr>
      <vt:lpstr>Способы оценки метапредметных результатов</vt:lpstr>
      <vt:lpstr>Способы оценки метапредметных результатов</vt:lpstr>
      <vt:lpstr>Особенности оценки метапредметных результатов (ООП)  </vt:lpstr>
      <vt:lpstr>Особенности оценки метапредметных результатов (ООП)  </vt:lpstr>
      <vt:lpstr>Особенности оценки метапредметных результатов (ООП)  </vt:lpstr>
      <vt:lpstr>Особенности оценки метапредметных результатов (ООП)  </vt:lpstr>
      <vt:lpstr>Особенности оценки метапредметных результатов (ООП)  </vt:lpstr>
      <vt:lpstr>Особенности оценки метапредметных результатов (ООП)  </vt:lpstr>
      <vt:lpstr>Особенности оценки метапредметных результатов (ООП)  </vt:lpstr>
      <vt:lpstr>Особенности оценки метапредметных результатов (ООП)  </vt:lpstr>
      <vt:lpstr>Особенности оценки метапредметных результатов (ООП)  </vt:lpstr>
      <vt:lpstr>Особенности оценки метапредметных результатов (ООП)  </vt:lpstr>
      <vt:lpstr>Особенности оценки метапредметных результатов (ООП)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ГАУ ДПО «Смоленский областной институт развития образования» Кафедра методики преподавания предметов естественно-математического цикла  Заведующая кафедрой – Цыганкова Полина Владимировна Телефон кафедры: 8 (4812) 38-95-51 </dc:title>
  <dc:creator>КМ-6</dc:creator>
  <cp:lastModifiedBy>КМ-6</cp:lastModifiedBy>
  <cp:revision>32</cp:revision>
  <dcterms:created xsi:type="dcterms:W3CDTF">2017-02-14T06:02:01Z</dcterms:created>
  <dcterms:modified xsi:type="dcterms:W3CDTF">2017-02-14T07:42:39Z</dcterms:modified>
</cp:coreProperties>
</file>