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3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BF9A4-0307-4E81-A386-F3370D3D543B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3AD96-EB2D-4F19-87AD-51D9F512AE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45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3AD96-EB2D-4F19-87AD-51D9F512AE6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469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3AD96-EB2D-4F19-87AD-51D9F512AE6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96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4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6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2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26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52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5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76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0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19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3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6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714209-DBA3-479F-BDC0-059AC33E292A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F6B9E0-01A3-4979-BF4E-A404DE45A3D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88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397238" cy="2918088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/>
              <a:t>ИСПОЛЬЗОВАНИЕ ТЕХНОЛОГИИ АКТИВНЫХ МЕТОДОВ ОБУЧЕНИЯ НА УРОКАХ ФИЗИКИ 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ru-RU" dirty="0" smtClean="0"/>
              <a:t>Тимофеенкова Г.А.,</a:t>
            </a:r>
          </a:p>
          <a:p>
            <a:pPr algn="r"/>
            <a:r>
              <a:rPr lang="ru-RU" dirty="0" smtClean="0"/>
              <a:t>учитель физики </a:t>
            </a:r>
          </a:p>
          <a:p>
            <a:pPr algn="r"/>
            <a:r>
              <a:rPr lang="ru-RU" dirty="0" err="1" smtClean="0"/>
              <a:t>мбоу</a:t>
            </a:r>
            <a:r>
              <a:rPr lang="ru-RU" dirty="0" smtClean="0"/>
              <a:t> «школа-гимназия» г. Ярцева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210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490" y="476672"/>
            <a:ext cx="8229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ТЕХНОЛОГИЯ АКТИВНЫХ МЕТОДОВ ОБУЧЕНИЯ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99497" y="3214856"/>
            <a:ext cx="2190205" cy="736198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ХАРАКТЕРИСТИКА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42297" y="2475398"/>
            <a:ext cx="1872208" cy="6648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ВОВЛЕЧЕНИЕ ВСЕХ ОРГАНОВ ЧУВСТВ</a:t>
            </a:r>
            <a:endParaRPr lang="ru-RU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57133" y="1496442"/>
            <a:ext cx="1872208" cy="5040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ИНТЕРАКТИВНОСТЬ</a:t>
            </a:r>
            <a:endParaRPr lang="ru-RU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00192" y="2475398"/>
            <a:ext cx="1872208" cy="6648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ПРАКТИЧЕСКАЯ НАПРАВЛЕННОСТЬ</a:t>
            </a:r>
            <a:endParaRPr lang="ru-RU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652120" y="5118698"/>
            <a:ext cx="1872208" cy="58282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ИТОГОВОЕ ДЕЙСТВИЕ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87493" y="4131384"/>
            <a:ext cx="1872208" cy="5040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ДЕЯТЕЛЬНОСТЬ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04716" y="3984503"/>
            <a:ext cx="1872208" cy="5040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ТВОРЧЕСТВО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023633" y="5116181"/>
            <a:ext cx="1872208" cy="6145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РАЗНООБРАЗИЕ КОММУНИКАЦИЙ</a:t>
            </a:r>
            <a:endParaRPr lang="ru-RU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4693237" y="1988840"/>
            <a:ext cx="908" cy="1221303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8" idx="0"/>
          </p:cNvCxnSpPr>
          <p:nvPr/>
        </p:nvCxnSpPr>
        <p:spPr>
          <a:xfrm flipH="1">
            <a:off x="2959737" y="3983547"/>
            <a:ext cx="1416180" cy="1132634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5" idx="0"/>
          </p:cNvCxnSpPr>
          <p:nvPr/>
        </p:nvCxnSpPr>
        <p:spPr>
          <a:xfrm>
            <a:off x="5020998" y="3983547"/>
            <a:ext cx="1567226" cy="1135151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023633" y="3140238"/>
            <a:ext cx="1575864" cy="316361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16" idx="0"/>
          </p:cNvCxnSpPr>
          <p:nvPr/>
        </p:nvCxnSpPr>
        <p:spPr>
          <a:xfrm flipH="1">
            <a:off x="1923597" y="3714784"/>
            <a:ext cx="1662762" cy="41660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802840" y="3140238"/>
            <a:ext cx="1361161" cy="37470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7" idx="0"/>
          </p:cNvCxnSpPr>
          <p:nvPr/>
        </p:nvCxnSpPr>
        <p:spPr>
          <a:xfrm>
            <a:off x="5659635" y="3654154"/>
            <a:ext cx="1581185" cy="330349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46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324" y="35736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АМО-технология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99592" y="1271616"/>
            <a:ext cx="1944216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Инициация/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приветствие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47864" y="1271616"/>
            <a:ext cx="2232248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Вхождение в тему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определение целей урока)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68144" y="1271616"/>
            <a:ext cx="2160240" cy="9332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Определение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ожиданий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(опасений) обучающихся</a:t>
            </a:r>
          </a:p>
        </p:txBody>
      </p:sp>
      <p:sp>
        <p:nvSpPr>
          <p:cNvPr id="9" name="Левая фигурная скобка 8"/>
          <p:cNvSpPr/>
          <p:nvPr/>
        </p:nvSpPr>
        <p:spPr>
          <a:xfrm rot="5400000">
            <a:off x="4283968" y="-1949944"/>
            <a:ext cx="360040" cy="6012668"/>
          </a:xfrm>
          <a:prstGeom prst="leftBrace">
            <a:avLst>
              <a:gd name="adj1" fmla="val 8333"/>
              <a:gd name="adj2" fmla="val 50000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040697" y="551223"/>
            <a:ext cx="5046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 фаза – начало образовательного мероприятия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6424" y="3164200"/>
            <a:ext cx="2170552" cy="9593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Закрепление изученного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(обсуждение д/з)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94017" y="3140968"/>
            <a:ext cx="1944216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Интерактивная лекция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инпут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76156" y="3164200"/>
            <a:ext cx="1944216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Проработка содержания темы</a:t>
            </a:r>
          </a:p>
        </p:txBody>
      </p:sp>
      <p:sp>
        <p:nvSpPr>
          <p:cNvPr id="14" name="Левая фигурная скобка 13"/>
          <p:cNvSpPr/>
          <p:nvPr/>
        </p:nvSpPr>
        <p:spPr>
          <a:xfrm rot="5400000">
            <a:off x="4386105" y="-59004"/>
            <a:ext cx="360040" cy="6012668"/>
          </a:xfrm>
          <a:prstGeom prst="leftBrace">
            <a:avLst>
              <a:gd name="adj1" fmla="val 8333"/>
              <a:gd name="adj2" fmla="val 50000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070145" y="2397978"/>
            <a:ext cx="2843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фаза – работа над темой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01123" y="5029026"/>
            <a:ext cx="1944216" cy="10642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Эмоциональная разрядка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(разминка/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релаксация)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69904" y="5013176"/>
            <a:ext cx="1944216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Подведение итогов/</a:t>
            </a:r>
          </a:p>
          <a:p>
            <a:pPr algn="ctr"/>
            <a:r>
              <a:rPr lang="ru-RU" sz="2000" b="1" smtClean="0">
                <a:solidFill>
                  <a:schemeClr val="tx2">
                    <a:lumMod val="75000"/>
                  </a:schemeClr>
                </a:solidFill>
              </a:rPr>
              <a:t>рефлексия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Левая фигурная скобка 17"/>
          <p:cNvSpPr/>
          <p:nvPr/>
        </p:nvSpPr>
        <p:spPr>
          <a:xfrm rot="5400000">
            <a:off x="4386104" y="2644035"/>
            <a:ext cx="360040" cy="4409943"/>
          </a:xfrm>
          <a:prstGeom prst="leftBrace">
            <a:avLst>
              <a:gd name="adj1" fmla="val 8333"/>
              <a:gd name="adj2" fmla="val 50000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705366" y="4283804"/>
            <a:ext cx="368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фаза – завершение мероприятия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78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997012"/>
              </p:ext>
            </p:extLst>
          </p:nvPr>
        </p:nvGraphicFramePr>
        <p:xfrm>
          <a:off x="251520" y="260649"/>
          <a:ext cx="8640959" cy="6035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330"/>
                <a:gridCol w="2125006"/>
                <a:gridCol w="2943949"/>
                <a:gridCol w="2672674"/>
              </a:tblGrid>
              <a:tr h="465108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фаза  - начало урока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96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этап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Инициация/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приветствие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317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Погружение в тему (определение целей)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317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Определение ожиданий и опасений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317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5385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назна-чение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Создание позитивной и комфортной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атмосферы, положительной мотивации, настрой на работу,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формирование мини-групп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317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795" algn="l"/>
                          <a:tab pos="248221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Определение индивидуальных и групповых целей урока,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795" algn="l"/>
                          <a:tab pos="248221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обозначение личностного смысла предстоящей работы, повышение мотивации участников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Концентрация внимания, обеспечение ответственности за результат обучения,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формирование психологически безопасной образовательной среды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26337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АМО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ru-RU" alt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«Визитные карточки»</a:t>
                      </a:r>
                    </a:p>
                    <a:p>
                      <a:pPr eaLnBrk="1" hangingPunct="1"/>
                      <a:r>
                        <a:rPr lang="ru-RU" alt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«Галерея портретов»</a:t>
                      </a:r>
                    </a:p>
                    <a:p>
                      <a:pPr eaLnBrk="1" hangingPunct="1"/>
                      <a:r>
                        <a:rPr lang="ru-RU" alt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«Найди похожих»</a:t>
                      </a:r>
                    </a:p>
                    <a:p>
                      <a:pPr eaLnBrk="1" hangingPunct="1"/>
                      <a:r>
                        <a:rPr lang="ru-RU" alt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«Создай свой круг»</a:t>
                      </a:r>
                      <a:r>
                        <a:rPr lang="ru-RU" altLang="ru-RU" sz="1400" b="0" dirty="0" smtClean="0">
                          <a:solidFill>
                            <a:srgbClr val="2300D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eaLnBrk="1" hangingPunct="1"/>
                      <a:r>
                        <a:rPr lang="ru-RU" alt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«Комплимент»</a:t>
                      </a:r>
                    </a:p>
                    <a:p>
                      <a:pPr eaLnBrk="1" hangingPunct="1"/>
                      <a:r>
                        <a:rPr lang="ru-RU" alt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«Я успешный ученик…»</a:t>
                      </a:r>
                    </a:p>
                    <a:p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«Инструментальный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пазл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«Ассоциации»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«Удивительное рядом»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«Ключевое слово»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«Пусть говорят»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«Импровизированные цели»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«Дорога к стране знаний»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«Табель успеваемости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«Стенд ожиданий»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«Инструкция по ТБ»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«Письмо самому себе»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«Список покупок»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«Дерево ожиданий»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«Бизнес-план»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«Лицензия на приобретение знаний»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98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356133"/>
              </p:ext>
            </p:extLst>
          </p:nvPr>
        </p:nvGraphicFramePr>
        <p:xfrm>
          <a:off x="323528" y="692694"/>
          <a:ext cx="8640959" cy="5743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330"/>
                <a:gridCol w="2269022"/>
                <a:gridCol w="2799933"/>
                <a:gridCol w="2672674"/>
              </a:tblGrid>
              <a:tr h="544664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 фаза – работа над темой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этап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Закрепление изученного (домашнее задание)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Интерактивная лекция (инпут)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3175" algn="l"/>
                        </a:tabLs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Проработка содержания темы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3175" algn="l"/>
                        </a:tabLs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35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назна-чение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актуализация имеющихся у обучающихся </a:t>
                      </a:r>
                      <a:r>
                        <a:rPr lang="ru-RU" sz="16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знаний </a:t>
                      </a:r>
                      <a:r>
                        <a:rPr lang="ru-RU" sz="16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6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умений </a:t>
                      </a:r>
                      <a:r>
                        <a:rPr lang="ru-RU" sz="16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 теме и проверка степени их усвоения.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43175" algn="l"/>
                        </a:tabLst>
                      </a:pPr>
                      <a:r>
                        <a:rPr lang="ru-RU" sz="16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Сориентировать обучающихся в теме, представить им основные направления, движения для дальнейшей самостоятельной работы с новым материалом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организация самостоятельной работы над новой темой, активизация мыслительной и творческой деятельности участников, внимания и ассоциативного мышления </a:t>
                      </a:r>
                    </a:p>
                  </a:txBody>
                  <a:tcPr marL="68580" marR="68580" marT="0" marB="0"/>
                </a:tc>
              </a:tr>
              <a:tr h="1668851">
                <a:tc>
                  <a:txBody>
                    <a:bodyPr/>
                    <a:lstStyle/>
                    <a:p>
                      <a:r>
                        <a:rPr lang="ru-RU" dirty="0" smtClean="0"/>
                        <a:t>АМО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«Разбор электронной почты»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«Инфо-шутка»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«Саквояж электрика»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«Физическое лото»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«Я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блогер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«Экспертиза»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«Картинная галерея»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«Анализ проблемы»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«Творческая мастерская»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«Приоритеты»,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«Эксперимент»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«Облако тэгов»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«История техники»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«Автобусная остановка»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«Инфо-карусель»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«Мозговой штурм»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«Кластер»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«Проект»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algn="l" defTabSz="914400" rtl="0" eaLnBrk="1" latinLnBrk="0" hangingPunct="1"/>
                      <a:endParaRPr lang="ru-RU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118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701691"/>
              </p:ext>
            </p:extLst>
          </p:nvPr>
        </p:nvGraphicFramePr>
        <p:xfrm>
          <a:off x="323528" y="692694"/>
          <a:ext cx="8640959" cy="6262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330"/>
                <a:gridCol w="3421150"/>
                <a:gridCol w="3024336"/>
                <a:gridCol w="1296143"/>
              </a:tblGrid>
              <a:tr h="507337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 фаза – завершение урока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74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этап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Эмоциональная разминка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Подведение итогов, рефлексия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18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назна-чение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Снятие психологического напряжения и усталости,  восстановление энергии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endParaRPr lang="ru-RU" sz="1800" b="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Получение визуальной,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эмоциональной и содержательной оценки процесса и результатов урока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ru-RU" sz="1600" b="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7410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АМО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Упражнения-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энергизаторы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«Письмо самому себе»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«Мудрый совет»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«Итоговый круг»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«Групповой обмен впечатлениями»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«Выставка плаката»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«Рынок мнений»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«Итоговый круг»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93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«Ваш новый компьютер»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706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561598"/>
              </p:ext>
            </p:extLst>
          </p:nvPr>
        </p:nvGraphicFramePr>
        <p:xfrm>
          <a:off x="827584" y="1556792"/>
          <a:ext cx="7543800" cy="4206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88033">
                <a:tc>
                  <a:txBody>
                    <a:bodyPr/>
                    <a:lstStyle/>
                    <a:p>
                      <a:r>
                        <a:rPr lang="ru-RU" sz="2400" b="1" i="1" dirty="0" smtClean="0"/>
                        <a:t>Достоинства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1" dirty="0" smtClean="0"/>
                        <a:t>Недостатки</a:t>
                      </a:r>
                      <a:endParaRPr lang="ru-RU" sz="2400" dirty="0"/>
                    </a:p>
                  </a:txBody>
                  <a:tcPr/>
                </a:tc>
              </a:tr>
              <a:tr h="4880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высокая самостоятельная активность учащихся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ограниченность</a:t>
                      </a:r>
                      <a:r>
                        <a:rPr lang="ru-RU" sz="2000" baseline="0" dirty="0" smtClean="0"/>
                        <a:t> рамками урока</a:t>
                      </a:r>
                      <a:endParaRPr lang="ru-RU" sz="2000" dirty="0"/>
                    </a:p>
                  </a:txBody>
                  <a:tcPr/>
                </a:tc>
              </a:tr>
              <a:tr h="4880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широкое использование</a:t>
                      </a:r>
                      <a:r>
                        <a:rPr lang="ru-RU" sz="2000" baseline="0" dirty="0" smtClean="0"/>
                        <a:t>  практического </a:t>
                      </a:r>
                      <a:r>
                        <a:rPr lang="ru-RU" sz="2000" dirty="0" smtClean="0"/>
                        <a:t> опыта учащихся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значительные временные затраты на подготовку,  и реализацию занятия</a:t>
                      </a:r>
                      <a:endParaRPr lang="ru-RU" sz="2000" dirty="0"/>
                    </a:p>
                  </a:txBody>
                  <a:tcPr/>
                </a:tc>
              </a:tr>
              <a:tr h="4880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ориентация</a:t>
                      </a:r>
                      <a:r>
                        <a:rPr lang="ru-RU" sz="2000" baseline="0" dirty="0" smtClean="0"/>
                        <a:t> на применение знаний в контексте жизненных ситуаций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4880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увеличение</a:t>
                      </a:r>
                      <a:r>
                        <a:rPr lang="ru-RU" sz="2000" baseline="0" dirty="0" smtClean="0"/>
                        <a:t> прикладного характера</a:t>
                      </a:r>
                    </a:p>
                    <a:p>
                      <a:r>
                        <a:rPr lang="ru-RU" sz="2000" baseline="0" dirty="0" smtClean="0"/>
                        <a:t>изучаемого материала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620688"/>
            <a:ext cx="3599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АМО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42058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537</TotalTime>
  <Words>499</Words>
  <Application>Microsoft Office PowerPoint</Application>
  <PresentationFormat>Экран (4:3)</PresentationFormat>
  <Paragraphs>140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Ретро</vt:lpstr>
      <vt:lpstr>ИСПОЛЬЗОВАНИЕ ТЕХНОЛОГИИ АКТИВНЫХ МЕТОДОВ ОБУЧЕНИЯ НА УРОКАХ ФИЗИКИ </vt:lpstr>
      <vt:lpstr> ТЕХНОЛОГИЯ АКТИВНЫХ МЕТОДОВ ОБУЧЕНИЯ</vt:lpstr>
      <vt:lpstr>АМО-технология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Dmitriy</dc:creator>
  <cp:lastModifiedBy>ФГОС-2</cp:lastModifiedBy>
  <cp:revision>30</cp:revision>
  <dcterms:created xsi:type="dcterms:W3CDTF">2018-11-19T16:14:15Z</dcterms:created>
  <dcterms:modified xsi:type="dcterms:W3CDTF">2018-11-22T08:38:51Z</dcterms:modified>
</cp:coreProperties>
</file>