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5B2FC7-7FDB-4D88-A7DC-76479C174C61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DC8BDD-1C75-4324-98F7-8BE0AFA50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B2FC7-7FDB-4D88-A7DC-76479C174C61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C8BDD-1C75-4324-98F7-8BE0AFA50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35B2FC7-7FDB-4D88-A7DC-76479C174C61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DC8BDD-1C75-4324-98F7-8BE0AFA50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B2FC7-7FDB-4D88-A7DC-76479C174C61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C8BDD-1C75-4324-98F7-8BE0AFA50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5B2FC7-7FDB-4D88-A7DC-76479C174C61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EDC8BDD-1C75-4324-98F7-8BE0AFA50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B2FC7-7FDB-4D88-A7DC-76479C174C61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C8BDD-1C75-4324-98F7-8BE0AFA50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B2FC7-7FDB-4D88-A7DC-76479C174C61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C8BDD-1C75-4324-98F7-8BE0AFA50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B2FC7-7FDB-4D88-A7DC-76479C174C61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C8BDD-1C75-4324-98F7-8BE0AFA50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5B2FC7-7FDB-4D88-A7DC-76479C174C61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C8BDD-1C75-4324-98F7-8BE0AFA50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B2FC7-7FDB-4D88-A7DC-76479C174C61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C8BDD-1C75-4324-98F7-8BE0AFA50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5B2FC7-7FDB-4D88-A7DC-76479C174C61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DC8BDD-1C75-4324-98F7-8BE0AFA50D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35B2FC7-7FDB-4D88-A7DC-76479C174C61}" type="datetimeFigureOut">
              <a:rPr lang="ru-RU" smtClean="0"/>
              <a:pPr/>
              <a:t>04.10.2017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EDC8BDD-1C75-4324-98F7-8BE0AFA50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Технология смешанного обучения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Хомина Антонина Николаевна</a:t>
            </a:r>
          </a:p>
          <a:p>
            <a:pPr algn="ctr"/>
            <a:r>
              <a:rPr lang="ru-RU" dirty="0" smtClean="0"/>
              <a:t>учитель биологии МБОУ «РСШ №2»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Технологическая карта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472388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398"/>
                <a:gridCol w="1245398"/>
                <a:gridCol w="1245398"/>
                <a:gridCol w="1245398"/>
                <a:gridCol w="1245398"/>
                <a:gridCol w="1245398"/>
              </a:tblGrid>
              <a:tr h="37084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Деятельность учителя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Деятельность ученика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Задачи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Материалы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Контроль 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Введение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Дома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 классе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200" dirty="0" smtClean="0"/>
              <a:t>Роль учителя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5114948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0"/>
              </a:spcAft>
              <a:defRPr/>
            </a:pPr>
            <a:r>
              <a:rPr lang="ru-RU" sz="6400" dirty="0" smtClean="0"/>
              <a:t>В процессе перевёрнутого обучения её ни в коем случае нельзя умалять. Педагог должен </a:t>
            </a:r>
            <a:r>
              <a:rPr lang="ru-RU" sz="6400" u="sng" dirty="0" smtClean="0">
                <a:solidFill>
                  <a:srgbClr val="C00000"/>
                </a:solidFill>
              </a:rPr>
              <a:t>вдохновить, поддержать, заинтересовать</a:t>
            </a:r>
            <a:r>
              <a:rPr lang="ru-RU" sz="6400" dirty="0" smtClean="0"/>
              <a:t>, словом, оказать всестороннюю поддержку. Именно он подводит школьников к пониманию, что самостоятельно добытые знания становятся достоянием человека.</a:t>
            </a:r>
          </a:p>
          <a:p>
            <a:pPr>
              <a:spcAft>
                <a:spcPts val="0"/>
              </a:spcAft>
              <a:defRPr/>
            </a:pPr>
            <a:endParaRPr lang="ru-RU" sz="6400" dirty="0" smtClean="0"/>
          </a:p>
          <a:p>
            <a:pPr>
              <a:spcAft>
                <a:spcPts val="0"/>
              </a:spcAft>
              <a:defRPr/>
            </a:pPr>
            <a:r>
              <a:rPr lang="ru-RU" sz="6400" dirty="0" smtClean="0"/>
              <a:t>Самая большая проблема — </a:t>
            </a:r>
            <a:r>
              <a:rPr lang="ru-RU" sz="6400" u="sng" dirty="0" smtClean="0"/>
              <a:t>неготовность педагогов работать по системе смешанного обучения</a:t>
            </a:r>
            <a:r>
              <a:rPr lang="ru-RU" sz="6400" dirty="0" smtClean="0"/>
              <a:t>, в том числе </a:t>
            </a:r>
            <a:r>
              <a:rPr lang="ru-RU" sz="6400" u="sng" dirty="0" smtClean="0"/>
              <a:t>низкий уровень владения технологиями</a:t>
            </a:r>
            <a:r>
              <a:rPr lang="ru-RU" sz="6400" dirty="0" smtClean="0"/>
              <a:t>. А педагогам старой формации особенно сложно отказаться от привычного места учителя в классе и стать фактически </a:t>
            </a:r>
            <a:r>
              <a:rPr lang="ru-RU" sz="6400" dirty="0" err="1" smtClean="0"/>
              <a:t>тьютором</a:t>
            </a:r>
            <a:r>
              <a:rPr lang="ru-RU" sz="6400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http://www.i-oblako.ru/uploads/blog/blog88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3929066"/>
            <a:ext cx="35719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xn--b1axaddcbe0gi.xn--p1ai/wp-content/uploads/2016/05/32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357298"/>
            <a:ext cx="357190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Смешанное обучение</a:t>
            </a:r>
            <a:endParaRPr lang="ru-RU" sz="4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714744" y="1600200"/>
            <a:ext cx="3984504" cy="4525963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Уже более десяти лет во всем мире, а с прошедшего учебного года и в нашей стране, используется технология смешанного обучения. Это смешение традиционной классно-урочной системы и современного цифрового образования.</a:t>
            </a:r>
            <a:endParaRPr lang="ru-RU" sz="2400" dirty="0"/>
          </a:p>
        </p:txBody>
      </p:sp>
      <p:pic>
        <p:nvPicPr>
          <p:cNvPr id="1026" name="Picture 2" descr="http://memphisitsolutions.com/wp-content/uploads/2017/02/communication-learning-internet-network-knowledge-bas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63" y="2214554"/>
            <a:ext cx="3500433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 smtClean="0"/>
              <a:t>Смешанное</a:t>
            </a:r>
            <a:r>
              <a:rPr lang="ru-RU" sz="4000" dirty="0" smtClean="0"/>
              <a:t> </a:t>
            </a:r>
            <a:r>
              <a:rPr lang="ru-RU" sz="4800" dirty="0" smtClean="0"/>
              <a:t>обучение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7620" y="1600200"/>
            <a:ext cx="4214842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  Детей в классе много, на каждого времени не хватает. Совершенно иная ситуация происходит при электронной форме обучения, где учитель контактирует непосредственно только с Васей. Кстати, моделей смешанного обучения уже в сегодняшней нашей практике существует немало, но наибольшую популярность приобрел за последнее время так называемый </a:t>
            </a:r>
            <a:r>
              <a:rPr lang="ru-RU" sz="2000" u="sng" dirty="0" smtClean="0">
                <a:solidFill>
                  <a:srgbClr val="C00000"/>
                </a:solidFill>
              </a:rPr>
              <a:t>перевернутый класс.</a:t>
            </a:r>
            <a:endParaRPr lang="ru-RU" sz="2000" u="sng" dirty="0">
              <a:solidFill>
                <a:srgbClr val="C00000"/>
              </a:solidFill>
            </a:endParaRPr>
          </a:p>
        </p:txBody>
      </p:sp>
      <p:pic>
        <p:nvPicPr>
          <p:cNvPr id="5" name="Содержимое 4" descr="http://www.culturaeculture.it/wp-content/uploads/2013/04/Andrea-Danti-Fotolia.com_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85926"/>
            <a:ext cx="3521075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24" cy="89438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Переворачиваем обучение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8992" y="1285860"/>
            <a:ext cx="4857784" cy="5357850"/>
          </a:xfrm>
        </p:spPr>
        <p:txBody>
          <a:bodyPr>
            <a:noAutofit/>
          </a:bodyPr>
          <a:lstStyle/>
          <a:p>
            <a:r>
              <a:rPr lang="ru-RU" sz="2000" b="1" u="sng" dirty="0" smtClean="0">
                <a:solidFill>
                  <a:srgbClr val="C00000"/>
                </a:solidFill>
              </a:rPr>
              <a:t>Перевернутый класс </a:t>
            </a:r>
            <a:r>
              <a:rPr lang="ru-RU" sz="2000" b="1" dirty="0" smtClean="0"/>
              <a:t>– это педагогическая модель, в которой типичная подача лекций и организация домашних заданий представлены наоборот. Учащиеся дома самостоятельно проходят теоретический материал (смотрят короткие видео-лекции, презентации, читают учебник, знакомятся с Интернет-ресурсами и т.д.) в то время как в классе учебное время отводится для групповых занятий, где учащиеся могут обсудить содержание лекции, проверить свои знания и взаимодействовать друг с другом в практической деятельности.</a:t>
            </a:r>
            <a:endParaRPr lang="ru-RU" sz="2000" b="1" dirty="0"/>
          </a:p>
        </p:txBody>
      </p:sp>
      <p:pic>
        <p:nvPicPr>
          <p:cNvPr id="5" name="Рисунок 3" descr="http://www.vladikavkaz-osetia.ru/upload/iblock/ccc/ccc78c7b4fd1739dc773bcb4975e7ffc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14555"/>
            <a:ext cx="3373981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142844" y="142852"/>
            <a:ext cx="7786742" cy="1320188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/>
              <a:t>Основные отличия традиционного и перевернутого урока</a:t>
            </a:r>
            <a:endParaRPr lang="ru-RU" sz="3000" dirty="0"/>
          </a:p>
        </p:txBody>
      </p:sp>
      <p:graphicFrame>
        <p:nvGraphicFramePr>
          <p:cNvPr id="17" name="Содержимое 16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5032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908"/>
                <a:gridCol w="2500330"/>
                <a:gridCol w="305276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Традиционный подход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"Перевернутый" подход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излагает на уроке новый материал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Учащиеся повторяют и закрепляют дома (делают упражнения, решают задачи и т.п.)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1.Учащиеся самостоятельно изучают новый материал, с помощью ресурсов, предоставленных учителем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Время в классе используется для коллективной или/и проектной работы, проведения анализа и рефлексии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Учащийся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Пассивность, отсутствие инициативы и желания в самостоятельной учебной деятельности. Работа по схеме “послушай, запомни, воспроизведи”.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Вовлеченность учащихся в учебный процесс. Ответственность за свое обучение. Взаимодействие со всеми участниками учебного процесса. Осмысленное обучение.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Передача знаний, удержание дисциплины и порядка в классе, контроль знаний учащихся.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Конструирование учебной ситуации, формирование у учеников ответственности за обучение, доверительное отношение.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7786742" cy="1143000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/>
              <a:t>Основные отличия традиционного и перевернутого урока</a:t>
            </a:r>
            <a:endParaRPr lang="ru-RU" sz="3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486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98"/>
                <a:gridCol w="2782902"/>
                <a:gridCol w="24130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ИКТ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Использование технологий и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веб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 инструментов в обучении.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Изменение методов и форм работы посредством ИКТ.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Методы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Пассивные методы подачи учебного материала, при котором информация идет от учителя к ученику.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Активные и интерактивные методы обучения. Личностно-ориентированный подход.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Построение урока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учебном классе </a:t>
                      </a: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учащиеся </a:t>
                      </a:r>
                      <a:r>
                        <a:rPr kumimoji="0"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слушают объяснения учителя. Приходя домой после школы выполняют домашнее задание, зачастую неудачно и без возможности спросить, получить подсказку.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Дома просмотр видео с объяснениями по новой теме, а в классе решение проблем домашней работы.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Основная идея смешанного обучения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3977640" cy="511494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4400" b="1" dirty="0" smtClean="0"/>
              <a:t>не в том, что часть учёбы происходит </a:t>
            </a:r>
            <a:r>
              <a:rPr lang="ru-RU" sz="4400" b="1" dirty="0" err="1" smtClean="0"/>
              <a:t>онлайн</a:t>
            </a:r>
            <a:r>
              <a:rPr lang="ru-RU" sz="4400" b="1" dirty="0" smtClean="0"/>
              <a:t>, а в том, что у учащегося появляется возможность (и обязанность) </a:t>
            </a:r>
            <a:r>
              <a:rPr lang="ru-RU" sz="4400" b="1" u="sng" dirty="0" smtClean="0">
                <a:solidFill>
                  <a:srgbClr val="C00000"/>
                </a:solidFill>
              </a:rPr>
              <a:t>САМОМУ</a:t>
            </a:r>
            <a:r>
              <a:rPr lang="ru-RU" sz="4400" b="1" dirty="0" smtClean="0"/>
              <a:t> контролировать свои темп, время и место обучения. Суть в том, что у ребенка появляется возможность </a:t>
            </a:r>
            <a:r>
              <a:rPr lang="ru-RU" sz="4400" b="1" dirty="0" smtClean="0">
                <a:solidFill>
                  <a:srgbClr val="C00000"/>
                </a:solidFill>
              </a:rPr>
              <a:t>САМОМУ</a:t>
            </a:r>
            <a:r>
              <a:rPr lang="ru-RU" sz="4400" b="1" dirty="0" smtClean="0"/>
              <a:t> решать, </a:t>
            </a:r>
            <a:r>
              <a:rPr lang="ru-RU" sz="4400" b="1" dirty="0" smtClean="0">
                <a:solidFill>
                  <a:srgbClr val="C00000"/>
                </a:solidFill>
              </a:rPr>
              <a:t>КАК, КОГДА, ГДЕ и с КАКОЙ СКОРОСТЬЮ </a:t>
            </a:r>
            <a:r>
              <a:rPr lang="ru-RU" sz="4400" b="1" dirty="0" smtClean="0"/>
              <a:t>учиться. Всё это встроено в определение смешанного обучения. </a:t>
            </a:r>
            <a:endParaRPr lang="ru-RU" b="1" dirty="0"/>
          </a:p>
        </p:txBody>
      </p:sp>
      <p:pic>
        <p:nvPicPr>
          <p:cNvPr id="6" name="Содержимое 5" descr="http://img.scoop.it/rizFFRBbo7dMiY_C_Q4354XXXL4j3HpexhjNOf_P3YmryPKwJ94QGRtDb3Sbc6KY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1571612"/>
            <a:ext cx="3521075" cy="1830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 descr="https://im0-tub-ru.yandex.net/i?id=0f64f2fadecabaa160f6942eb541e585&amp;n=33&amp;h=215&amp;w=3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571876"/>
            <a:ext cx="3181350" cy="2047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800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происходит "переворот"?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3520440" cy="4983179"/>
          </a:xfrm>
        </p:spPr>
        <p:txBody>
          <a:bodyPr>
            <a:normAutofit fontScale="92500"/>
          </a:bodyPr>
          <a:lstStyle/>
          <a:p>
            <a:r>
              <a:rPr lang="ru-RU" sz="1600" dirty="0" smtClean="0"/>
              <a:t>1. Учащимся предлагают ознакомиться с материалами урока заранее, до урока, дома.</a:t>
            </a:r>
          </a:p>
          <a:p>
            <a:r>
              <a:rPr lang="ru-RU" sz="1600" dirty="0" smtClean="0"/>
              <a:t> 2. Ученик может изучать тему в удобное время и несколько раз, чтобы разобраться в изучаемом материале. Попутно он может обратиться к учебнику и дополнительным ресурсам. </a:t>
            </a:r>
          </a:p>
          <a:p>
            <a:r>
              <a:rPr lang="ru-RU" sz="1600" dirty="0" smtClean="0"/>
              <a:t>3. Учитель прилагает к изучаемому материалу несколько вопросов, задание или небольшой тест для мониторинга освоения учебного материала. По ответам детей он увидит уровень понимания нового материала.</a:t>
            </a:r>
          </a:p>
          <a:p>
            <a:r>
              <a:rPr lang="ru-RU" sz="1600" dirty="0" smtClean="0"/>
              <a:t> 4. На уроке ученики выполняют задания и закрепляют изученный дома материал урока, работая в группах или индивидуально. </a:t>
            </a:r>
            <a:endParaRPr lang="ru-RU" sz="1600" dirty="0"/>
          </a:p>
        </p:txBody>
      </p:sp>
      <p:pic>
        <p:nvPicPr>
          <p:cNvPr id="20482" name="Picture 2" descr="http://www.kurs-tlt.ru/site/upload/image/%D0%B4%D0%B8%D1%81%D1%82%D0%B0%D0%BD%D1%86%20%D0%BE%D0%B1%D1%83%D1%8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4572008"/>
            <a:ext cx="3521075" cy="1997773"/>
          </a:xfrm>
          <a:prstGeom prst="rect">
            <a:avLst/>
          </a:prstGeom>
          <a:noFill/>
        </p:spPr>
      </p:pic>
      <p:pic>
        <p:nvPicPr>
          <p:cNvPr id="7" name="Рисунок 6" descr="http://hr-elearning.ru/wp-content/uploads/2015/10/vnedrenie_sdo_lms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500174"/>
            <a:ext cx="3327403" cy="278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80068"/>
          </a:xfrm>
        </p:spPr>
        <p:txBody>
          <a:bodyPr/>
          <a:lstStyle/>
          <a:p>
            <a:pPr algn="ctr"/>
            <a:r>
              <a:rPr lang="ru-RU" dirty="0" smtClean="0"/>
              <a:t>С чего начать?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00496" y="1600200"/>
            <a:ext cx="3698752" cy="4525963"/>
          </a:xfrm>
        </p:spPr>
        <p:txBody>
          <a:bodyPr>
            <a:normAutofit fontScale="40000" lnSpcReduction="20000"/>
          </a:bodyPr>
          <a:lstStyle/>
          <a:p>
            <a:r>
              <a:rPr lang="ru-RU" sz="2900" dirty="0" smtClean="0"/>
              <a:t> </a:t>
            </a:r>
            <a:r>
              <a:rPr lang="ru-RU" sz="4500" dirty="0" smtClean="0"/>
              <a:t>1. Тщательный выбор темы (особенно для первого «перевернутого» урока) и формулировка цели. Цель должна быть сформулирована только в терминах деятельности учащихся. Будет идеально, если ученик сам сформулирует цель своей деятельности, а Вы при необходимости сможете этому поспособствовать, помочь, подтолкнуть.</a:t>
            </a:r>
          </a:p>
          <a:p>
            <a:r>
              <a:rPr lang="ru-RU" sz="4500" dirty="0" smtClean="0"/>
              <a:t> 2. Планирование деятельности учителя и ученика на каждом этапе. В решении поставленной задачи поможет </a:t>
            </a:r>
            <a:r>
              <a:rPr lang="ru-RU" sz="4500" u="sng" dirty="0" smtClean="0"/>
              <a:t>технологическая карта</a:t>
            </a:r>
            <a:r>
              <a:rPr lang="ru-RU" sz="4500" dirty="0" smtClean="0"/>
              <a:t>.</a:t>
            </a:r>
          </a:p>
          <a:p>
            <a:endParaRPr lang="ru-RU" dirty="0"/>
          </a:p>
        </p:txBody>
      </p:sp>
      <p:sp>
        <p:nvSpPr>
          <p:cNvPr id="21506" name="AutoShape 2" descr="http://shkola1249.ru/assets/files/2014/10/-D0-98-D0-942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http://shkola1249.ru/assets/files/2014/10/-D0-98-D0-942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214554"/>
            <a:ext cx="371477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124</TotalTime>
  <Words>663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Технология смешанного обучения</vt:lpstr>
      <vt:lpstr>Смешанное обучение</vt:lpstr>
      <vt:lpstr>Смешанное обучение</vt:lpstr>
      <vt:lpstr>Переворачиваем обучение</vt:lpstr>
      <vt:lpstr>Основные отличия традиционного и перевернутого урока</vt:lpstr>
      <vt:lpstr>Основные отличия традиционного и перевернутого урока</vt:lpstr>
      <vt:lpstr>Основная идея смешанного обучения </vt:lpstr>
      <vt:lpstr>Как происходит "переворот"? </vt:lpstr>
      <vt:lpstr>С чего начать? </vt:lpstr>
      <vt:lpstr>Технологическая карта</vt:lpstr>
      <vt:lpstr>Роль учителя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смешанного обучения</dc:title>
  <dc:creator>Вова</dc:creator>
  <cp:lastModifiedBy>Пользователь</cp:lastModifiedBy>
  <cp:revision>12</cp:revision>
  <dcterms:created xsi:type="dcterms:W3CDTF">2017-04-10T18:26:28Z</dcterms:created>
  <dcterms:modified xsi:type="dcterms:W3CDTF">2017-10-04T05:10:54Z</dcterms:modified>
</cp:coreProperties>
</file>