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8" r:id="rId2"/>
    <p:sldId id="262" r:id="rId3"/>
    <p:sldId id="263" r:id="rId4"/>
    <p:sldId id="264" r:id="rId5"/>
    <p:sldId id="266" r:id="rId6"/>
    <p:sldId id="323" r:id="rId7"/>
    <p:sldId id="319" r:id="rId8"/>
    <p:sldId id="321" r:id="rId9"/>
    <p:sldId id="275" r:id="rId10"/>
    <p:sldId id="331" r:id="rId11"/>
    <p:sldId id="276" r:id="rId12"/>
    <p:sldId id="279" r:id="rId13"/>
    <p:sldId id="280" r:id="rId14"/>
    <p:sldId id="282" r:id="rId15"/>
    <p:sldId id="283" r:id="rId16"/>
    <p:sldId id="277" r:id="rId17"/>
    <p:sldId id="285" r:id="rId18"/>
    <p:sldId id="288" r:id="rId19"/>
    <p:sldId id="284" r:id="rId20"/>
    <p:sldId id="287" r:id="rId21"/>
    <p:sldId id="286" r:id="rId22"/>
    <p:sldId id="289" r:id="rId23"/>
    <p:sldId id="293" r:id="rId24"/>
    <p:sldId id="291" r:id="rId25"/>
    <p:sldId id="296" r:id="rId26"/>
    <p:sldId id="295" r:id="rId27"/>
    <p:sldId id="297" r:id="rId28"/>
    <p:sldId id="290" r:id="rId29"/>
    <p:sldId id="305" r:id="rId30"/>
    <p:sldId id="307" r:id="rId31"/>
    <p:sldId id="308" r:id="rId32"/>
    <p:sldId id="292" r:id="rId33"/>
    <p:sldId id="300" r:id="rId34"/>
    <p:sldId id="310" r:id="rId35"/>
    <p:sldId id="315" r:id="rId36"/>
    <p:sldId id="311" r:id="rId37"/>
    <p:sldId id="313" r:id="rId38"/>
    <p:sldId id="312" r:id="rId39"/>
    <p:sldId id="322" r:id="rId40"/>
    <p:sldId id="314" r:id="rId41"/>
    <p:sldId id="325" r:id="rId42"/>
    <p:sldId id="324" r:id="rId43"/>
    <p:sldId id="326" r:id="rId44"/>
    <p:sldId id="329" r:id="rId45"/>
    <p:sldId id="33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3" autoAdjust="0"/>
  </p:normalViewPr>
  <p:slideViewPr>
    <p:cSldViewPr>
      <p:cViewPr>
        <p:scale>
          <a:sx n="57" d="100"/>
          <a:sy n="57" d="100"/>
        </p:scale>
        <p:origin x="2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1257-C3C2-4051-A6F8-E7E5DBFD68A3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DF38-4946-443C-93D5-04FF763C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7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474E3-FF42-41B4-A518-7BF3A552AB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667BA-3CE4-4FFE-A68F-57CBB79E6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667BA-3CE4-4FFE-A68F-57CBB79E6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667BA-3CE4-4FFE-A68F-57CBB79E6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667BA-3CE4-4FFE-A68F-57CBB79E6D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9E235-DFB3-4A62-8EB5-925C3D17C7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9E235-DFB3-4A62-8EB5-925C3D17C7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9E235-DFB3-4A62-8EB5-925C3D17C7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DF38-4946-443C-93D5-04FF763C9BF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DF38-4946-443C-93D5-04FF763C9BF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DF38-4946-443C-93D5-04FF763C9BF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DF38-4946-443C-93D5-04FF763C9BF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DF38-4946-443C-93D5-04FF763C9BF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81000"/>
            <a:ext cx="685958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32EC-E0FF-4920-8192-8A6660CB8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«Формирование УУД на уроках географии через приемы ТРКМ»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8358246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Игнатова Ирина Федоровна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учитель географии  МБОУ«СШ №16»  г. Смоленска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5604" name="Picture 4" descr="http://lit-yaz.ru/pars_docs/refs/90/89811/89811_html_m2ef894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757242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5" y="285728"/>
            <a:ext cx="8358246" cy="7858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ОСНОВНЫЕ ФАЗЫ ТЕХНОЛОГИИ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412776"/>
            <a:ext cx="38164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ТРАДИЦИОННЫЙ УРОК</a:t>
            </a:r>
            <a:endParaRPr lang="ru-RU" sz="3200" b="1" cap="none" spc="0" dirty="0">
              <a:ln w="1905"/>
              <a:solidFill>
                <a:srgbClr val="7939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35321"/>
            <a:ext cx="38164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7939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ТРКМ</a:t>
            </a:r>
            <a:endParaRPr lang="ru-RU" sz="3200" b="1" cap="none" spc="0" dirty="0">
              <a:ln w="1905"/>
              <a:solidFill>
                <a:srgbClr val="7939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086" y="2741464"/>
            <a:ext cx="30310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ВЫЗОВ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РЕАЛИЗАЦИЯ 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(ОСМЫСЛЕНИЕ)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РЕФЛЕКСИЯ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708920"/>
            <a:ext cx="43920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ВВЕДЕНИЕ В ПРОБЛЕМУ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(АКТУАЛИЗАЦИЯ)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ИЗУЧЕНИЕ НОВОГО 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МАТЕРИАЛА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ЗАКРЕПЛЕНИЕ, 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ПРОВЕРКА УСВОЕНИЯ </a:t>
            </a:r>
          </a:p>
          <a:p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МАТЕРИАЛА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084630" y="1196752"/>
            <a:ext cx="1589" cy="5638378"/>
          </a:xfrm>
          <a:prstGeom prst="line">
            <a:avLst/>
          </a:prstGeom>
          <a:ln w="57150">
            <a:solidFill>
              <a:srgbClr val="793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6" name="Group 29"/>
          <p:cNvGraphicFramePr>
            <a:graphicFrameLocks noGrp="1"/>
          </p:cNvGraphicFramePr>
          <p:nvPr>
            <p:ph sz="half" idx="4294967295"/>
          </p:nvPr>
        </p:nvGraphicFramePr>
        <p:xfrm>
          <a:off x="500034" y="920157"/>
          <a:ext cx="8143876" cy="5574151"/>
        </p:xfrm>
        <a:graphic>
          <a:graphicData uri="http://schemas.openxmlformats.org/drawingml/2006/table">
            <a:tbl>
              <a:tblPr/>
              <a:tblGrid>
                <a:gridCol w="2036396"/>
                <a:gridCol w="2036396"/>
                <a:gridCol w="4071084"/>
              </a:tblGrid>
              <a:tr h="849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Функции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Цель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Приёмы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1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Мотивационная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Пробуждение интереса и побуждение к работе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«З-Х-У» («знаю-хочу знать-узнал»)</a:t>
                      </a:r>
                      <a:r>
                        <a:rPr lang="ru-RU" sz="2000" b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dirty="0" smtClean="0"/>
                        <a:t>«Корзина идей»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dirty="0" smtClean="0"/>
                        <a:t> «Тонкие и толстые вопросы»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Игра-упражнение «Веер»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«Поясните цитату»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«Как вы объясните народную мудрость»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«Вы согласны с этим высказыванием?»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«Как бы вы прокомментировали эпиграф»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dirty="0" smtClean="0"/>
                        <a:t> «Верите ли вы, что…»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  «Что это…» (своеобразный «черный ящик»)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0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Информационная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Актуализация</a:t>
                      </a:r>
                    </a:p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имеющихся знаний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1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Коммуникационная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Обмен мнениями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72362" cy="65403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ВЫЗОВ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6" name="Group 29"/>
          <p:cNvGraphicFramePr>
            <a:graphicFrameLocks noGrp="1"/>
          </p:cNvGraphicFramePr>
          <p:nvPr>
            <p:ph sz="half" idx="4294967295"/>
          </p:nvPr>
        </p:nvGraphicFramePr>
        <p:xfrm>
          <a:off x="500034" y="920157"/>
          <a:ext cx="8143876" cy="5513657"/>
        </p:xfrm>
        <a:graphic>
          <a:graphicData uri="http://schemas.openxmlformats.org/drawingml/2006/table">
            <a:tbl>
              <a:tblPr/>
              <a:tblGrid>
                <a:gridCol w="2036396"/>
                <a:gridCol w="2036396"/>
                <a:gridCol w="4071084"/>
              </a:tblGrid>
              <a:tr h="849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Функции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Цель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Приёмы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1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Информационная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Получение новой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 </a:t>
                      </a:r>
                      <a:r>
                        <a:rPr lang="ru-RU" sz="2000" b="0" dirty="0" smtClean="0"/>
                        <a:t>«</a:t>
                      </a:r>
                      <a:r>
                        <a:rPr lang="ru-RU" sz="2000" b="0" dirty="0" err="1" smtClean="0"/>
                        <a:t>Инсерт</a:t>
                      </a:r>
                      <a:r>
                        <a:rPr lang="ru-RU" sz="2000" b="0" dirty="0" smtClean="0"/>
                        <a:t>» (пометки на полях)</a:t>
                      </a:r>
                    </a:p>
                    <a:p>
                      <a:r>
                        <a:rPr lang="ru-RU" sz="2000" b="0" dirty="0" smtClean="0"/>
                        <a:t> «Концептуальная таблица»</a:t>
                      </a:r>
                    </a:p>
                    <a:p>
                      <a:r>
                        <a:rPr lang="ru-RU" sz="2000" b="0" dirty="0" smtClean="0"/>
                        <a:t>«Чтение с</a:t>
                      </a:r>
                      <a:r>
                        <a:rPr lang="ru-RU" sz="2000" b="0" baseline="0" dirty="0" smtClean="0"/>
                        <a:t> остановками»</a:t>
                      </a:r>
                    </a:p>
                    <a:p>
                      <a:r>
                        <a:rPr lang="ru-RU" sz="2000" b="0" baseline="0" dirty="0" smtClean="0"/>
                        <a:t>« Смоделируй по образцу»</a:t>
                      </a:r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«Таблица аргументов»</a:t>
                      </a:r>
                    </a:p>
                    <a:p>
                      <a:r>
                        <a:rPr lang="ru-RU" sz="2000" b="0" dirty="0" smtClean="0"/>
                        <a:t> «</a:t>
                      </a:r>
                      <a:r>
                        <a:rPr lang="ru-RU" sz="2000" b="0" dirty="0" err="1" smtClean="0"/>
                        <a:t>Зиг-заг</a:t>
                      </a:r>
                      <a:r>
                        <a:rPr lang="ru-RU" sz="2000" b="0" dirty="0" smtClean="0"/>
                        <a:t>»</a:t>
                      </a:r>
                    </a:p>
                    <a:p>
                      <a:r>
                        <a:rPr lang="ru-RU" sz="2000" dirty="0" smtClean="0"/>
                        <a:t> «Мое мнение»</a:t>
                      </a:r>
                    </a:p>
                    <a:p>
                      <a:r>
                        <a:rPr lang="ru-RU" sz="2000" dirty="0" smtClean="0"/>
                        <a:t> «Мозговой штурм»</a:t>
                      </a:r>
                    </a:p>
                    <a:p>
                      <a:r>
                        <a:rPr lang="ru-RU" sz="2000" dirty="0" smtClean="0"/>
                        <a:t> «</a:t>
                      </a:r>
                      <a:r>
                        <a:rPr lang="ru-RU" sz="2000" dirty="0" err="1" smtClean="0"/>
                        <a:t>Фишбоун</a:t>
                      </a:r>
                      <a:r>
                        <a:rPr lang="ru-RU" sz="2000" dirty="0" smtClean="0"/>
                        <a:t>»</a:t>
                      </a:r>
                    </a:p>
                    <a:p>
                      <a:r>
                        <a:rPr lang="ru-RU" sz="2000" dirty="0" smtClean="0"/>
                        <a:t> «Что? Где? Когда?»</a:t>
                      </a:r>
                    </a:p>
                    <a:p>
                      <a:r>
                        <a:rPr lang="ru-RU" sz="2000" dirty="0" smtClean="0"/>
                        <a:t> «Мудрые совы»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02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Систематизационная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Классификация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 и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 ранжирование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1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Коммуникационная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Обмен мнениями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72362" cy="65403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ОСМЫСЛЕНИЕ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6" name="Group 2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000108"/>
          <a:ext cx="8143876" cy="5757817"/>
        </p:xfrm>
        <a:graphic>
          <a:graphicData uri="http://schemas.openxmlformats.org/drawingml/2006/table">
            <a:tbl>
              <a:tblPr/>
              <a:tblGrid>
                <a:gridCol w="2036396"/>
                <a:gridCol w="2036396"/>
                <a:gridCol w="4071084"/>
              </a:tblGrid>
              <a:tr h="849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Функции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Цель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Приёмы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159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Информационная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Приобретение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новой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 Написание эссе</a:t>
                      </a:r>
                    </a:p>
                    <a:p>
                      <a:r>
                        <a:rPr lang="ru-RU" sz="2000" dirty="0" smtClean="0"/>
                        <a:t>Рефлексивный экран вопросов</a:t>
                      </a:r>
                    </a:p>
                    <a:p>
                      <a:r>
                        <a:rPr lang="ru-RU" sz="2000" dirty="0" smtClean="0"/>
                        <a:t>Приём </a:t>
                      </a:r>
                      <a:r>
                        <a:rPr lang="ru-RU" sz="2000" b="1" dirty="0" smtClean="0"/>
                        <a:t>«Кластер»</a:t>
                      </a:r>
                    </a:p>
                    <a:p>
                      <a:r>
                        <a:rPr lang="ru-RU" sz="2000" dirty="0" smtClean="0"/>
                        <a:t>Приём </a:t>
                      </a:r>
                      <a:r>
                        <a:rPr lang="ru-RU" sz="2000" b="1" dirty="0" smtClean="0"/>
                        <a:t>«ПОПС»</a:t>
                      </a:r>
                    </a:p>
                    <a:p>
                      <a:r>
                        <a:rPr lang="ru-RU" sz="2000" dirty="0" smtClean="0"/>
                        <a:t>Приём </a:t>
                      </a:r>
                      <a:r>
                        <a:rPr lang="ru-RU" sz="2000" b="1" dirty="0" smtClean="0"/>
                        <a:t>«Перепутанные логические цепочки»</a:t>
                      </a:r>
                    </a:p>
                    <a:p>
                      <a:r>
                        <a:rPr lang="ru-RU" sz="2000" dirty="0" smtClean="0"/>
                        <a:t>Что нового вы узнали на уроке </a:t>
                      </a:r>
                    </a:p>
                    <a:p>
                      <a:r>
                        <a:rPr lang="ru-RU" sz="2000" dirty="0" smtClean="0"/>
                        <a:t>Написание </a:t>
                      </a:r>
                      <a:r>
                        <a:rPr lang="ru-RU" sz="2000" b="1" dirty="0" err="1" smtClean="0"/>
                        <a:t>синквейна</a:t>
                      </a:r>
                      <a:endParaRPr lang="ru-RU" sz="2000" b="1" dirty="0" smtClean="0"/>
                    </a:p>
                    <a:p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Мотивационная</a:t>
                      </a:r>
                    </a:p>
                    <a:p>
                      <a:pPr algn="ctr">
                        <a:defRPr/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Побуждение к дальнейшему расширению </a:t>
                      </a:r>
                    </a:p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информационного поля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Коммуникационная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Обмен мнениями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5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Оценочная</a:t>
                      </a:r>
                    </a:p>
                    <a:p>
                      <a:pPr algn="ctr">
                        <a:defRPr/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charset="0"/>
                        </a:rPr>
                        <a:t>Выработка собственной позиции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72362" cy="65403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РЕФЛЕКСИЯ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78296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Прием «Верны ли утверждения»</a:t>
            </a:r>
            <a:r>
              <a:rPr lang="ru-RU" sz="2800" b="1" dirty="0" smtClean="0"/>
              <a:t> ( +  да, - нет)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30860"/>
              </p:ext>
            </p:extLst>
          </p:nvPr>
        </p:nvGraphicFramePr>
        <p:xfrm>
          <a:off x="395536" y="1988840"/>
          <a:ext cx="8229600" cy="454761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229600"/>
              </a:tblGrid>
              <a:tr h="4440556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высотой давление понижается т.к. уменьшается давление воздушного столба и воздух легче. 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Атмосферное давление – это давление, оказываемое земной атмосферой на единицу площади.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Атмосферное давление не зависит от высоты над уровнем моря.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Атмосферное давление измеряется гигрометром.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 атмосферное давление равно 760 мм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ст.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Атмосферное давление не зависит от температуры воздуха.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каждые 10,5 м изменения высоты давление изменяется на 1мм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ст.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770 мм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ст.-  пониженное атмосферное давление.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территорий с разными абсолютными высотами  нормальное атмосферное давление будет своим.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Красноярске  атмосферное давление выше, чем в Санкт – Петербурге.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5857892"/>
            <a:ext cx="701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Ответы</a:t>
            </a:r>
            <a:r>
              <a:rPr lang="ru-RU" sz="2400" b="1" dirty="0" smtClean="0"/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ДА: 1,2,5,7,9.  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НЕТ: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4,5,6,8,10</a:t>
            </a:r>
            <a:endParaRPr lang="ru-RU" sz="2400" dirty="0">
              <a:solidFill>
                <a:schemeClr val="tx2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57159"/>
            <a:ext cx="8229600" cy="7000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14400" b="1" i="1" dirty="0" smtClean="0">
                <a:solidFill>
                  <a:srgbClr val="002060"/>
                </a:solidFill>
              </a:rPr>
              <a:t>Проверка домашнего задания</a:t>
            </a:r>
            <a:r>
              <a:rPr lang="ru-RU" sz="14400" i="1" dirty="0" smtClean="0">
                <a:solidFill>
                  <a:srgbClr val="002060"/>
                </a:solidFill>
              </a:rPr>
              <a:t/>
            </a:r>
            <a:br>
              <a:rPr lang="ru-RU" sz="14400" i="1" dirty="0" smtClean="0">
                <a:solidFill>
                  <a:srgbClr val="002060"/>
                </a:solidFill>
              </a:rPr>
            </a:br>
            <a:endParaRPr lang="ru-RU" sz="1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Проверка </a:t>
            </a:r>
            <a:r>
              <a:rPr lang="ru-RU" b="1" i="1" dirty="0">
                <a:solidFill>
                  <a:srgbClr val="002060"/>
                </a:solidFill>
              </a:rPr>
              <a:t>домашнего задания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98576" cy="4525963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/>
              <a:t>Проверить  ранее изученные знания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525963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УУД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Личностные: </a:t>
            </a:r>
            <a:r>
              <a:rPr lang="ru-RU" dirty="0" smtClean="0"/>
              <a:t>определение границ знания и незнания.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Регулятивные</a:t>
            </a:r>
            <a:r>
              <a:rPr lang="ru-RU" b="1" i="1" u="sng" dirty="0">
                <a:solidFill>
                  <a:srgbClr val="C00000"/>
                </a:solidFill>
              </a:rPr>
              <a:t>:</a:t>
            </a:r>
            <a:endParaRPr lang="ru-RU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с</a:t>
            </a:r>
            <a:r>
              <a:rPr lang="ru-RU" dirty="0" smtClean="0"/>
              <a:t>амооценка утверждений</a:t>
            </a:r>
            <a:endParaRPr lang="ru-RU" dirty="0"/>
          </a:p>
          <a:p>
            <a:r>
              <a:rPr lang="ru-RU" b="1" i="1" u="sng" dirty="0">
                <a:solidFill>
                  <a:srgbClr val="C00000"/>
                </a:solidFill>
              </a:rPr>
              <a:t>Познавательные:</a:t>
            </a:r>
            <a:r>
              <a:rPr lang="ru-RU" b="1" u="sng" dirty="0"/>
              <a:t> </a:t>
            </a:r>
            <a:r>
              <a:rPr lang="ru-RU" dirty="0"/>
              <a:t>структурирование знаний, при решении познавательной задачи</a:t>
            </a:r>
          </a:p>
          <a:p>
            <a:r>
              <a:rPr lang="ru-RU" b="1" dirty="0">
                <a:solidFill>
                  <a:srgbClr val="C00000"/>
                </a:solidFill>
              </a:rPr>
              <a:t>Коммуникативные:</a:t>
            </a:r>
            <a:r>
              <a:rPr lang="ru-RU" b="1" dirty="0"/>
              <a:t> </a:t>
            </a:r>
            <a:r>
              <a:rPr lang="ru-RU" dirty="0"/>
              <a:t>сотрудничество с одноклассниками и учителем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i="1" dirty="0" smtClean="0"/>
              <a:t>Какие элементы погоды, мы уже изучили?</a:t>
            </a:r>
          </a:p>
          <a:p>
            <a:pPr>
              <a:buFontTx/>
              <a:buChar char="-"/>
            </a:pPr>
            <a:r>
              <a:rPr lang="ru-RU" b="1" i="1" dirty="0" smtClean="0"/>
              <a:t> Какие ещё элементы погоды вы отмечаете в календарях погоды?</a:t>
            </a:r>
          </a:p>
          <a:p>
            <a:pPr>
              <a:buNone/>
            </a:pPr>
            <a:r>
              <a:rPr lang="ru-RU" dirty="0" smtClean="0"/>
              <a:t>      </a:t>
            </a:r>
            <a:r>
              <a:rPr lang="ru-RU" sz="2600" i="1" dirty="0" smtClean="0"/>
              <a:t>Хоть бескрылый, а летает,</a:t>
            </a:r>
          </a:p>
          <a:p>
            <a:pPr>
              <a:buNone/>
            </a:pPr>
            <a:r>
              <a:rPr lang="ru-RU" sz="2600" i="1" dirty="0" smtClean="0"/>
              <a:t>      Безголовый, а свистит.</a:t>
            </a:r>
          </a:p>
          <a:p>
            <a:pPr>
              <a:buNone/>
            </a:pPr>
            <a:r>
              <a:rPr lang="ru-RU" sz="2600" i="1" dirty="0" smtClean="0"/>
              <a:t>      Хоть безрукий, но, бывает</a:t>
            </a:r>
          </a:p>
          <a:p>
            <a:pPr>
              <a:buNone/>
            </a:pPr>
            <a:r>
              <a:rPr lang="ru-RU" sz="2600" i="1" dirty="0" smtClean="0"/>
              <a:t>      Груши с веток обивает,</a:t>
            </a:r>
          </a:p>
          <a:p>
            <a:pPr>
              <a:buNone/>
            </a:pPr>
            <a:r>
              <a:rPr lang="ru-RU" sz="2600" i="1" dirty="0" smtClean="0"/>
              <a:t>      Сосны с корнем вырывает -</a:t>
            </a:r>
          </a:p>
          <a:p>
            <a:pPr>
              <a:buNone/>
            </a:pPr>
            <a:r>
              <a:rPr lang="ru-RU" sz="2600" i="1" dirty="0" smtClean="0"/>
              <a:t>      Так порою он сердит.</a:t>
            </a:r>
          </a:p>
          <a:p>
            <a:pPr>
              <a:buNone/>
            </a:pPr>
            <a:r>
              <a:rPr lang="ru-RU" sz="2600" i="1" dirty="0" smtClean="0"/>
              <a:t>      Только что он был везде -</a:t>
            </a:r>
          </a:p>
          <a:p>
            <a:pPr>
              <a:buNone/>
            </a:pPr>
            <a:r>
              <a:rPr lang="ru-RU" sz="2600" i="1" dirty="0" smtClean="0"/>
              <a:t>      Миг - и нет его нигде!  </a:t>
            </a:r>
            <a:r>
              <a:rPr lang="ru-RU" dirty="0" smtClean="0"/>
              <a:t>         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1990" name="Picture 6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3"/>
          <a:srcRect l="23529" r="20588"/>
          <a:stretch>
            <a:fillRect/>
          </a:stretch>
        </p:blipFill>
        <p:spPr bwMode="auto">
          <a:xfrm>
            <a:off x="5429256" y="2643182"/>
            <a:ext cx="3429024" cy="4214818"/>
          </a:xfrm>
          <a:prstGeom prst="rect">
            <a:avLst/>
          </a:prstGeom>
          <a:noFill/>
        </p:spPr>
      </p:pic>
      <p:pic>
        <p:nvPicPr>
          <p:cNvPr id="41988" name="Picture 4" descr="http://image.slidesharecdn.com/random-110930144711-phpapp01/95/-24-728.jpg?cb=1317394813"/>
          <p:cNvPicPr>
            <a:picLocks noChangeAspect="1" noChangeArrowheads="1"/>
          </p:cNvPicPr>
          <p:nvPr/>
        </p:nvPicPr>
        <p:blipFill>
          <a:blip r:embed="rId4"/>
          <a:srcRect l="2060" t="16484" r="48489" b="2472"/>
          <a:stretch>
            <a:fillRect/>
          </a:stretch>
        </p:blipFill>
        <p:spPr bwMode="auto">
          <a:xfrm>
            <a:off x="5500694" y="2643158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Актуализация </a:t>
            </a:r>
            <a:r>
              <a:rPr lang="ru-RU" b="1" i="1" dirty="0">
                <a:solidFill>
                  <a:srgbClr val="002060"/>
                </a:solidFill>
              </a:rPr>
              <a:t>знаний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98576" cy="4525963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err="1" smtClean="0"/>
              <a:t>Актуализа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ция</a:t>
            </a:r>
            <a:r>
              <a:rPr lang="ru-RU" dirty="0" smtClean="0"/>
              <a:t> </a:t>
            </a:r>
            <a:r>
              <a:rPr lang="ru-RU" dirty="0"/>
              <a:t>имеющихся знаний, способов </a:t>
            </a:r>
            <a:r>
              <a:rPr lang="ru-RU" dirty="0" smtClean="0"/>
              <a:t>действий </a:t>
            </a:r>
            <a:r>
              <a:rPr lang="ru-RU" dirty="0"/>
              <a:t>в новых условиях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525963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УУД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Личностные: </a:t>
            </a:r>
            <a:r>
              <a:rPr lang="ru-RU" dirty="0"/>
              <a:t>определение границ знания и незнания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Познавательные: </a:t>
            </a:r>
            <a:r>
              <a:rPr lang="ru-RU" dirty="0"/>
              <a:t>структурирование знаний, при решении познавательной задачи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>
                <a:solidFill>
                  <a:srgbClr val="C00000"/>
                </a:solidFill>
              </a:rPr>
              <a:t>Коммуникативные:</a:t>
            </a:r>
            <a:r>
              <a:rPr lang="ru-RU" b="1" u="sng" dirty="0"/>
              <a:t> </a:t>
            </a:r>
            <a:r>
              <a:rPr lang="ru-RU" dirty="0" smtClean="0"/>
              <a:t>культура </a:t>
            </a:r>
            <a:r>
              <a:rPr lang="ru-RU" dirty="0"/>
              <a:t>общения, сотрудничество в </a:t>
            </a:r>
            <a:r>
              <a:rPr lang="ru-RU" dirty="0" smtClean="0"/>
              <a:t>команде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5000636"/>
            <a:ext cx="7758138" cy="1125527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ПРИЁМ «З-Х-У»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(«знаю-хочу знать-узнал»)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1928802"/>
          <a:ext cx="7786743" cy="24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286148"/>
                <a:gridCol w="2071703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ХОЧУ</a:t>
                      </a:r>
                      <a:r>
                        <a:rPr lang="ru-RU" sz="3600" baseline="0" dirty="0" smtClean="0"/>
                        <a:t> УЗНАТЬ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УЗНАЛ</a:t>
                      </a:r>
                      <a:endParaRPr lang="ru-RU" sz="3600" dirty="0"/>
                    </a:p>
                  </a:txBody>
                  <a:tcPr/>
                </a:tc>
              </a:tr>
              <a:tr h="521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?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Движение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воздуха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3"/>
          <a:srcRect l="23529" r="20588"/>
          <a:stretch>
            <a:fillRect/>
          </a:stretch>
        </p:blipFill>
        <p:spPr bwMode="auto">
          <a:xfrm>
            <a:off x="7786678" y="0"/>
            <a:ext cx="1357322" cy="16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Движение воздуха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3"/>
          <a:srcRect l="23529" r="20588"/>
          <a:stretch>
            <a:fillRect/>
          </a:stretch>
        </p:blipFill>
        <p:spPr bwMode="auto">
          <a:xfrm>
            <a:off x="7786678" y="0"/>
            <a:ext cx="1357322" cy="16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1928802"/>
          <a:ext cx="7786743" cy="213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286148"/>
                <a:gridCol w="2071703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ХОЧУ</a:t>
                      </a:r>
                      <a:r>
                        <a:rPr lang="ru-RU" sz="3600" baseline="0" dirty="0" smtClean="0"/>
                        <a:t> УЗНАТЬ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УЗНАЛ</a:t>
                      </a:r>
                      <a:endParaRPr lang="ru-RU" sz="3600" dirty="0"/>
                    </a:p>
                  </a:txBody>
                  <a:tcPr/>
                </a:tc>
              </a:tr>
              <a:tr h="521575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 – это …..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5000636"/>
            <a:ext cx="7758138" cy="1125527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ПРИЁМ «З-Х-У»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(«знаю-хочу знать-узнал»)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7950" y="246489"/>
            <a:ext cx="8544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4800" b="1" dirty="0">
                <a:solidFill>
                  <a:srgbClr val="FFFF00"/>
                </a:solidFill>
                <a:cs typeface="Arial" charset="0"/>
              </a:rPr>
              <a:t>Основные задачи образования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214282" y="1025635"/>
            <a:ext cx="8712968" cy="58323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Не </a:t>
            </a:r>
            <a:r>
              <a:rPr lang="ru-RU" sz="3200" b="1" i="1" dirty="0">
                <a:solidFill>
                  <a:srgbClr val="002060"/>
                </a:solidFill>
              </a:rPr>
              <a:t>просто вооружить выпускника фиксированным набором знаний, а сформировать у него </a:t>
            </a:r>
            <a:r>
              <a:rPr lang="ru-RU" sz="3200" b="1" i="1" dirty="0">
                <a:solidFill>
                  <a:srgbClr val="C00000"/>
                </a:solidFill>
              </a:rPr>
              <a:t>умение </a:t>
            </a:r>
            <a:r>
              <a:rPr lang="ru-RU" sz="3200" b="1" i="1" dirty="0" smtClean="0">
                <a:solidFill>
                  <a:srgbClr val="C00000"/>
                </a:solidFill>
              </a:rPr>
              <a:t>самостоятельно добывать знания </a:t>
            </a:r>
            <a:r>
              <a:rPr lang="ru-RU" sz="3200" b="1" i="1" dirty="0" smtClean="0">
                <a:solidFill>
                  <a:srgbClr val="002060"/>
                </a:solidFill>
              </a:rPr>
              <a:t>на протяжении всей жизни;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 Научить работать </a:t>
            </a:r>
            <a:r>
              <a:rPr lang="ru-RU" sz="3200" b="1" i="1" dirty="0">
                <a:solidFill>
                  <a:srgbClr val="002060"/>
                </a:solidFill>
              </a:rPr>
              <a:t>в </a:t>
            </a:r>
            <a:r>
              <a:rPr lang="ru-RU" sz="3200" b="1" i="1" dirty="0" smtClean="0">
                <a:solidFill>
                  <a:srgbClr val="002060"/>
                </a:solidFill>
              </a:rPr>
              <a:t>команде;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 Развить способность </a:t>
            </a:r>
            <a:r>
              <a:rPr lang="ru-RU" sz="3200" b="1" i="1" dirty="0">
                <a:solidFill>
                  <a:srgbClr val="002060"/>
                </a:solidFill>
              </a:rPr>
              <a:t>к </a:t>
            </a:r>
            <a:r>
              <a:rPr lang="ru-RU" sz="3200" b="1" i="1" dirty="0" smtClean="0">
                <a:solidFill>
                  <a:srgbClr val="002060"/>
                </a:solidFill>
              </a:rPr>
              <a:t>самоизменению, саморазвитию и самореализации.</a:t>
            </a:r>
            <a:endParaRPr lang="ru-RU" sz="3200" b="1" i="1" dirty="0">
              <a:solidFill>
                <a:srgbClr val="002060"/>
              </a:solidFill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573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Движение воздуха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3"/>
          <a:srcRect l="23529" r="20588"/>
          <a:stretch>
            <a:fillRect/>
          </a:stretch>
        </p:blipFill>
        <p:spPr bwMode="auto">
          <a:xfrm>
            <a:off x="7786678" y="0"/>
            <a:ext cx="1357322" cy="16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1700811"/>
          <a:ext cx="7786743" cy="412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286148"/>
                <a:gridCol w="2071703"/>
              </a:tblGrid>
              <a:tr h="132178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ХОЧУ</a:t>
                      </a:r>
                      <a:r>
                        <a:rPr lang="ru-RU" sz="3600" baseline="0" dirty="0" smtClean="0"/>
                        <a:t> УЗНАТЬ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УЗНАЛ</a:t>
                      </a:r>
                      <a:endParaRPr lang="ru-RU" sz="3600" dirty="0"/>
                    </a:p>
                  </a:txBody>
                  <a:tcPr/>
                </a:tc>
              </a:tr>
              <a:tr h="2625382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 – это …..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Что такое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 образуется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  измерить 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Какие  бывают ветры?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Какова причина образования ветра?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Какое значение  имеет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?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5857892"/>
            <a:ext cx="7829576" cy="839775"/>
          </a:xfr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ПРИЁМ «З-Х-У»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(«знаю-хочу знать-узнал»)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2114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Движение воздуха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285860"/>
            <a:ext cx="7215206" cy="4855693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Тонкие </a:t>
            </a:r>
            <a:r>
              <a:rPr lang="ru-RU" b="1" i="1" dirty="0" smtClean="0">
                <a:solidFill>
                  <a:srgbClr val="C00000"/>
                </a:solidFill>
              </a:rPr>
              <a:t>вопросы</a:t>
            </a:r>
            <a:r>
              <a:rPr lang="ru-RU" dirty="0" smtClean="0">
                <a:solidFill>
                  <a:srgbClr val="C00000"/>
                </a:solidFill>
              </a:rPr>
              <a:t>(однозначный </a:t>
            </a:r>
            <a:r>
              <a:rPr lang="ru-RU" dirty="0">
                <a:solidFill>
                  <a:srgbClr val="C00000"/>
                </a:solidFill>
              </a:rPr>
              <a:t>фактический ответ)</a:t>
            </a:r>
          </a:p>
          <a:p>
            <a:r>
              <a:rPr lang="ru-RU" b="1" dirty="0" smtClean="0"/>
              <a:t>Что?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такое ветер?</a:t>
            </a:r>
          </a:p>
          <a:p>
            <a:r>
              <a:rPr lang="ru-RU" b="1" dirty="0" smtClean="0"/>
              <a:t>Как?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образуется ветер?</a:t>
            </a:r>
          </a:p>
          <a:p>
            <a:pPr marL="0" indent="0"/>
            <a:r>
              <a:rPr lang="ru-RU" dirty="0" smtClean="0"/>
              <a:t>     </a:t>
            </a:r>
            <a:r>
              <a:rPr lang="ru-RU" b="1" dirty="0" smtClean="0"/>
              <a:t>Как?</a:t>
            </a:r>
          </a:p>
          <a:p>
            <a:pPr marL="0" indent="0">
              <a:buNone/>
            </a:pPr>
            <a:r>
              <a:rPr lang="ru-RU" dirty="0" smtClean="0"/>
              <a:t> измерить ветер?</a:t>
            </a:r>
            <a:endParaRPr lang="ru-RU" dirty="0"/>
          </a:p>
          <a:p>
            <a:r>
              <a:rPr lang="ru-RU" b="1" dirty="0" smtClean="0"/>
              <a:t>Какие?</a:t>
            </a:r>
          </a:p>
          <a:p>
            <a:pPr marL="0" indent="0">
              <a:buNone/>
            </a:pPr>
            <a:r>
              <a:rPr lang="ru-RU" dirty="0" smtClean="0"/>
              <a:t> бывают ветры?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Толстые вопросы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(развернутый, обстоятельный ответ)</a:t>
            </a:r>
          </a:p>
          <a:p>
            <a:r>
              <a:rPr lang="ru-RU" b="1" dirty="0" smtClean="0"/>
              <a:t>Какое значение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имеет  ветер?</a:t>
            </a:r>
          </a:p>
          <a:p>
            <a:r>
              <a:rPr lang="ru-RU" b="1" dirty="0" smtClean="0"/>
              <a:t>Какова причина?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образования ветра?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6" descr="http://www.chitalnya.ru/upload2/752/b35ba8c1596d312401d5f1c4b9e48717.jpg"/>
          <p:cNvPicPr>
            <a:picLocks noChangeAspect="1" noChangeArrowheads="1"/>
          </p:cNvPicPr>
          <p:nvPr/>
        </p:nvPicPr>
        <p:blipFill>
          <a:blip r:embed="rId3"/>
          <a:srcRect l="23529" r="20588"/>
          <a:stretch>
            <a:fillRect/>
          </a:stretch>
        </p:blipFill>
        <p:spPr bwMode="auto">
          <a:xfrm>
            <a:off x="7572396" y="0"/>
            <a:ext cx="135729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5"/>
          <p:cNvSpPr txBox="1">
            <a:spLocks/>
          </p:cNvSpPr>
          <p:nvPr/>
        </p:nvSpPr>
        <p:spPr>
          <a:xfrm>
            <a:off x="0" y="6000768"/>
            <a:ext cx="6786578" cy="625461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ПРИЁМ  </a:t>
            </a:r>
            <a:r>
              <a:rPr lang="ru-RU" sz="3200" b="1" dirty="0" smtClean="0">
                <a:solidFill>
                  <a:srgbClr val="FF0000"/>
                </a:solidFill>
              </a:rPr>
              <a:t>«Тонкие и толстые вопросы»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786546" y="1285861"/>
          <a:ext cx="235745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115381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ХОЧУ</a:t>
                      </a:r>
                      <a:r>
                        <a:rPr lang="ru-RU" sz="3600" baseline="0" dirty="0" smtClean="0"/>
                        <a:t> УЗНАТЬ</a:t>
                      </a:r>
                      <a:endParaRPr lang="ru-RU" sz="3600" dirty="0"/>
                    </a:p>
                  </a:txBody>
                  <a:tcPr/>
                </a:tc>
              </a:tr>
              <a:tr h="4061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Что такое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 образуется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  измерить 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Какие  бывают ветры?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Какова причина образования ветра?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Какое значение  имеет ветер?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Мотивация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98576" cy="4997152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1800" dirty="0" smtClean="0"/>
              <a:t>Овладение </a:t>
            </a:r>
            <a:r>
              <a:rPr lang="ru-RU" sz="1800" dirty="0"/>
              <a:t>приемами постановки и определения проблемы, формулировки цели и задач </a:t>
            </a:r>
            <a:r>
              <a:rPr lang="ru-RU" sz="1800" dirty="0" smtClean="0"/>
              <a:t>урока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СТАДИЯ ВЫЗОВА</a:t>
            </a: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997152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УУД</a:t>
            </a:r>
          </a:p>
          <a:p>
            <a:r>
              <a:rPr lang="ru-RU" sz="2400" b="1" i="1" u="sng" dirty="0" smtClean="0">
                <a:solidFill>
                  <a:srgbClr val="C00000"/>
                </a:solidFill>
              </a:rPr>
              <a:t>Личностные: </a:t>
            </a:r>
            <a:r>
              <a:rPr lang="ru-RU" sz="2400" dirty="0" smtClean="0"/>
              <a:t>формирование </a:t>
            </a:r>
            <a:r>
              <a:rPr lang="ru-RU" sz="2400" dirty="0"/>
              <a:t>познавательного интереса, учебных </a:t>
            </a:r>
            <a:r>
              <a:rPr lang="ru-RU" sz="2400" dirty="0" smtClean="0"/>
              <a:t>мотивов</a:t>
            </a:r>
            <a:endParaRPr lang="ru-RU" sz="2400" dirty="0"/>
          </a:p>
          <a:p>
            <a:r>
              <a:rPr lang="ru-RU" sz="2400" u="sng" dirty="0">
                <a:solidFill>
                  <a:srgbClr val="C00000"/>
                </a:solidFill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Познавательные: </a:t>
            </a:r>
            <a:r>
              <a:rPr lang="ru-RU" sz="2400" dirty="0"/>
              <a:t>осознание познавательной задачи</a:t>
            </a:r>
            <a:r>
              <a:rPr lang="ru-RU" sz="2400" u="sng" dirty="0"/>
              <a:t> </a:t>
            </a:r>
            <a:endParaRPr lang="ru-RU" sz="2400" dirty="0"/>
          </a:p>
          <a:p>
            <a:r>
              <a:rPr lang="ru-RU" sz="2400" b="1" i="1" u="sng" dirty="0">
                <a:solidFill>
                  <a:srgbClr val="C00000"/>
                </a:solidFill>
              </a:rPr>
              <a:t>Регулятивные</a:t>
            </a:r>
            <a:r>
              <a:rPr lang="ru-RU" sz="2400" b="1" u="sng" dirty="0"/>
              <a:t> </a:t>
            </a:r>
            <a:r>
              <a:rPr lang="ru-RU" sz="2400" dirty="0"/>
              <a:t>формулирование </a:t>
            </a:r>
            <a:r>
              <a:rPr lang="ru-RU" sz="2400" dirty="0" smtClean="0"/>
              <a:t> задач </a:t>
            </a:r>
            <a:r>
              <a:rPr lang="ru-RU" sz="2400" dirty="0"/>
              <a:t>урока</a:t>
            </a:r>
          </a:p>
          <a:p>
            <a:r>
              <a:rPr lang="ru-RU" sz="2400" b="1" i="1" u="sng" dirty="0">
                <a:solidFill>
                  <a:srgbClr val="C00000"/>
                </a:solidFill>
              </a:rPr>
              <a:t>Коммуникативные: </a:t>
            </a:r>
            <a:r>
              <a:rPr lang="ru-RU" sz="2400" dirty="0"/>
              <a:t>культура общения (строить монологическое высказывание, владеть диалоговой формой речи)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47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Изучение нового материала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857784" cy="5715040"/>
          </a:xfr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ПРИЁМ «ЧТЕНИЕ С ОСТАНОВКАМИ»</a:t>
            </a:r>
          </a:p>
          <a:p>
            <a:r>
              <a:rPr lang="ru-RU" b="1" dirty="0" smtClean="0"/>
              <a:t>Текст должен быть абсолютно неизвестным для данной аудитории </a:t>
            </a:r>
            <a:r>
              <a:rPr lang="ru-RU" dirty="0" smtClean="0"/>
              <a:t>(- Динамичный, событийный сюжет; - Неожиданная развязка, «открытый» проблемный финал. </a:t>
            </a:r>
          </a:p>
          <a:p>
            <a:r>
              <a:rPr lang="ru-RU" b="1" dirty="0" smtClean="0"/>
              <a:t>Текст заранее делится на смысловые части. </a:t>
            </a:r>
            <a:endParaRPr lang="ru-RU" dirty="0" smtClean="0"/>
          </a:p>
          <a:p>
            <a:r>
              <a:rPr lang="ru-RU" b="1" dirty="0" smtClean="0"/>
              <a:t> Учитель заранее продумывает вопросы и задания к тексту, </a:t>
            </a:r>
            <a:endParaRPr lang="ru-RU" dirty="0" smtClean="0"/>
          </a:p>
          <a:p>
            <a:r>
              <a:rPr lang="ru-RU" b="1" dirty="0" smtClean="0"/>
              <a:t>Учитель дает инструкцию и организовывает процесс чтения с остановками</a:t>
            </a:r>
            <a:r>
              <a:rPr lang="ru-RU" dirty="0" smtClean="0"/>
              <a:t> (Описанная стратегия может использоваться не только при самостоятельном чтении, но и при восприятии текста «на слух»).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Типы вопросов, стимулирующих развитие критического мышления: </a:t>
            </a:r>
          </a:p>
          <a:p>
            <a:r>
              <a:rPr lang="ru-RU" dirty="0" smtClean="0"/>
              <a:t>Уточняющие</a:t>
            </a:r>
          </a:p>
          <a:p>
            <a:r>
              <a:rPr lang="ru-RU" dirty="0" smtClean="0"/>
              <a:t>Объясняющие</a:t>
            </a:r>
          </a:p>
          <a:p>
            <a:r>
              <a:rPr lang="ru-RU" dirty="0" smtClean="0"/>
              <a:t>Практические</a:t>
            </a:r>
          </a:p>
          <a:p>
            <a:r>
              <a:rPr lang="ru-RU" dirty="0" smtClean="0"/>
              <a:t>Проблемные</a:t>
            </a:r>
          </a:p>
          <a:p>
            <a:r>
              <a:rPr lang="ru-RU" dirty="0" smtClean="0"/>
              <a:t>Оценочные</a:t>
            </a:r>
          </a:p>
          <a:p>
            <a:r>
              <a:rPr lang="ru-RU" dirty="0" smtClean="0"/>
              <a:t>Анализирующие</a:t>
            </a:r>
          </a:p>
          <a:p>
            <a:r>
              <a:rPr lang="ru-RU" dirty="0" smtClean="0"/>
              <a:t>Творческие </a:t>
            </a:r>
          </a:p>
          <a:p>
            <a:r>
              <a:rPr lang="ru-RU" dirty="0" smtClean="0"/>
              <a:t>Простые</a:t>
            </a:r>
          </a:p>
          <a:p>
            <a:r>
              <a:rPr lang="ru-RU" dirty="0" smtClean="0"/>
              <a:t>Предполагающие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6324" name="Picture 4" descr="http://docs.likenul.com/pars_docs/refs/13/12211/12211_html_m4a22af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214810" cy="5232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472" y="857232"/>
            <a:ext cx="8358246" cy="4572032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Инструкция</a:t>
            </a:r>
            <a:r>
              <a:rPr lang="ru-RU" sz="3200" b="1" dirty="0" smtClean="0"/>
              <a:t>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</a:rPr>
              <a:t>Чтение поочередно вслух текста на </a:t>
            </a:r>
            <a:r>
              <a:rPr lang="ru-RU" sz="3200" b="1" dirty="0" err="1" smtClean="0">
                <a:solidFill>
                  <a:schemeClr val="tx2"/>
                </a:solidFill>
              </a:rPr>
              <a:t>стр</a:t>
            </a:r>
            <a:r>
              <a:rPr lang="ru-RU" sz="3200" b="1" dirty="0" smtClean="0">
                <a:solidFill>
                  <a:schemeClr val="tx2"/>
                </a:solidFill>
              </a:rPr>
              <a:t> 119 </a:t>
            </a:r>
            <a:r>
              <a:rPr lang="ru-RU" sz="3200" b="1" dirty="0" smtClean="0">
                <a:solidFill>
                  <a:srgbClr val="C00000"/>
                </a:solidFill>
              </a:rPr>
              <a:t>«Ветер и его связь с атмосферным давлением».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</a:rPr>
              <a:t> Остановки  строго по моей команде, анализируем и прогнозируем  дальнейшее содержание.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- Выскажите  предположения, о чем может говориться в тексте с  названием </a:t>
            </a:r>
            <a:r>
              <a:rPr lang="ru-RU" sz="3200" b="1" dirty="0" smtClean="0"/>
              <a:t>«Ветер и его связь с атмосферным давлением»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- В каком направлении перемещается воздух?( 1 абзац) </a:t>
            </a:r>
          </a:p>
          <a:p>
            <a:r>
              <a:rPr lang="ru-RU" sz="3200" b="1" dirty="0" smtClean="0"/>
              <a:t>Опыт с воздушными шариками: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Учащиеся надувают шары, затем плавно выпускают из них воздух и поясняют, что из за разности в давлении возник ветер.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14290"/>
            <a:ext cx="8143932" cy="500066"/>
          </a:xfr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ПРИЁМ «ЧТЕНИЕ С ОСТАНОВКАМИ»</a:t>
            </a:r>
          </a:p>
        </p:txBody>
      </p:sp>
      <p:pic>
        <p:nvPicPr>
          <p:cNvPr id="56328" name="Picture 8" descr="http://galerey-room.ru/images/224831_14116709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08555" y="4949438"/>
            <a:ext cx="1254927" cy="2214578"/>
          </a:xfrm>
          <a:prstGeom prst="rect">
            <a:avLst/>
          </a:prstGeom>
          <a:noFill/>
        </p:spPr>
      </p:pic>
      <p:pic>
        <p:nvPicPr>
          <p:cNvPr id="12" name="Picture 8" descr="http://galerey-room.ru/images/224831_14116709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65042" y="4964916"/>
            <a:ext cx="714379" cy="221457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3929058" y="6000768"/>
            <a:ext cx="928694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57356" y="564357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571501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472" y="857232"/>
            <a:ext cx="8358246" cy="5740120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</a:rPr>
              <a:t>От чего зависит скорость ветра? (2 абзац)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     Опыт с воздушными шариками: </a:t>
            </a:r>
          </a:p>
          <a:p>
            <a:pPr marL="514350" indent="-514350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Надувают шары, затем плавно выпускают из них воздух и поясняют, что шар, который больше надут, воздух из него выходит с большей скоростью. Объясняют большей разницей в атмосферном давлении.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Попытайся сформулировать определение ветра? (3 абзац)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Приведите пример образования ветра (4 абзац)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Перемещаемся на </a:t>
            </a:r>
            <a:r>
              <a:rPr lang="ru-RU" sz="3200" dirty="0" err="1" smtClean="0"/>
              <a:t>стр</a:t>
            </a:r>
            <a:r>
              <a:rPr lang="ru-RU" sz="3200" dirty="0" smtClean="0"/>
              <a:t> 121 </a:t>
            </a:r>
            <a:r>
              <a:rPr lang="ru-RU" sz="3200" b="1" dirty="0" smtClean="0"/>
              <a:t>«Направление ветра» </a:t>
            </a:r>
            <a:r>
              <a:rPr lang="ru-RU" sz="3200" dirty="0" smtClean="0"/>
              <a:t>и продолжаем читать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- Как определить направление ветра?( 1 абзац)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Как называется прибор для определения направления ветра?(2 абзац)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От чего зависит сила  ветра?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14290"/>
            <a:ext cx="8143932" cy="500066"/>
          </a:xfr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ПРИЁМ «ЧТЕНИЕ С ОСТАНОВКАМИ»</a:t>
            </a:r>
          </a:p>
        </p:txBody>
      </p:sp>
    </p:spTree>
    <p:extLst>
      <p:ext uri="{BB962C8B-B14F-4D97-AF65-F5344CB8AC3E}">
        <p14:creationId xmlns:p14="http://schemas.microsoft.com/office/powerpoint/2010/main" val="1237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71472" y="1071546"/>
          <a:ext cx="8001057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76464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День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Линии сравнения</a:t>
                      </a:r>
                    </a:p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Стр.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</a:rPr>
                        <a:t> 120</a:t>
                      </a:r>
                      <a:endParaRPr lang="ru-RU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Ночь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6653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Где формируется область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621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формируется область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249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Направление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7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Название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294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Рисунок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одержимое 5"/>
          <p:cNvSpPr txBox="1">
            <a:spLocks/>
          </p:cNvSpPr>
          <p:nvPr/>
        </p:nvSpPr>
        <p:spPr>
          <a:xfrm>
            <a:off x="428596" y="142852"/>
            <a:ext cx="8143932" cy="50006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 «КОНЦЕПТУАЛЬНАЯ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ТАБЛИЦА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71472" y="1071546"/>
          <a:ext cx="8001057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76464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День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Линии сравнения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Ночь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665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Суша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Где формируется область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Море 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62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Море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формируется область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Суша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24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моря на  сушу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Направление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суши на море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Дневной бриз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Название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Ночной бриз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3294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Рисунок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370" name="Picture 2" descr="http://f.sluver.com/xs/p8/6/1397550621_6.jpg"/>
          <p:cNvPicPr>
            <a:picLocks noChangeAspect="1" noChangeArrowheads="1"/>
          </p:cNvPicPr>
          <p:nvPr/>
        </p:nvPicPr>
        <p:blipFill>
          <a:blip r:embed="rId4"/>
          <a:srcRect l="49511" r="2811" b="39306"/>
          <a:stretch>
            <a:fillRect/>
          </a:stretch>
        </p:blipFill>
        <p:spPr bwMode="auto">
          <a:xfrm>
            <a:off x="6143636" y="5214950"/>
            <a:ext cx="1857388" cy="1000132"/>
          </a:xfrm>
          <a:prstGeom prst="rect">
            <a:avLst/>
          </a:prstGeom>
          <a:noFill/>
        </p:spPr>
      </p:pic>
      <p:pic>
        <p:nvPicPr>
          <p:cNvPr id="58372" name="Picture 4" descr="http://f.sluver.com/xs/p8/6/1397550621_6.jpg"/>
          <p:cNvPicPr>
            <a:picLocks noChangeAspect="1" noChangeArrowheads="1"/>
          </p:cNvPicPr>
          <p:nvPr/>
        </p:nvPicPr>
        <p:blipFill>
          <a:blip r:embed="rId4"/>
          <a:srcRect l="1834" r="52322" b="30635"/>
          <a:stretch>
            <a:fillRect/>
          </a:stretch>
        </p:blipFill>
        <p:spPr bwMode="auto">
          <a:xfrm>
            <a:off x="1000100" y="5214950"/>
            <a:ext cx="1785950" cy="1000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528638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535782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142976" y="5286388"/>
            <a:ext cx="23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535782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28596" y="142852"/>
            <a:ext cx="8143932" cy="50006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ПРИЁМ «КОНЦЕПТУАЛЬНАЯ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ТАБЛИЦА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 descr="http://bigpo.ru/potra/%D0%9A%D0%BE%D0%BD%D1%81%D0%BF%D0%B5%D0%BA%D1%82+%D1%83%D1%80%D0%BE%D0%BA%D0%B0+%D0%BF%D0%BE+%D1%82%D0%B5%D0%BC%D0%B5+%C2%AB%D0%92%D0%B5%D1%82%D0%B5%D1%80%C2%BB+%D0%A2%D0%B8%D0%BF+%D1%83%D1%80%D0%BE%D0%BA%D0%B0%3A+%D0%B8%D0%B7%D1%83%D1%87%D0%B5%D0%BD%D0%B8%D0%B5+%D0%BD%D0%BE%D0%B2%D0%BE%D0%B3%D0%BE+%D0%BC%D0%B0%D1%82%D0%B5%D1%80%D0%B8%D0%B0%D0%BB%D0%B0a/86423_html_m5673ddef.jpg"/>
          <p:cNvPicPr>
            <a:picLocks noChangeAspect="1" noChangeArrowheads="1"/>
          </p:cNvPicPr>
          <p:nvPr/>
        </p:nvPicPr>
        <p:blipFill>
          <a:blip r:embed="rId4"/>
          <a:srcRect l="7770" t="17282" r="6760" b="17048"/>
          <a:stretch>
            <a:fillRect/>
          </a:stretch>
        </p:blipFill>
        <p:spPr bwMode="auto">
          <a:xfrm>
            <a:off x="0" y="285728"/>
            <a:ext cx="9170351" cy="3357586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ОБРАЗОВАНИЕ МУССОНА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-1" y="3444192"/>
          <a:ext cx="9144000" cy="329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29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Лето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Линии сравнения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Зима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801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Где формируется область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01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формируется область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6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Направление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69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Название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 descr="http://bigpo.ru/potra/%D0%9A%D0%BE%D0%BD%D1%81%D0%BF%D0%B5%D0%BA%D1%82+%D1%83%D1%80%D0%BE%D0%BA%D0%B0+%D0%BF%D0%BE+%D1%82%D0%B5%D0%BC%D0%B5+%C2%AB%D0%92%D0%B5%D1%82%D0%B5%D1%80%C2%BB+%D0%A2%D0%B8%D0%BF+%D1%83%D1%80%D0%BE%D0%BA%D0%B0%3A+%D0%B8%D0%B7%D1%83%D1%87%D0%B5%D0%BD%D0%B8%D0%B5+%D0%BD%D0%BE%D0%B2%D0%BE%D0%B3%D0%BE+%D0%BC%D0%B0%D1%82%D0%B5%D1%80%D0%B8%D0%B0%D0%BB%D0%B0a/86423_html_m5673ddef.jpg"/>
          <p:cNvPicPr>
            <a:picLocks noChangeAspect="1" noChangeArrowheads="1"/>
          </p:cNvPicPr>
          <p:nvPr/>
        </p:nvPicPr>
        <p:blipFill>
          <a:blip r:embed="rId4"/>
          <a:srcRect l="7770" t="17282" r="6760" b="17048"/>
          <a:stretch>
            <a:fillRect/>
          </a:stretch>
        </p:blipFill>
        <p:spPr bwMode="auto">
          <a:xfrm>
            <a:off x="0" y="285728"/>
            <a:ext cx="9170351" cy="3357586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ОБРАЗОВАНИЕ МУССОНА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-1" y="3444192"/>
          <a:ext cx="9144000" cy="35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29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Лето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Линии сравнения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Зима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T="45724" marB="4572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8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Суша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Где формируется область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Море 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Море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формируется область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давления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Суша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6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моря на  сушу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Направление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суши на море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6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Летний</a:t>
                      </a:r>
                      <a:r>
                        <a:rPr lang="ru-RU" sz="1800" baseline="0" dirty="0" smtClean="0"/>
                        <a:t> муссон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Название ветра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Зимний муссон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471">
                <a:tc gridSpan="3"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Почему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</a:rPr>
                        <a:t> бриз называют младшим братом муссона?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Главная задача учителя: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/>
              <a:t>сформировать  у обучающихся потребность в осуществлении творческого преобразования учебного материала с целью овладения новыми знаниями </a:t>
            </a:r>
          </a:p>
          <a:p>
            <a:pPr marL="0" indent="0">
              <a:buNone/>
            </a:pPr>
            <a:r>
              <a:rPr lang="ru-RU" sz="3600" dirty="0" smtClean="0"/>
              <a:t>Для того, чтобы </a:t>
            </a:r>
            <a:r>
              <a:rPr lang="ru-RU" sz="3600" b="1" dirty="0" smtClean="0">
                <a:solidFill>
                  <a:srgbClr val="C00000"/>
                </a:solidFill>
              </a:rPr>
              <a:t>знания </a:t>
            </a:r>
            <a:r>
              <a:rPr lang="ru-RU" sz="3600" dirty="0" smtClean="0"/>
              <a:t>учащихся стали </a:t>
            </a:r>
            <a:r>
              <a:rPr lang="ru-RU" sz="3600" b="1" dirty="0" smtClean="0">
                <a:solidFill>
                  <a:srgbClr val="C00000"/>
                </a:solidFill>
              </a:rPr>
              <a:t>результатом</a:t>
            </a:r>
            <a:r>
              <a:rPr lang="ru-RU" sz="3600" dirty="0" smtClean="0"/>
              <a:t> их собственных поисков, необходимо:</a:t>
            </a:r>
          </a:p>
          <a:p>
            <a:r>
              <a:rPr lang="ru-RU" sz="3600" dirty="0" smtClean="0"/>
              <a:t> организовать  поиск знаний,</a:t>
            </a:r>
          </a:p>
          <a:p>
            <a:r>
              <a:rPr lang="ru-RU" sz="3600" dirty="0" smtClean="0"/>
              <a:t> направлять и координировать работу учащихся,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развивать  познавательную деятельность</a:t>
            </a:r>
            <a:endParaRPr lang="ru-RU" sz="3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0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1000100" y="285728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«МОЗГОВОЙ  ШТУРМ»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2857496"/>
            <a:ext cx="2286016" cy="23574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ЗНАЧЕНИЕ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thumbs.dreamstime.com/z/wind-cloud-139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2" name="Picture 2" descr="http://biznestoday.ru/images/stories/96aira/8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00108"/>
            <a:ext cx="251934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http://www.syl.ru/misc/i/ai/100944/211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357322" cy="1357322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5929322" y="4214818"/>
            <a:ext cx="928694" cy="3571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928926" y="2786058"/>
            <a:ext cx="571504" cy="53578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43570" y="2714620"/>
            <a:ext cx="857256" cy="60722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071802" y="5214950"/>
            <a:ext cx="928694" cy="5715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572132" y="5143512"/>
            <a:ext cx="714380" cy="71438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357422" y="4071942"/>
            <a:ext cx="1000132" cy="3572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8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571612"/>
            <a:ext cx="1285884" cy="1285884"/>
          </a:xfrm>
          <a:prstGeom prst="rect">
            <a:avLst/>
          </a:prstGeom>
          <a:noFill/>
        </p:spPr>
      </p:pic>
      <p:pic>
        <p:nvPicPr>
          <p:cNvPr id="38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785926"/>
            <a:ext cx="1285884" cy="1285884"/>
          </a:xfrm>
          <a:prstGeom prst="rect">
            <a:avLst/>
          </a:prstGeom>
          <a:noFill/>
        </p:spPr>
      </p:pic>
      <p:pic>
        <p:nvPicPr>
          <p:cNvPr id="39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286124"/>
            <a:ext cx="1285884" cy="1285884"/>
          </a:xfrm>
          <a:prstGeom prst="rect">
            <a:avLst/>
          </a:prstGeom>
          <a:noFill/>
        </p:spPr>
      </p:pic>
      <p:pic>
        <p:nvPicPr>
          <p:cNvPr id="40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143512"/>
            <a:ext cx="1285884" cy="1285884"/>
          </a:xfrm>
          <a:prstGeom prst="rect">
            <a:avLst/>
          </a:prstGeom>
          <a:noFill/>
        </p:spPr>
      </p:pic>
      <p:pic>
        <p:nvPicPr>
          <p:cNvPr id="42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286124"/>
            <a:ext cx="1285884" cy="1285884"/>
          </a:xfrm>
          <a:prstGeom prst="rect">
            <a:avLst/>
          </a:prstGeom>
          <a:noFill/>
        </p:spPr>
      </p:pic>
      <p:pic>
        <p:nvPicPr>
          <p:cNvPr id="43" name="Picture 8" descr="http://arazaan.com/wp-content/uploads/2014/01/Man-With-Question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72074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1000100" y="285728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«МОЗГОВОЙ  ШТУРМ»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2857496"/>
            <a:ext cx="2286016" cy="23574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ЗНАЧЕНИЕ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29322" y="2714620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 очищает воздух, уносит загрязненный воздух из городов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00760" y="4143380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Приносит осадки с океанов на сушу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4143380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Распространяет семена 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86314" y="5500702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Сглаживает горы, создает новые формы рельефа 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5720" y="2643182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Способствует образованию морских течений          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428728" y="5500702"/>
            <a:ext cx="292895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Вырабатывает электроэнергию       </a:t>
            </a:r>
            <a:endParaRPr lang="ru-RU" dirty="0"/>
          </a:p>
        </p:txBody>
      </p:sp>
      <p:pic>
        <p:nvPicPr>
          <p:cNvPr id="14" name="Picture 2" descr="http://thumbs.dreamstime.com/z/wind-cloud-139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2" name="Picture 2" descr="http://biznestoday.ru/images/stories/96aira/8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00108"/>
            <a:ext cx="251934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4" name="Picture 4" descr="http://www.syl.ru/misc/i/ai/100944/211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5010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Изучение нового материала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124744"/>
            <a:ext cx="1928826" cy="5472608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1800" dirty="0"/>
              <a:t>Выработка продукта деятельности </a:t>
            </a:r>
            <a:r>
              <a:rPr lang="ru-RU" sz="1800" dirty="0" smtClean="0"/>
              <a:t>урока</a:t>
            </a:r>
          </a:p>
          <a:p>
            <a:pPr marL="0" indent="0">
              <a:buNone/>
            </a:pPr>
            <a:r>
              <a:rPr lang="ru-RU" sz="3600" b="1" i="1" u="sng" dirty="0" smtClean="0">
                <a:solidFill>
                  <a:srgbClr val="FF0000"/>
                </a:solidFill>
              </a:rPr>
              <a:t>СТАДИЯ ОСМЫСЛЕНИЯ</a:t>
            </a:r>
            <a:endParaRPr lang="ru-RU" sz="3600" dirty="0"/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14546" y="1124744"/>
            <a:ext cx="6715172" cy="5472608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УУД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Личностные: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i="1" dirty="0" smtClean="0"/>
              <a:t>осмысление содержания текста, учебная  мотивация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Познавательные: </a:t>
            </a:r>
            <a:r>
              <a:rPr lang="ru-RU" sz="3200" i="1" dirty="0" smtClean="0"/>
              <a:t>самостоятельный поиск информации, синтез, анализ, сравнение учебного материала , установление причинно-следственных связей, моделирование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Регулятивные:</a:t>
            </a:r>
            <a:r>
              <a:rPr lang="ru-RU" sz="3200" b="1" dirty="0" smtClean="0">
                <a:solidFill>
                  <a:srgbClr val="FF0000"/>
                </a:solidFill>
              </a:rPr>
              <a:t> </a:t>
            </a:r>
            <a:r>
              <a:rPr lang="ru-RU" sz="3200" b="1" dirty="0" smtClean="0"/>
              <a:t> </a:t>
            </a:r>
            <a:r>
              <a:rPr lang="ru-RU" sz="3200" i="1" dirty="0" smtClean="0"/>
              <a:t>организация учебной деятельности направленная на решение поставленной задачи; умение оценивать правильность выполненных действий и вносить коррективы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Коммуникативные: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i="1" dirty="0" smtClean="0"/>
              <a:t>сотрудничество в группе, воспитание культуры делового общения, положительного отношения  к мнению одноклассников, владение диалоговой формой речи, умение с достаточной полнотой  выражать свои мысли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Предметные: </a:t>
            </a:r>
            <a:r>
              <a:rPr lang="ru-RU" sz="3200" i="1" dirty="0" smtClean="0"/>
              <a:t>моделирование процесса образования ночного и дневного бриза, летнего и зимнего муссона графическое изображение розы ветров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393141" cy="4733941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Используется как средство для подведения итогов, 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как стимул для возникновения новых ассоциаций 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и графических изображений новых знаний.</a:t>
            </a:r>
          </a:p>
          <a:p>
            <a:pPr marL="1073150" indent="-1073150"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Этапы работы: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1. Выписывается ключевое слово;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2. Записываются слова и предложения по теме;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3. Происходит разделение материала на отдельные блоки;</a:t>
            </a:r>
          </a:p>
          <a:p>
            <a:pPr marL="1073150" indent="-107315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4. Устанавливаются и выражаются графически логические связи между блоками.</a:t>
            </a:r>
          </a:p>
          <a:p>
            <a:pPr marL="1073150" indent="-107315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642910" y="21429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«КЛАСТЕР»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00430" y="2357430"/>
            <a:ext cx="2286016" cy="2357454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ВЕТЕР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thumbs.dreamstime.com/z/wind-cloud-139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5643570" y="2071678"/>
            <a:ext cx="1000132" cy="57150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214546" y="4286256"/>
            <a:ext cx="1285884" cy="6429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72132" y="4357694"/>
            <a:ext cx="1214446" cy="50006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5"/>
          <p:cNvSpPr txBox="1">
            <a:spLocks/>
          </p:cNvSpPr>
          <p:nvPr/>
        </p:nvSpPr>
        <p:spPr>
          <a:xfrm>
            <a:off x="642910" y="21429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СОЗДАЙТЕ КЛАСТЕР ПО ТЕМЕ «ВЕТЕР»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976" y="1357298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348" y="4857760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29454" y="4572008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578" y="1500174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107257" y="6250801"/>
            <a:ext cx="714380" cy="7143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2250265" y="2393149"/>
            <a:ext cx="500066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85786" y="2285992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607191" y="6179363"/>
            <a:ext cx="642942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1678761" y="6179363"/>
            <a:ext cx="642942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2035951" y="5750735"/>
            <a:ext cx="571504" cy="5000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2643174" y="2000240"/>
            <a:ext cx="1071570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3143240" y="4786322"/>
            <a:ext cx="3143240" cy="18573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Характеристики ветра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Роза ветров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ветров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Значение ветра</a:t>
            </a:r>
          </a:p>
          <a:p>
            <a:pPr marL="1073150" marR="0" lvl="0" indent="-10731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928794" y="2928934"/>
            <a:ext cx="1357322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2928934"/>
            <a:ext cx="1357322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1928794" y="3500438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142844" y="3500438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821505" y="3536157"/>
            <a:ext cx="500066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2607455" y="3536157"/>
            <a:ext cx="500066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330963" y="5903135"/>
            <a:ext cx="571504" cy="5000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 flipV="1">
            <a:off x="0" y="5643578"/>
            <a:ext cx="500066" cy="35719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7643834" y="2500306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>
            <a:off x="6536545" y="2393149"/>
            <a:ext cx="642942" cy="5715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00430" y="2357430"/>
            <a:ext cx="2286016" cy="2357454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ВЕТЕР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thumbs.dreamstime.com/z/wind-cloud-139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14620"/>
            <a:ext cx="17859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5643570" y="2071678"/>
            <a:ext cx="1000132" cy="57150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214546" y="4286256"/>
            <a:ext cx="1285884" cy="6429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72132" y="4357694"/>
            <a:ext cx="1214446" cy="50006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5"/>
          <p:cNvSpPr txBox="1">
            <a:spLocks/>
          </p:cNvSpPr>
          <p:nvPr/>
        </p:nvSpPr>
        <p:spPr>
          <a:xfrm>
            <a:off x="642910" y="21429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СОЗДАЙТЕ КЛАСТЕР ПО ТЕМЕ «ВЕТЕР»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976" y="1357298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 ветров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348" y="4857760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Значение ветра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29454" y="4572008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Роза ветров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578" y="1500174"/>
            <a:ext cx="135732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Характеристики ветра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107257" y="6250801"/>
            <a:ext cx="714380" cy="7143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2250265" y="2393149"/>
            <a:ext cx="500066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85786" y="2285992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607191" y="6179363"/>
            <a:ext cx="642942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1678761" y="6179363"/>
            <a:ext cx="642942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2035951" y="5750735"/>
            <a:ext cx="571504" cy="5000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2643174" y="2000240"/>
            <a:ext cx="1071570" cy="7143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3143240" y="4786322"/>
            <a:ext cx="3143240" cy="18573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Характеристики ветра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Роза ветров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ветров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Значение ветра</a:t>
            </a:r>
          </a:p>
          <a:p>
            <a:pPr marL="1073150" marR="0" lvl="0" indent="-10731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928794" y="2928934"/>
            <a:ext cx="1357322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Муссон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14282" y="2928934"/>
            <a:ext cx="1357322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Бриз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1928794" y="3500438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142844" y="3500438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857224" y="3571876"/>
            <a:ext cx="500066" cy="35719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2607455" y="3536157"/>
            <a:ext cx="500066" cy="28575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330963" y="5903135"/>
            <a:ext cx="571504" cy="5000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 flipV="1">
            <a:off x="0" y="5643578"/>
            <a:ext cx="500066" cy="35719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7643834" y="2500306"/>
            <a:ext cx="571504" cy="4286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>
            <a:off x="6536545" y="2393149"/>
            <a:ext cx="642942" cy="5715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072493" cy="3857651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FontTx/>
              <a:buNone/>
            </a:pPr>
            <a:r>
              <a:rPr lang="ru-RU" sz="2800" dirty="0" smtClean="0"/>
              <a:t>Этапы работы: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2800" dirty="0" smtClean="0"/>
              <a:t>1. На доске или карточках написаны термины (последовательность терминов), некоторые из них с ошибками;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2800" dirty="0" smtClean="0"/>
              <a:t>2. Группам предлагается исправить ошибки или восстановить порядок записи.</a:t>
            </a:r>
          </a:p>
          <a:p>
            <a:pPr marL="1073150" indent="-107315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714348" y="57148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«ПЕРЕПУТАННЫЕ </a:t>
            </a:r>
            <a:r>
              <a:rPr lang="ru-RU" sz="3200" b="1" i="1" smtClean="0">
                <a:solidFill>
                  <a:srgbClr val="FF0000"/>
                </a:solidFill>
              </a:rPr>
              <a:t>ЛОГИЧЕСКИЕ ЦЕПОЧКИ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акрепление полученных знаний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1378496" cy="5472608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1800" dirty="0"/>
              <a:t>Обобщить и закрепить полученные на уроке </a:t>
            </a:r>
            <a:r>
              <a:rPr lang="ru-RU" sz="1800" dirty="0" smtClean="0"/>
              <a:t>знания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124744"/>
            <a:ext cx="6707088" cy="5472608"/>
          </a:xfrm>
          <a:solidFill>
            <a:srgbClr val="FF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УУД</a:t>
            </a:r>
          </a:p>
          <a:p>
            <a:pPr marL="0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Личностные: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смыслообразование , формирование позитивной  самооценки личности.</a:t>
            </a:r>
          </a:p>
          <a:p>
            <a:pPr marL="0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Познавательные: </a:t>
            </a:r>
            <a:r>
              <a:rPr lang="ru-RU" sz="3200" dirty="0" smtClean="0"/>
              <a:t>решении учебных задач, операции анализа, синтеза, сравнения, установление причинно-следственных связей.</a:t>
            </a:r>
          </a:p>
          <a:p>
            <a:pPr marL="0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Регулятивные: </a:t>
            </a:r>
            <a:r>
              <a:rPr lang="ru-RU" sz="3200" dirty="0" smtClean="0"/>
              <a:t>умение вносить необходимые коррективы в действие после его завершения на основе его оценки.  </a:t>
            </a:r>
          </a:p>
          <a:p>
            <a:pPr marL="0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Коммуникативные: </a:t>
            </a:r>
            <a:r>
              <a:rPr lang="ru-RU" sz="3200" dirty="0" smtClean="0"/>
              <a:t>построение речевого высказывания в устной и письменной форме.</a:t>
            </a:r>
          </a:p>
          <a:p>
            <a:pPr marL="0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Предметные: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объяснение причин образования дневного и ночного бриза, муссона зависимости скорости и силы ветра от атмосферного давления.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072493" cy="5357850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Синквейн </a:t>
            </a:r>
            <a:r>
              <a:rPr lang="ru-RU" sz="2800" dirty="0" smtClean="0"/>
              <a:t>– это стихотворение, которое требует синтеза информации и материала в кратких выражениях.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Правила написания: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Первая строчка – название темы в одном слове (существительное)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Вторая строчка – описание темы в двух словах (прилагательные или причастия)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Третья строчка – описание действия в трёх словах(глаголы или деепричастия)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Четвёртая строчка – это фраза их четырёх слов, показывающая отношение к теме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Синоним из одного слова, который повторяет суть темы</a:t>
            </a:r>
          </a:p>
          <a:p>
            <a:pPr marL="1073150" indent="-107315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642910" y="21429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«СИНКВЕЙН»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072493" cy="5357850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 sz="2800" dirty="0" smtClean="0"/>
              <a:t>Напишите четыре предложения, отражающие следующие четыре момента ПОПС – формулы:</a:t>
            </a:r>
          </a:p>
          <a:p>
            <a:pPr lvl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 – </a:t>
            </a:r>
            <a:r>
              <a:rPr lang="ru-RU" sz="2800" b="1" i="1" dirty="0" smtClean="0">
                <a:solidFill>
                  <a:srgbClr val="FF0000"/>
                </a:solidFill>
              </a:rPr>
              <a:t>позиция</a:t>
            </a:r>
            <a:r>
              <a:rPr lang="ru-RU" sz="2800" dirty="0" smtClean="0"/>
              <a:t> … «Я считаю, что…»</a:t>
            </a:r>
          </a:p>
          <a:p>
            <a:pPr lvl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 –</a:t>
            </a:r>
            <a:r>
              <a:rPr lang="ru-RU" sz="2800" b="1" i="1" dirty="0" smtClean="0">
                <a:solidFill>
                  <a:srgbClr val="FF0000"/>
                </a:solidFill>
              </a:rPr>
              <a:t> объяснение </a:t>
            </a:r>
            <a:r>
              <a:rPr lang="ru-RU" sz="2800" dirty="0" smtClean="0"/>
              <a:t>(обоснование)… «Потому что…»</a:t>
            </a:r>
          </a:p>
          <a:p>
            <a:pPr lvl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 – </a:t>
            </a:r>
            <a:r>
              <a:rPr lang="ru-RU" sz="2800" b="1" i="1" dirty="0" smtClean="0">
                <a:solidFill>
                  <a:srgbClr val="FF0000"/>
                </a:solidFill>
              </a:rPr>
              <a:t>пример…. </a:t>
            </a:r>
            <a:r>
              <a:rPr lang="ru-RU" sz="2800" dirty="0" smtClean="0"/>
              <a:t>«Я могу доказать это на примере…»</a:t>
            </a:r>
          </a:p>
          <a:p>
            <a:pPr lvl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/>
              <a:t> –</a:t>
            </a:r>
            <a:r>
              <a:rPr lang="ru-RU" sz="2800" b="1" i="1" dirty="0" smtClean="0">
                <a:solidFill>
                  <a:srgbClr val="FF0000"/>
                </a:solidFill>
              </a:rPr>
              <a:t> следствие </a:t>
            </a:r>
            <a:r>
              <a:rPr lang="ru-RU" sz="2800" dirty="0" smtClean="0"/>
              <a:t>(суждение)… «Исходя из этого, я делаю вывод о том, что…»</a:t>
            </a:r>
          </a:p>
          <a:p>
            <a:pPr lvl="0">
              <a:buNone/>
              <a:defRPr/>
            </a:pPr>
            <a:endParaRPr lang="ru-RU" sz="2800" dirty="0" smtClean="0"/>
          </a:p>
          <a:p>
            <a:pPr lvl="0">
              <a:buNone/>
              <a:defRPr/>
            </a:pPr>
            <a:r>
              <a:rPr lang="ru-RU" sz="2800" dirty="0" smtClean="0"/>
              <a:t>Выражение краткой позиции по уроку</a:t>
            </a:r>
          </a:p>
          <a:p>
            <a:pPr marL="1073150" indent="-107315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642910" y="214290"/>
            <a:ext cx="7715304" cy="71438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ПРИЁМ «ПОПС»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643042" y="214290"/>
            <a:ext cx="5857916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</a:rPr>
              <a:t>Современный урок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403648" y="1268413"/>
            <a:ext cx="619268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l"/>
            <a:endParaRPr lang="ru-RU" sz="3600" dirty="0" smtClean="0">
              <a:solidFill>
                <a:srgbClr val="000000"/>
              </a:solidFill>
            </a:endParaRPr>
          </a:p>
          <a:p>
            <a:pPr algn="r"/>
            <a:endParaRPr lang="ru-RU" sz="3600" u="sng" dirty="0" smtClean="0">
              <a:solidFill>
                <a:srgbClr val="000000"/>
              </a:solidFill>
            </a:endParaRPr>
          </a:p>
          <a:p>
            <a:pPr algn="r"/>
            <a:endParaRPr lang="ru-RU" sz="3600" u="sng" dirty="0">
              <a:solidFill>
                <a:srgbClr val="000000"/>
              </a:solidFill>
            </a:endParaRPr>
          </a:p>
          <a:p>
            <a:pPr algn="r"/>
            <a:endParaRPr lang="ru-RU" sz="3600" u="sng" dirty="0" smtClean="0">
              <a:solidFill>
                <a:srgbClr val="000000"/>
              </a:solidFill>
            </a:endParaRPr>
          </a:p>
          <a:p>
            <a:pPr algn="r"/>
            <a:endParaRPr lang="ru-RU" sz="3600" u="sng" dirty="0">
              <a:solidFill>
                <a:srgbClr val="000000"/>
              </a:solidFill>
            </a:endParaRPr>
          </a:p>
          <a:p>
            <a:pPr algn="r"/>
            <a:endParaRPr lang="ru-RU" sz="3600" u="sng" dirty="0" smtClean="0">
              <a:solidFill>
                <a:srgbClr val="00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835696" y="1552288"/>
            <a:ext cx="5112093" cy="769208"/>
          </a:xfrm>
          <a:prstGeom prst="flowChartAlternateProcess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ТРКМ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20402" y="2492896"/>
            <a:ext cx="559179" cy="6472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712194" y="3337194"/>
            <a:ext cx="3830808" cy="756084"/>
          </a:xfrm>
          <a:prstGeom prst="flowChartAlternateProcess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28084" y="4482354"/>
            <a:ext cx="792088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58649" y="4465321"/>
            <a:ext cx="775993" cy="43882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21166" y="4465321"/>
            <a:ext cx="0" cy="12777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57933" y="5148440"/>
            <a:ext cx="256509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ПРЕДМЕТНЫЕ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53" y="5124331"/>
            <a:ext cx="291155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ЛИЧНОСТНЫЕ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1750" y="5877272"/>
            <a:ext cx="344326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МЕТАПРЕДМЕТНЫЕ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1547664" y="3438237"/>
            <a:ext cx="792088" cy="1535819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flipH="1">
            <a:off x="6727090" y="3438237"/>
            <a:ext cx="869246" cy="1535819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2655" y="399165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КОРРЕКЦИЯ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7186936" y="4051309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КОРРЕКЦИЯ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Рефлексия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1378496" cy="5472608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1800" dirty="0" err="1" smtClean="0"/>
              <a:t>Мобилиза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ция</a:t>
            </a:r>
            <a:r>
              <a:rPr lang="ru-RU" sz="1800" dirty="0" smtClean="0"/>
              <a:t> </a:t>
            </a:r>
            <a:r>
              <a:rPr lang="ru-RU" sz="1800" dirty="0"/>
              <a:t>учащихся на </a:t>
            </a:r>
            <a:r>
              <a:rPr lang="ru-RU" sz="1800" dirty="0" smtClean="0"/>
              <a:t>рефлексию</a:t>
            </a:r>
            <a:endParaRPr lang="ru-RU" sz="1800" dirty="0"/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124744"/>
            <a:ext cx="6707088" cy="5472608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УУД</a:t>
            </a:r>
          </a:p>
          <a:p>
            <a:r>
              <a:rPr lang="ru-RU" sz="3800" b="1" u="sng" dirty="0">
                <a:solidFill>
                  <a:srgbClr val="C00000"/>
                </a:solidFill>
              </a:rPr>
              <a:t>Личностные </a:t>
            </a:r>
            <a:r>
              <a:rPr lang="ru-RU" sz="3800" b="1" u="sng" dirty="0" smtClean="0">
                <a:solidFill>
                  <a:srgbClr val="C00000"/>
                </a:solidFill>
              </a:rPr>
              <a:t>+ Регулятивные</a:t>
            </a:r>
            <a:endParaRPr lang="ru-RU" sz="3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осмысление и самооценка</a:t>
            </a:r>
          </a:p>
          <a:p>
            <a:pPr marL="0" indent="0">
              <a:buNone/>
            </a:pPr>
            <a:r>
              <a:rPr lang="ru-RU" sz="3800" dirty="0" smtClean="0"/>
              <a:t>своих </a:t>
            </a:r>
            <a:r>
              <a:rPr lang="ru-RU" sz="3800" dirty="0"/>
              <a:t>действий с позиции </a:t>
            </a:r>
            <a:r>
              <a:rPr lang="ru-RU" sz="3800" dirty="0" err="1"/>
              <a:t>саморегуляции</a:t>
            </a:r>
            <a:r>
              <a:rPr lang="ru-RU" sz="3800" dirty="0"/>
              <a:t> и сотрудничества, действий команды и класса в </a:t>
            </a:r>
            <a:r>
              <a:rPr lang="ru-RU" sz="3800" dirty="0" smtClean="0"/>
              <a:t>целом</a:t>
            </a:r>
            <a:endParaRPr lang="ru-RU" sz="3800" dirty="0"/>
          </a:p>
          <a:p>
            <a:pPr marL="0" indent="0">
              <a:buNone/>
            </a:pPr>
            <a:r>
              <a:rPr lang="ru-RU" sz="3800" dirty="0"/>
              <a:t> </a:t>
            </a:r>
          </a:p>
          <a:p>
            <a:pPr marL="0" indent="0" algn="ctr">
              <a:buNone/>
            </a:pPr>
            <a:endParaRPr lang="ru-RU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4066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> ТРКМ позволяет решать ряд важных педагогических задач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8401080" cy="4954302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 lvl="0"/>
            <a:r>
              <a:rPr lang="ru-RU" sz="4800" dirty="0" smtClean="0"/>
              <a:t>Поддерживает активность на уроке;</a:t>
            </a:r>
          </a:p>
          <a:p>
            <a:r>
              <a:rPr lang="ru-RU" sz="4800" dirty="0" smtClean="0"/>
              <a:t>Поддерживает мотивацию к учению;</a:t>
            </a:r>
          </a:p>
          <a:p>
            <a:r>
              <a:rPr lang="ru-RU" sz="4800" dirty="0" smtClean="0"/>
              <a:t>Развивает навыки работы с текстами, идеями, большим объёмом  информации;</a:t>
            </a:r>
          </a:p>
          <a:p>
            <a:pPr lvl="0"/>
            <a:r>
              <a:rPr lang="ru-RU" sz="4800" dirty="0" smtClean="0"/>
              <a:t>Развивает умение работать  в команде.</a:t>
            </a:r>
          </a:p>
          <a:p>
            <a:r>
              <a:rPr lang="ru-RU" sz="4800" dirty="0" smtClean="0"/>
              <a:t>Воспитывает уважительное отношение к чужому мнению;</a:t>
            </a:r>
          </a:p>
          <a:p>
            <a:pPr lvl="0"/>
            <a:endParaRPr lang="ru-RU" sz="4800" dirty="0" smtClean="0"/>
          </a:p>
          <a:p>
            <a:pPr marL="0" indent="0" algn="ctr">
              <a:buNone/>
            </a:pPr>
            <a:endParaRPr lang="ru-RU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4066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> ТРКМ позволяет решать ряд важных педагогических задач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428736"/>
            <a:ext cx="8401080" cy="5168616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85000" lnSpcReduction="10000"/>
          </a:bodyPr>
          <a:lstStyle/>
          <a:p>
            <a:pPr lvl="0"/>
            <a:endParaRPr lang="ru-RU" sz="4800" dirty="0" smtClean="0"/>
          </a:p>
          <a:p>
            <a:r>
              <a:rPr lang="ru-RU" sz="4400" dirty="0" smtClean="0"/>
              <a:t>Данная технология позволяет взглянуть на самого себя "изнутри" и "извне", сравнить себя с другими учащимися, оценить себя, выработать силу воли, удовлетворить свои потребности в самореализации, повышении статуса, в творчестве, общении, познании.</a:t>
            </a:r>
          </a:p>
          <a:p>
            <a:pPr lvl="0"/>
            <a:endParaRPr lang="ru-RU" sz="4800" dirty="0" smtClean="0"/>
          </a:p>
          <a:p>
            <a:pPr marL="0" indent="0" algn="ctr">
              <a:buNone/>
            </a:pPr>
            <a:endParaRPr lang="ru-RU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4066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6000" b="1" dirty="0" smtClean="0"/>
              <a:t> ТРКМ даёт возможность: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428736"/>
            <a:ext cx="8401080" cy="5168616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lvl="0"/>
            <a:r>
              <a:rPr lang="ru-RU" sz="4800" dirty="0" smtClean="0"/>
              <a:t>эффективного решения задач обучения и развития,</a:t>
            </a:r>
          </a:p>
          <a:p>
            <a:pPr lvl="0"/>
            <a:r>
              <a:rPr lang="ru-RU" sz="4800" dirty="0" smtClean="0"/>
              <a:t>гармоничного сочетания работы с текстом  и развития мыслительных операций</a:t>
            </a:r>
          </a:p>
          <a:p>
            <a:pPr lvl="0"/>
            <a:r>
              <a:rPr lang="ru-RU" sz="4800" dirty="0" smtClean="0"/>
              <a:t>общения</a:t>
            </a:r>
          </a:p>
          <a:p>
            <a:pPr lvl="0">
              <a:buNone/>
            </a:pPr>
            <a:endParaRPr lang="ru-RU" sz="4200" dirty="0" smtClean="0"/>
          </a:p>
          <a:p>
            <a:pPr marL="0" indent="0" algn="ctr">
              <a:buNone/>
            </a:pPr>
            <a:endParaRPr lang="ru-RU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4066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6000" b="1" dirty="0" smtClean="0"/>
              <a:t> </a:t>
            </a:r>
            <a:r>
              <a:rPr lang="ru-RU" b="1" dirty="0" smtClean="0">
                <a:solidFill>
                  <a:srgbClr val="003300"/>
                </a:solidFill>
              </a:rPr>
              <a:t>НЕДОСТАТОК ТЕХНОЛОГИИ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428736"/>
            <a:ext cx="8401080" cy="5168616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ru-RU" sz="4400" b="1" dirty="0" smtClean="0">
                <a:solidFill>
                  <a:srgbClr val="333300"/>
                </a:solidFill>
                <a:latin typeface="Cambria Math" pitchFamily="18" charset="0"/>
                <a:ea typeface="Cambria Math" pitchFamily="18" charset="0"/>
              </a:rPr>
              <a:t>Нехватка времени на уроке для прохождения всех трех стадий в обучении, что является непременным условием</a:t>
            </a:r>
            <a:r>
              <a:rPr lang="ru-RU" sz="4400" b="1" dirty="0" smtClean="0">
                <a:solidFill>
                  <a:srgbClr val="333300"/>
                </a:solidFill>
                <a:latin typeface="Bookman Old Style" pitchFamily="18" charset="0"/>
              </a:rPr>
              <a:t>.</a:t>
            </a:r>
            <a:endParaRPr lang="ru-RU" sz="45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 descr="http://fs00.infourok.ru/images/doc/280/285909/img9.jpg"/>
          <p:cNvPicPr>
            <a:picLocks noChangeAspect="1" noChangeArrowheads="1"/>
          </p:cNvPicPr>
          <p:nvPr/>
        </p:nvPicPr>
        <p:blipFill>
          <a:blip r:embed="rId3"/>
          <a:srcRect l="31892" t="44861" r="22795" b="6181"/>
          <a:stretch>
            <a:fillRect/>
          </a:stretch>
        </p:blipFill>
        <p:spPr bwMode="auto">
          <a:xfrm>
            <a:off x="6643702" y="4500570"/>
            <a:ext cx="2049026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4066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Литература</a:t>
            </a:r>
            <a:r>
              <a:rPr lang="ru-RU" sz="6000" b="1" dirty="0" smtClean="0"/>
              <a:t>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428736"/>
            <a:ext cx="8401080" cy="5168616"/>
          </a:xfrm>
          <a:solidFill>
            <a:srgbClr val="CCFF99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55000" lnSpcReduction="20000"/>
          </a:bodyPr>
          <a:lstStyle/>
          <a:p>
            <a:r>
              <a:rPr lang="ru-RU" sz="4700" dirty="0" err="1" smtClean="0"/>
              <a:t>Байбородова</a:t>
            </a:r>
            <a:r>
              <a:rPr lang="ru-RU" sz="4700" dirty="0" smtClean="0"/>
              <a:t> Л.В., В.В.Белкина Образовательные технологии: Учебно-методическое пособие. – Ярославль: изд-во ЯГПУ им. К.Д.Ушинского, 2005;</a:t>
            </a:r>
          </a:p>
          <a:p>
            <a:pPr lvl="0"/>
            <a:r>
              <a:rPr lang="ru-RU" sz="4800" dirty="0" err="1" smtClean="0"/>
              <a:t>Клустер</a:t>
            </a:r>
            <a:r>
              <a:rPr lang="ru-RU" sz="4800" dirty="0" smtClean="0"/>
              <a:t> Д. Что такое критическое мышление. – М.: ЦГЛ, 2005.</a:t>
            </a:r>
          </a:p>
          <a:p>
            <a:pPr lvl="0"/>
            <a:r>
              <a:rPr lang="ru-RU" sz="4800" dirty="0" smtClean="0"/>
              <a:t>Заир-Бек, С. И., </a:t>
            </a:r>
            <a:r>
              <a:rPr lang="ru-RU" sz="4800" dirty="0" err="1" smtClean="0"/>
              <a:t>Муштавинская</a:t>
            </a:r>
            <a:r>
              <a:rPr lang="ru-RU" sz="4800" dirty="0" smtClean="0"/>
              <a:t>, И. В. Развитие критического мышления на уроке [Текст]/ С. И. Заир-Бек, И. В. </a:t>
            </a:r>
            <a:r>
              <a:rPr lang="ru-RU" sz="4800" dirty="0" err="1" smtClean="0"/>
              <a:t>Муштавинская</a:t>
            </a:r>
            <a:r>
              <a:rPr lang="ru-RU" sz="4800" dirty="0" smtClean="0"/>
              <a:t>. - М.: Просвещение. -2009</a:t>
            </a:r>
          </a:p>
          <a:p>
            <a:pPr lvl="0"/>
            <a:r>
              <a:rPr lang="ru-RU" sz="4800" dirty="0" err="1" smtClean="0"/>
              <a:t>Муштавинская</a:t>
            </a:r>
            <a:r>
              <a:rPr lang="ru-RU" sz="4800" dirty="0" smtClean="0"/>
              <a:t>, И. В. Технология развития критического мышления на уроке и в системе подготовки учителя [Текст]/ И.В. </a:t>
            </a:r>
            <a:r>
              <a:rPr lang="ru-RU" sz="4800" dirty="0" err="1" smtClean="0"/>
              <a:t>Муштавинская</a:t>
            </a:r>
            <a:r>
              <a:rPr lang="ru-RU" sz="4800" dirty="0" smtClean="0"/>
              <a:t>. - М.: </a:t>
            </a:r>
            <a:r>
              <a:rPr lang="ru-RU" sz="4800" dirty="0" err="1" smtClean="0"/>
              <a:t>Каро</a:t>
            </a:r>
            <a:r>
              <a:rPr lang="ru-RU" sz="4800" dirty="0" smtClean="0"/>
              <a:t>, 2009. - 144 с.</a:t>
            </a:r>
          </a:p>
          <a:p>
            <a:pPr lvl="0"/>
            <a:r>
              <a:rPr lang="ru-RU" sz="4800" dirty="0" err="1" smtClean="0"/>
              <a:t>Муштавинская</a:t>
            </a:r>
            <a:r>
              <a:rPr lang="ru-RU" sz="4800" dirty="0" smtClean="0"/>
              <a:t>, И. В. Технология развития критического мышления: научно-методическое осмысление [Текст]/ И.В. </a:t>
            </a:r>
            <a:r>
              <a:rPr lang="ru-RU" sz="4800" dirty="0" err="1" smtClean="0"/>
              <a:t>Муштавинская</a:t>
            </a:r>
            <a:r>
              <a:rPr lang="ru-RU" sz="4800" dirty="0" smtClean="0"/>
              <a:t> // Методист. - №2. - 2002. - С. 30-35</a:t>
            </a:r>
          </a:p>
          <a:p>
            <a:pPr marL="0" lvl="0">
              <a:buNone/>
            </a:pPr>
            <a:endParaRPr lang="ru-RU" sz="45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072362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Технология развития критического мышления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4329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buNone/>
            </a:pPr>
            <a:r>
              <a:rPr lang="ru-RU" b="1" dirty="0" smtClean="0"/>
              <a:t>В ней синтезированы идеи и методы русских отечественных технологий, коллективных и групповых способов обучения, а также сотрудничества, развивающего обучения, она является общепедагогической, </a:t>
            </a:r>
            <a:r>
              <a:rPr lang="ru-RU" b="1" dirty="0" err="1" smtClean="0"/>
              <a:t>надпредметной</a:t>
            </a: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072362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Технология развития критического мышления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4329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развитие мыслительных навыков учащихся, необходимых не только в учебе, но и в обычной жизни (умение принимать взвешенные решения, работать с информацией, анализировать различные стороны явлений)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358246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Технология развития критического мышления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429684" cy="48291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Цели</a:t>
            </a:r>
            <a:r>
              <a:rPr lang="ru-RU" dirty="0" smtClean="0"/>
              <a:t> :</a:t>
            </a:r>
          </a:p>
          <a:p>
            <a:r>
              <a:rPr lang="ru-RU" b="1" dirty="0" smtClean="0"/>
              <a:t>Сформировать новый стиль мышления, для которого характерны открытость, гибкость, </a:t>
            </a:r>
            <a:r>
              <a:rPr lang="ru-RU" b="1" dirty="0" err="1" smtClean="0"/>
              <a:t>рефлексивность</a:t>
            </a:r>
            <a:r>
              <a:rPr lang="ru-RU" b="1" dirty="0" smtClean="0"/>
              <a:t>, осознание внутренней многозначности позиций и точек зрения, альтернативности принимаемых решений.</a:t>
            </a:r>
          </a:p>
          <a:p>
            <a:r>
              <a:rPr lang="ru-RU" b="1" dirty="0" smtClean="0"/>
              <a:t>Развить базовые качества личности:  критическое мышление, </a:t>
            </a:r>
            <a:r>
              <a:rPr lang="ru-RU" b="1" dirty="0" err="1" smtClean="0"/>
              <a:t>рефлексивность</a:t>
            </a:r>
            <a:r>
              <a:rPr lang="ru-RU" b="1" dirty="0" smtClean="0"/>
              <a:t>, </a:t>
            </a:r>
            <a:r>
              <a:rPr lang="ru-RU" b="1" dirty="0" err="1" smtClean="0"/>
              <a:t>коммуникативность</a:t>
            </a:r>
            <a:r>
              <a:rPr lang="ru-RU" b="1" dirty="0" smtClean="0"/>
              <a:t>, </a:t>
            </a:r>
            <a:r>
              <a:rPr lang="ru-RU" b="1" dirty="0" err="1" smtClean="0"/>
              <a:t>креативность</a:t>
            </a:r>
            <a:r>
              <a:rPr lang="ru-RU" b="1" dirty="0" smtClean="0"/>
              <a:t>, мобильность, самостоятельность, толерантность, ответственность за собственный выбор и результаты своей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4441091" y="5013176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1800" y="188913"/>
            <a:ext cx="3528392" cy="9358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Т Р К М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41091" y="3861048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39773" y="2314648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08381" y="1135291"/>
            <a:ext cx="142876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8949" y="1840264"/>
            <a:ext cx="5544616" cy="580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СОВОКУПНОСТЬ ПРИЕМОВ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357290" y="2928934"/>
            <a:ext cx="6696744" cy="1008112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ЗАИНТЕРЕСОВАТЬ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(ПРОБУДИТЬ ИССЛЕДОВАТЕЛЬСКУЮ, ТВОРЧЕСКУЮ  АКТИВНОСТЬ)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223058" y="4432552"/>
            <a:ext cx="6768752" cy="792088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ПРЕДОСТАВИТЬ УСЛОВИЯ ДЛЯ ОСМЫСЛЕНИЯ МАТЕРИАЛА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295066" y="5733256"/>
            <a:ext cx="6877334" cy="720080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ПОМОЧЬ ОБОБЩИТЬ ПРИОБРЕТЕННЫЕ ЗНАНИЯ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nu.podelise.ru/pars_docs/refs/368/367849/367849_html_m14d0a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11" name="Group 29"/>
          <p:cNvGraphicFramePr>
            <a:graphicFrameLocks noGrp="1"/>
          </p:cNvGraphicFramePr>
          <p:nvPr>
            <p:ph sz="half" idx="4294967295"/>
          </p:nvPr>
        </p:nvGraphicFramePr>
        <p:xfrm>
          <a:off x="428625" y="3357562"/>
          <a:ext cx="8143875" cy="2928958"/>
        </p:xfrm>
        <a:graphic>
          <a:graphicData uri="http://schemas.openxmlformats.org/drawingml/2006/table">
            <a:tbl>
              <a:tblPr/>
              <a:tblGrid>
                <a:gridCol w="2715384"/>
                <a:gridCol w="2715386"/>
                <a:gridCol w="2713105"/>
              </a:tblGrid>
              <a:tr h="110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ВЫЗОВ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ОСМЫСЛЕНИЕ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РЕФЛЕКСИЯ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828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Актуализация имеющихся знаний с выходом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целеполагание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Знакомство с новой информацией, идеями или понятиями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Осмысление изученных знаний в собственном контексте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4857784" cy="292895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Стадии технологии развития критического мышления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http://fs00.infourok.ru/images/doc/280/285909/img9.jpg"/>
          <p:cNvPicPr>
            <a:picLocks noChangeAspect="1" noChangeArrowheads="1"/>
          </p:cNvPicPr>
          <p:nvPr/>
        </p:nvPicPr>
        <p:blipFill>
          <a:blip r:embed="rId4"/>
          <a:srcRect l="31892" t="44861" r="22795" b="6181"/>
          <a:stretch>
            <a:fillRect/>
          </a:stretch>
        </p:blipFill>
        <p:spPr bwMode="auto">
          <a:xfrm>
            <a:off x="500034" y="285728"/>
            <a:ext cx="300039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1932</Words>
  <Application>Microsoft Office PowerPoint</Application>
  <PresentationFormat>Экран (4:3)</PresentationFormat>
  <Paragraphs>464</Paragraphs>
  <Slides>45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«Формирование УУД на уроках географии через приемы ТРКМ»</vt:lpstr>
      <vt:lpstr>Презентация PowerPoint</vt:lpstr>
      <vt:lpstr>Презентация PowerPoint</vt:lpstr>
      <vt:lpstr>Презентация PowerPoint</vt:lpstr>
      <vt:lpstr>Технология развития критического мышления</vt:lpstr>
      <vt:lpstr>Технология развития критического мышления</vt:lpstr>
      <vt:lpstr>Технология развития критического мышления</vt:lpstr>
      <vt:lpstr>Т Р К М</vt:lpstr>
      <vt:lpstr>Стадии технологии развития критического мышления</vt:lpstr>
      <vt:lpstr>ОСНОВНЫЕ ФАЗЫ ТЕХНОЛОГИИ</vt:lpstr>
      <vt:lpstr>ВЫЗОВ</vt:lpstr>
      <vt:lpstr>ОСМЫСЛЕНИЕ</vt:lpstr>
      <vt:lpstr>РЕФЛЕКСИЯ</vt:lpstr>
      <vt:lpstr>Прием «Верны ли утверждения» ( +  да, - нет)</vt:lpstr>
      <vt:lpstr> Проверка домашнего задания </vt:lpstr>
      <vt:lpstr>Презентация PowerPoint</vt:lpstr>
      <vt:lpstr> Актуализация знаний </vt:lpstr>
      <vt:lpstr>Презентация PowerPoint</vt:lpstr>
      <vt:lpstr>Движение воздуха</vt:lpstr>
      <vt:lpstr>Движение воздуха</vt:lpstr>
      <vt:lpstr>Движение воздуха</vt:lpstr>
      <vt:lpstr>  Мотивация   </vt:lpstr>
      <vt:lpstr>  Изучение нового материала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Изучение нового материала   </vt:lpstr>
      <vt:lpstr>Презентация PowerPoint</vt:lpstr>
      <vt:lpstr>Презентация PowerPoint</vt:lpstr>
      <vt:lpstr>Презентация PowerPoint</vt:lpstr>
      <vt:lpstr>Презентация PowerPoint</vt:lpstr>
      <vt:lpstr>  Закрепление полученных знаний   </vt:lpstr>
      <vt:lpstr>Презентация PowerPoint</vt:lpstr>
      <vt:lpstr>Презентация PowerPoint</vt:lpstr>
      <vt:lpstr>  Рефлексия   </vt:lpstr>
      <vt:lpstr>   ТРКМ позволяет решать ряд важных педагогических задач  </vt:lpstr>
      <vt:lpstr>   ТРКМ позволяет решать ряд важных педагогических задач  </vt:lpstr>
      <vt:lpstr>   ТРКМ даёт возможность:  </vt:lpstr>
      <vt:lpstr>   НЕДОСТАТОК ТЕХНОЛОГИИ  </vt:lpstr>
      <vt:lpstr> Литература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74</cp:revision>
  <dcterms:created xsi:type="dcterms:W3CDTF">2016-01-22T09:17:04Z</dcterms:created>
  <dcterms:modified xsi:type="dcterms:W3CDTF">2017-10-04T04:58:52Z</dcterms:modified>
</cp:coreProperties>
</file>