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2"/>
  </p:notesMasterIdLst>
  <p:sldIdLst>
    <p:sldId id="256" r:id="rId7"/>
    <p:sldId id="292" r:id="rId8"/>
    <p:sldId id="259" r:id="rId9"/>
    <p:sldId id="257" r:id="rId10"/>
    <p:sldId id="258" r:id="rId11"/>
    <p:sldId id="260" r:id="rId12"/>
    <p:sldId id="265" r:id="rId13"/>
    <p:sldId id="290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74" r:id="rId23"/>
    <p:sldId id="288" r:id="rId24"/>
    <p:sldId id="289" r:id="rId25"/>
    <p:sldId id="275" r:id="rId26"/>
    <p:sldId id="291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05B3-B13D-4C90-939C-9DB7BA618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590DC-A09B-43A7-BC3E-34FA7D900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8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1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9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9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8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5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2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0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1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70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1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2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06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2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1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67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1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64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7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27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6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64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87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13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82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6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21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28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22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9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35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46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05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7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04.12.2017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4A09-A85E-46B7-9317-6324CBCE5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84C6-D2A0-4C26-8ECA-B07F7A34D9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5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lab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583264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учителя по подготовке учащихся к защите индивидуального итогового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085184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Учитель биологии высшей категории</a:t>
            </a:r>
          </a:p>
          <a:p>
            <a:r>
              <a:rPr lang="ru-RU" sz="2000" dirty="0" smtClean="0"/>
              <a:t>МБОУ Печерская СШ</a:t>
            </a:r>
          </a:p>
          <a:p>
            <a:r>
              <a:rPr lang="ru-RU" sz="2000" dirty="0" smtClean="0"/>
              <a:t>Гаврилова Татьяна Витальевна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8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8918"/>
              </p:ext>
            </p:extLst>
          </p:nvPr>
        </p:nvGraphicFramePr>
        <p:xfrm>
          <a:off x="395536" y="1268760"/>
          <a:ext cx="8363272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2808312"/>
                <a:gridCol w="1872208"/>
                <a:gridCol w="20265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Планирование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Определение источников необходимой информации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Определение способов сбора и анализа информации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Определение способа представления результатов (формы проекта)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Установление процедур и критериев оценки результатов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Формирует задачи проекта.</a:t>
                      </a:r>
                    </a:p>
                    <a:p>
                      <a:r>
                        <a:rPr lang="ru-RU" dirty="0" smtClean="0"/>
                        <a:t>Вырабатывает план действий.</a:t>
                      </a:r>
                    </a:p>
                    <a:p>
                      <a:r>
                        <a:rPr lang="ru-RU" dirty="0" smtClean="0"/>
                        <a:t>Выбирает и обосновывает критерии успеха проектной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Необходимая консультативная и организационная помощь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369418"/>
              </p:ext>
            </p:extLst>
          </p:nvPr>
        </p:nvGraphicFramePr>
        <p:xfrm>
          <a:off x="467544" y="1340768"/>
          <a:ext cx="82296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4520"/>
                <a:gridCol w="3013992"/>
                <a:gridCol w="1800200"/>
                <a:gridCol w="18208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обучающегося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Исследование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Сбор и уточнение информации (основные инструменты: интервью, опросы, наблюдения, эксперименты и т.п.)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Выявление и обсуждение альтернатив, возникших в ходе выполнения проекта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Выбор оптимального варианта хода проекта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dirty="0" smtClean="0"/>
                        <a:t>Поэтапное выполнение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Поэтапно выполняет задачи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Наблюдает, советует, косвенно руководит деятельностью учащихся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65245" cy="1130477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 материалов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348880"/>
            <a:ext cx="799288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/>
              <a:t>Краткая пояснительная записка к проекту: </a:t>
            </a:r>
            <a:endParaRPr lang="ru-RU" sz="2000" dirty="0" smtClean="0"/>
          </a:p>
          <a:p>
            <a:r>
              <a:rPr lang="ru-RU" sz="2000" dirty="0" smtClean="0"/>
              <a:t>Исходный </a:t>
            </a:r>
            <a:r>
              <a:rPr lang="ru-RU" sz="2000" dirty="0"/>
              <a:t>замысел, цель, </a:t>
            </a:r>
            <a:r>
              <a:rPr lang="ru-RU" sz="2000" dirty="0" smtClean="0"/>
              <a:t>назначение. </a:t>
            </a:r>
          </a:p>
          <a:p>
            <a:r>
              <a:rPr lang="ru-RU" sz="2000" dirty="0" smtClean="0"/>
              <a:t>Краткое </a:t>
            </a:r>
            <a:r>
              <a:rPr lang="ru-RU" sz="2000" dirty="0"/>
              <a:t>описание хода выполнения проекта и полученных </a:t>
            </a:r>
            <a:r>
              <a:rPr lang="ru-RU" sz="2000" dirty="0" smtClean="0"/>
              <a:t>результатов. </a:t>
            </a:r>
          </a:p>
          <a:p>
            <a:r>
              <a:rPr lang="ru-RU" sz="2000" dirty="0" smtClean="0"/>
              <a:t>Список </a:t>
            </a:r>
            <a:r>
              <a:rPr lang="ru-RU" sz="2000" dirty="0"/>
              <a:t>используемых </a:t>
            </a:r>
            <a:r>
              <a:rPr lang="ru-RU" sz="2000" dirty="0" smtClean="0"/>
              <a:t>источников.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Для </a:t>
            </a:r>
            <a:r>
              <a:rPr lang="ru-RU" sz="2000" i="1" dirty="0"/>
              <a:t>конструкторских </a:t>
            </a:r>
            <a:r>
              <a:rPr lang="ru-RU" sz="2000" dirty="0"/>
              <a:t>проектов </a:t>
            </a:r>
            <a:r>
              <a:rPr lang="ru-RU" sz="2000" dirty="0" smtClean="0"/>
              <a:t>, кроме того, включается описание особенностей конструкторского решения. Для </a:t>
            </a:r>
            <a:r>
              <a:rPr lang="ru-RU" sz="2000" i="1" dirty="0"/>
              <a:t>социальных</a:t>
            </a:r>
            <a:r>
              <a:rPr lang="ru-RU" sz="2000" dirty="0"/>
              <a:t> проектов – описание </a:t>
            </a:r>
            <a:r>
              <a:rPr lang="ru-RU" sz="2000" dirty="0" smtClean="0"/>
              <a:t>эффектов/</a:t>
            </a:r>
            <a:r>
              <a:rPr lang="ru-RU" sz="2000" dirty="0" err="1" smtClean="0"/>
              <a:t>эфекта</a:t>
            </a:r>
            <a:r>
              <a:rPr lang="ru-RU" sz="2000" dirty="0" smtClean="0"/>
              <a:t> </a:t>
            </a:r>
            <a:r>
              <a:rPr lang="ru-RU" sz="2000" dirty="0"/>
              <a:t>от реализации </a:t>
            </a:r>
            <a:r>
              <a:rPr lang="ru-RU" sz="2000" dirty="0" smtClean="0"/>
              <a:t>проекта.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1340768"/>
            <a:ext cx="7967775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Продукт проектной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0463" y="5572007"/>
            <a:ext cx="7992888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prstClr val="black"/>
                </a:solidFill>
              </a:rPr>
              <a:t>Отзыв руководителя о работе учащегося (инициатива, ответственность, исполнительская дисциплина, новизна, актуальность, практическая значимость</a:t>
            </a:r>
            <a:r>
              <a:rPr lang="ru-RU" sz="24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3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индивидуального итогового проекта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55776" y="1944739"/>
            <a:ext cx="288032" cy="6480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444D26">
                    <a:satMod val="155000"/>
                  </a:srgbClr>
                </a:solidFill>
                <a:prstDash val="solid"/>
              </a:ln>
              <a:solidFill>
                <a:srgbClr val="FEFA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36196" y="1970565"/>
            <a:ext cx="288032" cy="6480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0188" y="2780928"/>
            <a:ext cx="363640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На специально организованной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школьной конференции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(в рамках  предметных недель,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школьного Дня  Науки)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6006" y="2780928"/>
            <a:ext cx="361840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 процессе деятельности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специально организованной 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0759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ходе защиты обучающиеся должны ответить на следующие вопросы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Обоснование выбранной темы, её актуальность и степень разработанности.</a:t>
            </a:r>
          </a:p>
          <a:p>
            <a:r>
              <a:rPr lang="ru-RU" dirty="0" smtClean="0"/>
              <a:t>Цели и задачи представленного проекта, а также степень их выполнения.</a:t>
            </a:r>
          </a:p>
          <a:p>
            <a:r>
              <a:rPr lang="ru-RU" dirty="0" smtClean="0"/>
              <a:t>Краткое содержание (обзор) выполненной работы, основные этапы, трудности и пути их преодоления.</a:t>
            </a:r>
          </a:p>
          <a:p>
            <a:r>
              <a:rPr lang="ru-RU" dirty="0" smtClean="0"/>
              <a:t>Степень самостоятельности в разработке и решении поставленной проблемы.</a:t>
            </a:r>
          </a:p>
          <a:p>
            <a:r>
              <a:rPr lang="ru-RU" dirty="0" smtClean="0"/>
              <a:t>Рекомендации по возможной сфере практического использования данного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Оценивается три обязательных элемента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продукт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пояснительная </a:t>
            </a:r>
            <a:r>
              <a:rPr lang="ru-RU" dirty="0"/>
              <a:t>записка; </a:t>
            </a:r>
            <a:endParaRPr lang="ru-RU" dirty="0" smtClean="0"/>
          </a:p>
          <a:p>
            <a:r>
              <a:rPr lang="ru-RU" dirty="0" smtClean="0"/>
              <a:t>отзыв </a:t>
            </a:r>
            <a:r>
              <a:rPr lang="ru-RU" dirty="0"/>
              <a:t>руководителя или 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39274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39" y="476672"/>
            <a:ext cx="6965245" cy="1202485"/>
          </a:xfrm>
        </p:spPr>
        <p:txBody>
          <a:bodyPr/>
          <a:lstStyle/>
          <a:p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1601" y="1700808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Самостоятельное </a:t>
            </a:r>
            <a:r>
              <a:rPr lang="ru-RU" sz="2800" dirty="0">
                <a:solidFill>
                  <a:srgbClr val="C00000"/>
                </a:solidFill>
              </a:rPr>
              <a:t>приобретение знаний и решение </a:t>
            </a:r>
            <a:r>
              <a:rPr lang="ru-RU" sz="2800" dirty="0" smtClean="0">
                <a:solidFill>
                  <a:srgbClr val="C00000"/>
                </a:solidFill>
              </a:rPr>
              <a:t>проблем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</a:rPr>
              <a:t>Знание предмета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</a:rPr>
              <a:t>Регулятивные действия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Коммуникация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" name="Picture 4" descr="http://spet.pro/uploads/posts/2015-04/1428994533_foto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20888"/>
            <a:ext cx="1444160" cy="22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334" y="4077072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Уровни </a:t>
            </a:r>
            <a:r>
              <a:rPr lang="ru-RU" sz="2400" dirty="0" err="1">
                <a:solidFill>
                  <a:prstClr val="black"/>
                </a:solidFill>
              </a:rPr>
              <a:t>сформированности</a:t>
            </a:r>
            <a:r>
              <a:rPr lang="ru-RU" sz="2400" dirty="0">
                <a:solidFill>
                  <a:prstClr val="black"/>
                </a:solidFill>
              </a:rPr>
              <a:t> навыков проектной деятельности: </a:t>
            </a:r>
          </a:p>
          <a:p>
            <a:pPr algn="ctr"/>
            <a:r>
              <a:rPr lang="ru-RU" sz="2400" i="1" dirty="0">
                <a:solidFill>
                  <a:prstClr val="black"/>
                </a:solidFill>
              </a:rPr>
              <a:t>базовый и повышенный </a:t>
            </a:r>
            <a:r>
              <a:rPr lang="ru-RU" sz="2400" dirty="0">
                <a:solidFill>
                  <a:prstClr val="black"/>
                </a:solidFill>
              </a:rPr>
              <a:t>(оценивали по 5-бальной системе)</a:t>
            </a:r>
          </a:p>
        </p:txBody>
      </p:sp>
    </p:spTree>
    <p:extLst>
      <p:ext uri="{BB962C8B-B14F-4D97-AF65-F5344CB8AC3E}">
        <p14:creationId xmlns:p14="http://schemas.microsoft.com/office/powerpoint/2010/main" val="2317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Темы проектов по биологии, географии, химии представленные обучающимися нашей школы в 2016-2017 учебном году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34129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Зимующие птицы нашего села.</a:t>
            </a:r>
          </a:p>
          <a:p>
            <a:r>
              <a:rPr lang="ru-RU" dirty="0" smtClean="0"/>
              <a:t>Влияние музыки на  организм человека.</a:t>
            </a:r>
          </a:p>
          <a:p>
            <a:r>
              <a:rPr lang="ru-RU" dirty="0" smtClean="0"/>
              <a:t>Пищевые добавки.</a:t>
            </a:r>
          </a:p>
          <a:p>
            <a:r>
              <a:rPr lang="ru-RU" dirty="0" smtClean="0"/>
              <a:t>Выращивание кристаллов медного купороса в домашних условиях.</a:t>
            </a:r>
          </a:p>
          <a:p>
            <a:r>
              <a:rPr lang="ru-RU" dirty="0" smtClean="0"/>
              <a:t>Водные ресурсы Смоленской области.</a:t>
            </a:r>
          </a:p>
          <a:p>
            <a:r>
              <a:rPr lang="ru-RU" altLang="ru-RU" dirty="0"/>
              <a:t>Познавательные прогулки: изучаем парки, скверы и бульвары </a:t>
            </a:r>
            <a:r>
              <a:rPr lang="ru-RU" altLang="ru-RU" dirty="0" smtClean="0"/>
              <a:t>Смоленска.</a:t>
            </a:r>
          </a:p>
          <a:p>
            <a:pPr lvl="0"/>
            <a:r>
              <a:rPr lang="ru-RU" dirty="0"/>
              <a:t>Мыло своими руками: мода или необходимость</a:t>
            </a:r>
            <a:r>
              <a:rPr lang="ru-RU" dirty="0" smtClean="0"/>
              <a:t>?</a:t>
            </a:r>
          </a:p>
          <a:p>
            <a:pPr lvl="0"/>
            <a:r>
              <a:rPr lang="ru-RU" smtClean="0"/>
              <a:t>Природные индикаторы.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4" descr="IMG_3395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810952"/>
            <a:ext cx="2555776" cy="1916832"/>
          </a:xfrm>
          <a:prstGeom prst="rect">
            <a:avLst/>
          </a:prstGeom>
        </p:spPr>
      </p:pic>
      <p:pic>
        <p:nvPicPr>
          <p:cNvPr id="7" name="Picture 8" descr="http://pechersk-edusite.zz.vc/wp-content/uploads/2017/03/IMG_20170310_163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20" y="1645770"/>
            <a:ext cx="2675576" cy="475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 : </a:t>
            </a:r>
            <a:r>
              <a:rPr lang="ru-RU" sz="3600" dirty="0"/>
              <a:t>«Зимующие птицы села </a:t>
            </a:r>
            <a:r>
              <a:rPr lang="ru-RU" sz="3600" dirty="0" err="1"/>
              <a:t>Печерск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33259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/>
              <a:t>Проблема</a:t>
            </a:r>
            <a:r>
              <a:rPr lang="ru-RU" sz="2000" dirty="0"/>
              <a:t>: вы когда-нибудь задумывались сколько видов птиц можно встретить зимой  в вашем месте проживания? Наверняка задумывались, мне тоже стало интересно и я решил найти ответ на этот вопрос, так родилась тема моего проекта.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/>
              <a:t>Цель</a:t>
            </a:r>
            <a:r>
              <a:rPr lang="ru-RU" sz="2000" b="1" i="1" dirty="0"/>
              <a:t>: </a:t>
            </a:r>
            <a:r>
              <a:rPr lang="ru-RU" sz="2000" dirty="0"/>
              <a:t>изучить видовой состав зимующих птиц села </a:t>
            </a:r>
            <a:r>
              <a:rPr lang="ru-RU" sz="2000" dirty="0" err="1" smtClean="0"/>
              <a:t>Печерск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/>
              <a:t>Задачи: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Изучить определители и иллюстрированные энциклопедии видов птиц.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Провести наблюдение за птицами и определить количество зимующих птиц видов </a:t>
            </a:r>
            <a:r>
              <a:rPr lang="ru-RU" sz="2000" dirty="0" smtClean="0">
                <a:ea typeface="Microsoft YaHei"/>
              </a:rPr>
              <a:t>нашего села и </a:t>
            </a:r>
            <a:r>
              <a:rPr lang="ru-RU" sz="2000" dirty="0">
                <a:ea typeface="Microsoft YaHei"/>
              </a:rPr>
              <a:t>соотношение их численности.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Определить места питания и  кормовую базу зимующих птиц.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Сделать фотографии птиц на территории нашего села.</a:t>
            </a: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Провести опрос среди учащихся школы </a:t>
            </a:r>
            <a:r>
              <a:rPr lang="ru-RU" sz="2000" dirty="0" smtClean="0">
                <a:ea typeface="Microsoft YaHei"/>
              </a:rPr>
              <a:t>на знание зимующих птиц.</a:t>
            </a:r>
            <a:endParaRPr lang="ru-RU" sz="2000" dirty="0">
              <a:ea typeface="Microsoft YaHei"/>
            </a:endParaRPr>
          </a:p>
          <a:p>
            <a:pPr marL="822960" lvl="1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a typeface="Microsoft YaHei"/>
              </a:rPr>
              <a:t>Создать презентацию на тему : «Зимующие птицы села </a:t>
            </a:r>
            <a:r>
              <a:rPr lang="ru-RU" sz="2000" dirty="0" err="1">
                <a:ea typeface="Microsoft YaHei"/>
              </a:rPr>
              <a:t>Печерск</a:t>
            </a:r>
            <a:r>
              <a:rPr lang="ru-RU" sz="2000" dirty="0" smtClean="0">
                <a:ea typeface="Microsoft YaHei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7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 : </a:t>
            </a:r>
            <a:r>
              <a:rPr lang="ru-RU" sz="3600" dirty="0"/>
              <a:t>«Зимующие птицы села </a:t>
            </a:r>
            <a:r>
              <a:rPr lang="ru-RU" sz="3600" dirty="0" err="1"/>
              <a:t>Печерск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2088232"/>
          </a:xfrm>
        </p:spPr>
        <p:txBody>
          <a:bodyPr>
            <a:noAutofit/>
          </a:bodyPr>
          <a:lstStyle/>
          <a:p>
            <a:pPr marL="414726" indent="-414726" algn="just">
              <a:spcBef>
                <a:spcPts val="0"/>
              </a:spcBef>
            </a:pPr>
            <a:r>
              <a:rPr lang="ru-RU" sz="2000" b="1" i="1" dirty="0" smtClean="0"/>
              <a:t>Практическое использование. </a:t>
            </a:r>
            <a:r>
              <a:rPr lang="ru-RU" sz="2000" dirty="0" smtClean="0"/>
              <a:t>Презентация может быть использована на уроках биологии, окружающего мира, на классных часах, на внеклассных занятиях по биологии. Данная работа имеет экологическую направленность, что актуально в связи с тем, что 2017г объявлен Годом экологии в России.</a:t>
            </a:r>
          </a:p>
        </p:txBody>
      </p:sp>
      <p:pic>
        <p:nvPicPr>
          <p:cNvPr id="5" name="Picture 2" descr="http://oboi.cc/uploads/11_05_2013/view/201209/oboik.ru_41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"/>
          <a:stretch/>
        </p:blipFill>
        <p:spPr bwMode="auto">
          <a:xfrm>
            <a:off x="1763688" y="3284984"/>
            <a:ext cx="5760640" cy="32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Нормативная документация школы по проектной деятельности.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Требования к содержанию и направленности проекта.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Этапы работы над проектом и роль учителя на каждом этапе.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Критерии оценки проекта.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Примеры итоговых проектов, выполненных обучающимися МБОУ Печерская СШ.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Интернет-ресурсы в помощь учителю.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ovini.bg/uploads/news_pictures/2011-36/orig/profesiq-spored-meseca-na-rajdane-2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3838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95323"/>
          </a:xfrm>
        </p:spPr>
        <p:txBody>
          <a:bodyPr/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264696" cy="3456384"/>
          </a:xfrm>
        </p:spPr>
        <p:txBody>
          <a:bodyPr>
            <a:normAutofit/>
          </a:bodyPr>
          <a:lstStyle/>
          <a:p>
            <a:r>
              <a:rPr lang="ru-RU" dirty="0"/>
              <a:t>Выбор тем индивидуального итогового проекта. </a:t>
            </a:r>
            <a:endParaRPr lang="ru-RU" dirty="0" smtClean="0"/>
          </a:p>
          <a:p>
            <a:r>
              <a:rPr lang="ru-RU" dirty="0" smtClean="0"/>
              <a:t>Выбор </a:t>
            </a:r>
            <a:r>
              <a:rPr lang="ru-RU" dirty="0"/>
              <a:t>руководителя и продуктивная совместная работа. </a:t>
            </a:r>
            <a:endParaRPr lang="ru-RU" dirty="0" smtClean="0"/>
          </a:p>
          <a:p>
            <a:r>
              <a:rPr lang="ru-RU" dirty="0" smtClean="0"/>
              <a:t>Недоработка отдельных  этапов итогового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9489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961" r="5983" b="4289"/>
          <a:stretch/>
        </p:blipFill>
        <p:spPr bwMode="auto">
          <a:xfrm>
            <a:off x="1018722" y="1052736"/>
            <a:ext cx="7128792" cy="54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04664"/>
            <a:ext cx="29219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easyen.ru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8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4395"/>
          <a:stretch/>
        </p:blipFill>
        <p:spPr bwMode="auto">
          <a:xfrm>
            <a:off x="611560" y="1025237"/>
            <a:ext cx="7745506" cy="53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381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hlinkClick r:id="rId3"/>
              </a:rPr>
              <a:t>https://globallab.org</a:t>
            </a:r>
            <a:r>
              <a:rPr lang="en-US" sz="3200" dirty="0" smtClean="0">
                <a:solidFill>
                  <a:prstClr val="black"/>
                </a:solidFill>
                <a:hlinkClick r:id="rId3"/>
              </a:rPr>
              <a:t>/</a:t>
            </a:r>
            <a:endParaRPr lang="ru-RU" sz="3200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https://globallab.org/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Среда </a:t>
            </a:r>
            <a:r>
              <a:rPr lang="ru-RU" i="1" dirty="0" err="1"/>
              <a:t>ГлобалЛаб</a:t>
            </a:r>
            <a:r>
              <a:rPr lang="ru-RU" dirty="0"/>
              <a:t> разработана для поддержки совместной проектно-исследовательской деятельности, которая изначально настроена именно на </a:t>
            </a:r>
            <a:r>
              <a:rPr lang="ru-RU" dirty="0" smtClean="0"/>
              <a:t>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навыков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Обсуждение возможных вариантов организации исследования, сравнение предполагаемых стратегий и выбор способов исследования проблемы, которое происходит в ходе разработки собственного проекта, позволяет сформировать данную категорию </a:t>
            </a:r>
            <a:r>
              <a:rPr lang="ru-RU" dirty="0" err="1"/>
              <a:t>метапредметных</a:t>
            </a:r>
            <a:r>
              <a:rPr lang="ru-RU" dirty="0"/>
              <a:t>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287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тем по предметам: биология, химия, 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Завтрак съешь сам.</a:t>
            </a:r>
          </a:p>
          <a:p>
            <a:r>
              <a:rPr lang="ru-RU" dirty="0" smtClean="0"/>
              <a:t>Природные индикаторы рН почвы.</a:t>
            </a:r>
          </a:p>
          <a:p>
            <a:r>
              <a:rPr lang="ru-RU" dirty="0" smtClean="0"/>
              <a:t>Из чего сварить варенье.</a:t>
            </a:r>
          </a:p>
          <a:p>
            <a:r>
              <a:rPr lang="ru-RU" dirty="0" smtClean="0"/>
              <a:t>Как мы воспринимаем информацию.</a:t>
            </a:r>
          </a:p>
          <a:p>
            <a:r>
              <a:rPr lang="ru-RU" dirty="0" smtClean="0"/>
              <a:t>Пусть всегда будет солнце.</a:t>
            </a:r>
          </a:p>
          <a:p>
            <a:r>
              <a:rPr lang="ru-RU" dirty="0" smtClean="0"/>
              <a:t>Цветная моя планета.</a:t>
            </a:r>
          </a:p>
          <a:p>
            <a:r>
              <a:rPr lang="ru-RU" dirty="0" smtClean="0"/>
              <a:t>Наш родник.</a:t>
            </a:r>
          </a:p>
          <a:p>
            <a:r>
              <a:rPr lang="ru-RU" dirty="0" smtClean="0"/>
              <a:t>Выращиваем кристаллы соли.</a:t>
            </a:r>
          </a:p>
          <a:p>
            <a:r>
              <a:rPr lang="ru-RU" dirty="0" smtClean="0"/>
              <a:t>Домашняя аптечка.</a:t>
            </a:r>
          </a:p>
          <a:p>
            <a:r>
              <a:rPr lang="ru-RU" dirty="0" smtClean="0"/>
              <a:t>Реки и их имена.</a:t>
            </a:r>
          </a:p>
          <a:p>
            <a:r>
              <a:rPr lang="ru-RU" dirty="0" smtClean="0"/>
              <a:t>Синтетические моющие средства. За или против?</a:t>
            </a:r>
          </a:p>
          <a:p>
            <a:r>
              <a:rPr lang="ru-RU" dirty="0" smtClean="0"/>
              <a:t>Осенние миграции птиц.</a:t>
            </a:r>
          </a:p>
          <a:p>
            <a:r>
              <a:rPr lang="ru-RU" dirty="0" smtClean="0"/>
              <a:t>Экологическая тропа.</a:t>
            </a:r>
          </a:p>
          <a:p>
            <a:r>
              <a:rPr lang="ru-RU" dirty="0" smtClean="0"/>
              <a:t>Цифровой гербарий.</a:t>
            </a:r>
          </a:p>
          <a:p>
            <a:r>
              <a:rPr lang="ru-RU" dirty="0" smtClean="0"/>
              <a:t>Урок </a:t>
            </a:r>
            <a:r>
              <a:rPr lang="ru-RU" dirty="0" err="1" smtClean="0"/>
              <a:t>биорисования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8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k-school6.at.ua/_ph/1/502348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8" y="0"/>
            <a:ext cx="8038021" cy="6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683810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</a:t>
            </a:r>
            <a:r>
              <a:rPr lang="ru-RU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94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Индивидуальный итоговый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Положение об индивидуальном итоговом </a:t>
            </a:r>
            <a:r>
              <a:rPr lang="ru-RU" dirty="0" smtClean="0"/>
              <a:t>проекте</a:t>
            </a:r>
          </a:p>
          <a:p>
            <a:r>
              <a:rPr lang="ru-RU" dirty="0" smtClean="0"/>
              <a:t> </a:t>
            </a:r>
            <a:r>
              <a:rPr lang="ru-RU" dirty="0"/>
              <a:t>2. План реализации индивидуального итогового проекта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Оформление итогового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9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итоговый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Из положения: </a:t>
            </a:r>
          </a:p>
          <a:p>
            <a:pPr algn="just"/>
            <a:r>
              <a:rPr lang="ru-RU" dirty="0" smtClean="0"/>
              <a:t>Индивидуальный </a:t>
            </a:r>
            <a:r>
              <a:rPr lang="ru-RU" dirty="0"/>
              <a:t>итоговый проект является основным объектом оценки </a:t>
            </a:r>
            <a:r>
              <a:rPr lang="ru-RU" b="1" i="1" dirty="0" err="1"/>
              <a:t>метапредметных</a:t>
            </a:r>
            <a:r>
              <a:rPr lang="ru-RU" b="1" i="1" dirty="0"/>
              <a:t> результатов</a:t>
            </a:r>
            <a:r>
              <a:rPr lang="ru-RU" dirty="0"/>
              <a:t>, полученных учащимися в ходе освоения междисциплинарных учебных </a:t>
            </a:r>
            <a:r>
              <a:rPr lang="ru-RU" dirty="0" smtClean="0"/>
              <a:t>программ.</a:t>
            </a:r>
          </a:p>
          <a:p>
            <a:pPr algn="just"/>
            <a:r>
              <a:rPr lang="ru-RU" dirty="0" smtClean="0"/>
              <a:t>Индивидуальный </a:t>
            </a:r>
            <a:r>
              <a:rPr lang="ru-RU" dirty="0"/>
              <a:t>итоговой проект представляет собой учебный проект, выполняемый учащимся в рамках одного или нескольких учебных предметов </a:t>
            </a:r>
            <a:r>
              <a:rPr lang="ru-RU" b="1" i="1" dirty="0"/>
              <a:t>с целью продемонстрировать свои достижения</a:t>
            </a:r>
            <a:r>
              <a:rPr lang="ru-RU" dirty="0"/>
              <a:t> в самостоятельном освоении содержания и методов избранных областей знаний и видов деятельности, способность проектировать и осуществлять целесообразную и результативную </a:t>
            </a:r>
            <a:r>
              <a:rPr lang="ru-RU" dirty="0" smtClean="0"/>
              <a:t>деятельность. </a:t>
            </a:r>
          </a:p>
          <a:p>
            <a:pPr algn="just"/>
            <a:r>
              <a:rPr lang="ru-RU" dirty="0" smtClean="0"/>
              <a:t>Выполнение </a:t>
            </a:r>
            <a:r>
              <a:rPr lang="ru-RU" dirty="0"/>
              <a:t>индивидуального итогового проекта </a:t>
            </a:r>
            <a:r>
              <a:rPr lang="ru-RU" b="1" i="1" dirty="0"/>
              <a:t>обязательно для каждого учащегося</a:t>
            </a:r>
            <a:r>
              <a:rPr lang="ru-RU" dirty="0"/>
              <a:t>, занимающегося по </a:t>
            </a:r>
            <a:r>
              <a:rPr lang="ru-RU" dirty="0" smtClean="0"/>
              <a:t>ФГОС.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организации проектной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</a:t>
            </a:r>
            <a:r>
              <a:rPr lang="ru-RU" dirty="0"/>
              <a:t>самостоятельно выбирают тему проекта и руководителя проекта. </a:t>
            </a:r>
            <a:endParaRPr lang="ru-RU" dirty="0" smtClean="0"/>
          </a:p>
          <a:p>
            <a:r>
              <a:rPr lang="ru-RU" dirty="0" smtClean="0"/>
              <a:t>Тема </a:t>
            </a:r>
            <a:r>
              <a:rPr lang="ru-RU" dirty="0"/>
              <a:t>утверждается (</a:t>
            </a:r>
            <a:r>
              <a:rPr lang="ru-RU" i="1" dirty="0"/>
              <a:t>приказом директора и на МО протоколом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Учащиеся </a:t>
            </a:r>
            <a:r>
              <a:rPr lang="ru-RU" dirty="0"/>
              <a:t>совместно с учителем разрабатывают план реализации проекта. </a:t>
            </a:r>
            <a:endParaRPr lang="ru-RU" dirty="0" smtClean="0"/>
          </a:p>
          <a:p>
            <a:r>
              <a:rPr lang="ru-RU" dirty="0" smtClean="0"/>
              <a:t>Публичная </a:t>
            </a:r>
            <a:r>
              <a:rPr lang="ru-RU" dirty="0"/>
              <a:t>защита проекта </a:t>
            </a:r>
            <a:r>
              <a:rPr lang="ru-RU" dirty="0" smtClean="0"/>
              <a:t>обязательна.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План по реализации индивидуальных итоговых проектов обучающихся 9 классов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Выбор темы индивидуального итогового проекта и руководителя </a:t>
            </a:r>
            <a:r>
              <a:rPr lang="ru-RU" dirty="0" smtClean="0"/>
              <a:t>проекта.</a:t>
            </a:r>
          </a:p>
          <a:p>
            <a:r>
              <a:rPr lang="ru-RU" dirty="0" smtClean="0"/>
              <a:t>Утверждение </a:t>
            </a:r>
            <a:r>
              <a:rPr lang="ru-RU" dirty="0"/>
              <a:t>тем итоговых </a:t>
            </a:r>
            <a:r>
              <a:rPr lang="ru-RU" dirty="0" smtClean="0"/>
              <a:t>проектов.</a:t>
            </a:r>
          </a:p>
          <a:p>
            <a:r>
              <a:rPr lang="ru-RU" dirty="0" smtClean="0"/>
              <a:t>Назначение </a:t>
            </a:r>
            <a:r>
              <a:rPr lang="ru-RU" dirty="0"/>
              <a:t>руководителей итоговых </a:t>
            </a:r>
            <a:r>
              <a:rPr lang="ru-RU" dirty="0" smtClean="0"/>
              <a:t>проектов.</a:t>
            </a:r>
          </a:p>
          <a:p>
            <a:r>
              <a:rPr lang="ru-RU" dirty="0" smtClean="0"/>
              <a:t>Консультативная </a:t>
            </a:r>
            <a:r>
              <a:rPr lang="ru-RU" dirty="0"/>
              <a:t>и методическая помощь при работе с индивидуальным </a:t>
            </a:r>
            <a:r>
              <a:rPr lang="ru-RU" dirty="0" smtClean="0"/>
              <a:t>проектом. </a:t>
            </a:r>
          </a:p>
          <a:p>
            <a:r>
              <a:rPr lang="ru-RU" dirty="0"/>
              <a:t>Информирование родителей обучающихся 9-х </a:t>
            </a:r>
            <a:r>
              <a:rPr lang="ru-RU" dirty="0" smtClean="0"/>
              <a:t>классов о сроках выполнения и защиты ИИП. </a:t>
            </a:r>
            <a:endParaRPr lang="ru-RU" dirty="0"/>
          </a:p>
          <a:p>
            <a:r>
              <a:rPr lang="ru-RU" dirty="0" smtClean="0"/>
              <a:t>Контроль </a:t>
            </a:r>
            <a:r>
              <a:rPr lang="ru-RU" dirty="0"/>
              <a:t>за выполнением индивидуального итогового </a:t>
            </a:r>
            <a:r>
              <a:rPr lang="ru-RU" dirty="0" smtClean="0"/>
              <a:t>проекта.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графика защиты индивидуальных итоговых </a:t>
            </a:r>
            <a:r>
              <a:rPr lang="ru-RU" dirty="0" smtClean="0"/>
              <a:t>проектов. </a:t>
            </a:r>
          </a:p>
          <a:p>
            <a:r>
              <a:rPr lang="ru-RU" dirty="0" smtClean="0"/>
              <a:t>Публичная </a:t>
            </a:r>
            <a:r>
              <a:rPr lang="ru-RU" dirty="0"/>
              <a:t>защита </a:t>
            </a:r>
            <a:r>
              <a:rPr lang="ru-RU" dirty="0" smtClean="0"/>
              <a:t>ИИП.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897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Требованиях к содержанию и направленности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16824" cy="4065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Возможные типы работ и формы их представления: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письменная работа (эссе, реферат, аналитические материалы, обзорные материалы, </a:t>
            </a:r>
            <a:r>
              <a:rPr lang="ru-RU" dirty="0" smtClean="0"/>
              <a:t>отчёты </a:t>
            </a:r>
            <a:r>
              <a:rPr lang="ru-RU" dirty="0"/>
              <a:t>о </a:t>
            </a:r>
            <a:r>
              <a:rPr lang="ru-RU" dirty="0" smtClean="0"/>
              <a:t>проведённых </a:t>
            </a:r>
            <a:r>
              <a:rPr lang="ru-RU" dirty="0"/>
              <a:t>исследованиях, стендовый доклад и др.);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художественная творческая </a:t>
            </a:r>
            <a:r>
              <a:rPr lang="ru-RU" dirty="0" smtClean="0"/>
              <a:t>работа представленная </a:t>
            </a:r>
            <a:r>
              <a:rPr lang="ru-RU" dirty="0"/>
              <a:t>в виде прозаического или стихотворного произведения, инсценировки, художественной декламации, исполнения музыкального произведения, компьютерной анимации и др.;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материальный объект, макет, </a:t>
            </a:r>
            <a:r>
              <a:rPr lang="ru-RU" dirty="0" smtClean="0"/>
              <a:t>выращенное растение, гербарий;</a:t>
            </a:r>
          </a:p>
          <a:p>
            <a:r>
              <a:rPr lang="ru-RU" dirty="0" smtClean="0"/>
              <a:t>г</a:t>
            </a:r>
            <a:r>
              <a:rPr lang="ru-RU" dirty="0"/>
              <a:t>) отчётные материалы по социальному проекту, которые могут включать как тексты, так и мультимедийные продукты.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2105" y="1700808"/>
            <a:ext cx="378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Практическая направленность!</a:t>
            </a:r>
          </a:p>
        </p:txBody>
      </p:sp>
    </p:spTree>
    <p:extLst>
      <p:ext uri="{BB962C8B-B14F-4D97-AF65-F5344CB8AC3E}">
        <p14:creationId xmlns:p14="http://schemas.microsoft.com/office/powerpoint/2010/main" val="34167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в проектной 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altLang="ru-RU" dirty="0"/>
              <a:t>Помощь педагога необходима, главным образом, на этапе осмысления проблемы и постановки цели: нужно помочь автору будущего проекта найти ответ на вопрос: </a:t>
            </a:r>
            <a:r>
              <a:rPr lang="ru-RU" altLang="ru-RU" dirty="0">
                <a:solidFill>
                  <a:srgbClr val="CC0000"/>
                </a:solidFill>
              </a:rPr>
              <a:t>«Зачем я собираюсь делать этот проект?»</a:t>
            </a:r>
            <a:r>
              <a:rPr lang="ru-RU" altLang="ru-RU" dirty="0"/>
              <a:t> Ответив на этот вопрос, обучающийся определяет цель своей работы. Затем возникает вопрос: «</a:t>
            </a:r>
            <a:r>
              <a:rPr lang="ru-RU" altLang="ru-RU" dirty="0">
                <a:solidFill>
                  <a:srgbClr val="CC0000"/>
                </a:solidFill>
              </a:rPr>
              <a:t>Что для этого следует сделать?» </a:t>
            </a:r>
            <a:r>
              <a:rPr lang="ru-RU" altLang="ru-RU" dirty="0"/>
              <a:t>Решив его, обучающийся увидит задачи своей работы.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14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039339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171086"/>
              </p:ext>
            </p:extLst>
          </p:nvPr>
        </p:nvGraphicFramePr>
        <p:xfrm>
          <a:off x="683568" y="1484784"/>
          <a:ext cx="7776863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6800"/>
                <a:gridCol w="2245538"/>
                <a:gridCol w="1973351"/>
                <a:gridCol w="20511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обучающегося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 marL="68845" marR="688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Подготовка</a:t>
                      </a:r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 темы (она</a:t>
                      </a:r>
                      <a:r>
                        <a:rPr lang="ru-RU" baseline="0" dirty="0" smtClean="0"/>
                        <a:t> должна быть актуальна для автора),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целей проекта,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проблемы, которую можно решить в ходе выполнения проекта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baseline="0" dirty="0" smtClean="0"/>
                        <a:t>формы представления. </a:t>
                      </a:r>
                      <a:endParaRPr lang="ru-RU" dirty="0" smtClean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Обсуждает тему проекта с учителем и получает при необходимости дополнительную информацию. Определяет цели проекта.</a:t>
                      </a:r>
                    </a:p>
                    <a:p>
                      <a:endParaRPr lang="ru-RU" dirty="0"/>
                    </a:p>
                  </a:txBody>
                  <a:tcPr marL="68845" marR="68845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Знакомит со смыслом проектного подхода и мотивирует учащихся. Помогает в определении цели проекта.</a:t>
                      </a:r>
                    </a:p>
                    <a:p>
                      <a:endParaRPr lang="ru-RU" dirty="0"/>
                    </a:p>
                  </a:txBody>
                  <a:tcPr marL="68845" marR="6884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7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1247</Words>
  <Application>Microsoft Office PowerPoint</Application>
  <PresentationFormat>Экран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Тема Office</vt:lpstr>
      <vt:lpstr>1_Тема Office</vt:lpstr>
      <vt:lpstr>Кнопка</vt:lpstr>
      <vt:lpstr>2_Тема Office</vt:lpstr>
      <vt:lpstr>3_Тема Office</vt:lpstr>
      <vt:lpstr>Справедливость</vt:lpstr>
      <vt:lpstr>Работа учителя по подготовке учащихся к защите индивидуального итогового проекта</vt:lpstr>
      <vt:lpstr>Основные вопросы</vt:lpstr>
      <vt:lpstr>Индивидуальный итоговый проект</vt:lpstr>
      <vt:lpstr>Индивидуальный итоговый проект</vt:lpstr>
      <vt:lpstr>Требования к организации проектной деятельности</vt:lpstr>
      <vt:lpstr>План по реализации индивидуальных итоговых проектов обучающихся 9 классов</vt:lpstr>
      <vt:lpstr>Требованиях к содержанию и направленности проекта</vt:lpstr>
      <vt:lpstr>Роль учителя в проектной деятельности</vt:lpstr>
      <vt:lpstr>Этапы работы над проектом</vt:lpstr>
      <vt:lpstr>Этапы работы над проектом</vt:lpstr>
      <vt:lpstr>Этапы работы над проектом</vt:lpstr>
      <vt:lpstr>Состав материалов проекта</vt:lpstr>
      <vt:lpstr>Защита индивидуального итогового проекта</vt:lpstr>
      <vt:lpstr>В ходе защиты обучающиеся должны ответить на следующие вопросы</vt:lpstr>
      <vt:lpstr>Оценка проекта</vt:lpstr>
      <vt:lpstr>Критерии оценки</vt:lpstr>
      <vt:lpstr>Темы проектов по биологии, географии, химии представленные обучающимися нашей школы в 2016-2017 учебном году</vt:lpstr>
      <vt:lpstr>Проект : «Зимующие птицы села Печерск»</vt:lpstr>
      <vt:lpstr>Проект : «Зимующие птицы села Печерск»</vt:lpstr>
      <vt:lpstr>Трудности</vt:lpstr>
      <vt:lpstr>Презентация PowerPoint</vt:lpstr>
      <vt:lpstr>Презентация PowerPoint</vt:lpstr>
      <vt:lpstr>https://globallab.org/</vt:lpstr>
      <vt:lpstr>Примеры тем по предметам: биология, химия, география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учителя по подготовке учащихся к защите индивидуального итогового проекта</dc:title>
  <dc:creator>Татьяна</dc:creator>
  <cp:lastModifiedBy>Пользователь</cp:lastModifiedBy>
  <cp:revision>16</cp:revision>
  <dcterms:created xsi:type="dcterms:W3CDTF">2017-11-20T14:31:31Z</dcterms:created>
  <dcterms:modified xsi:type="dcterms:W3CDTF">2017-12-04T11:58:08Z</dcterms:modified>
</cp:coreProperties>
</file>