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301" r:id="rId18"/>
    <p:sldId id="273" r:id="rId19"/>
    <p:sldId id="272" r:id="rId20"/>
    <p:sldId id="274" r:id="rId21"/>
    <p:sldId id="276" r:id="rId22"/>
    <p:sldId id="277" r:id="rId23"/>
    <p:sldId id="278" r:id="rId24"/>
    <p:sldId id="275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010E-3B8A-4C07-A6D3-C3E9C686435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52F5-6FD4-4AB5-B4C6-565D09E97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8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52F5-6FD4-4AB5-B4C6-565D09E976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4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2646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Система оценки достижения планируемых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ПРЕДМЕТНЫХ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результатов освоения основной образовательной программы  основного общего образования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" y="-603448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Оценка письменных самостоятельных</a:t>
            </a:r>
            <a:endParaRPr lang="ru-RU" dirty="0"/>
          </a:p>
          <a:p>
            <a:r>
              <a:rPr lang="ru-RU" b="1" dirty="0"/>
              <a:t>                          и контрольных работ.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«5»</a:t>
            </a:r>
            <a:r>
              <a:rPr lang="ru-RU" dirty="0"/>
              <a:t> ставится за работу, выполненную без ошибок и недочётов или имеющую не более одного недочёта;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«4»</a:t>
            </a:r>
            <a:r>
              <a:rPr lang="ru-RU" dirty="0"/>
              <a:t> ставится за работу, выполненную полностью, но при наличии в ней:</a:t>
            </a:r>
          </a:p>
          <a:p>
            <a:r>
              <a:rPr lang="ru-RU" dirty="0"/>
              <a:t>а) не более одной негрубой ошибки и одного недочёта;</a:t>
            </a:r>
          </a:p>
          <a:p>
            <a:r>
              <a:rPr lang="ru-RU" dirty="0"/>
              <a:t>б) или не более двух недочётов.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«3»</a:t>
            </a:r>
            <a:r>
              <a:rPr lang="ru-RU" dirty="0"/>
              <a:t> ставится в том случае, если ученик  выполнил не менее половины работы или допустил:</a:t>
            </a:r>
          </a:p>
          <a:p>
            <a:r>
              <a:rPr lang="ru-RU" dirty="0"/>
              <a:t>а) не более двух грубых ошибок;</a:t>
            </a:r>
          </a:p>
          <a:p>
            <a:r>
              <a:rPr lang="ru-RU" dirty="0"/>
              <a:t>б) или не более одной грубой и одной негрубой ошибки и одного недочёта;</a:t>
            </a:r>
          </a:p>
          <a:p>
            <a:r>
              <a:rPr lang="ru-RU" dirty="0"/>
              <a:t>в) или не более двух – трёх негрубых ошибок;</a:t>
            </a:r>
          </a:p>
          <a:p>
            <a:r>
              <a:rPr lang="ru-RU" dirty="0"/>
              <a:t>г) или одной негрубой ошибки и трёх недочётов;</a:t>
            </a:r>
          </a:p>
          <a:p>
            <a:r>
              <a:rPr lang="ru-RU" dirty="0"/>
              <a:t>д) или при отсутствии ошибок, но при наличии четырёх – пяти недочётов.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«2»</a:t>
            </a:r>
            <a:r>
              <a:rPr lang="ru-RU" dirty="0"/>
              <a:t> ставится, когда число ошибок и недочётов превосходит норму, при которой может быть выставлена оценка «3», или если правильно выполнено менее половины работы.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«1»</a:t>
            </a:r>
            <a:r>
              <a:rPr lang="ru-RU" dirty="0"/>
              <a:t> ставится в том случае, если ученик не приступал к выполнению работы или правильно выполнил не более 10% всех заданий, т. е. записал условие одной задачи в общепринятых символических обозначениях.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Учитель имеет право поставить ученику оценку выше той, которая предусмотрена «нормами», если учеником оригинально выполнена работа.</a:t>
            </a:r>
          </a:p>
        </p:txBody>
      </p:sp>
    </p:spTree>
    <p:extLst>
      <p:ext uri="{BB962C8B-B14F-4D97-AF65-F5344CB8AC3E}">
        <p14:creationId xmlns:p14="http://schemas.microsoft.com/office/powerpoint/2010/main" val="29988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1" y="-387424"/>
            <a:ext cx="9144000" cy="139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Оценка ответов учащихся.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«5»</a:t>
            </a:r>
            <a:r>
              <a:rPr lang="ru-RU" dirty="0"/>
              <a:t> ставится в том случае, если учащийся:</a:t>
            </a:r>
          </a:p>
          <a:p>
            <a:r>
              <a:rPr lang="ru-RU" dirty="0"/>
              <a:t>а) обнаруживает полное понимание физической сущности рассматриваемых явлений и закономерностей, знание законов и теорий, умеет подтвердить их конкретными примерами, применить их в новой ситуации и при выполнении практических заданий;</a:t>
            </a:r>
          </a:p>
          <a:p>
            <a:r>
              <a:rPr lang="ru-RU" dirty="0"/>
              <a:t>б) даёт точное определение и истолкование основных понятий, законов, теорий, а также правильное определение физических величин, их единиц и способов измерения;</a:t>
            </a:r>
          </a:p>
          <a:p>
            <a:r>
              <a:rPr lang="ru-RU" dirty="0"/>
              <a:t>в) технически грамотно выполняет физические опыты, чертежи, схемы и графики, сопутствующие ответу, правильно  записывает формулы, пользуясь принятой системой обозначения;</a:t>
            </a:r>
          </a:p>
          <a:p>
            <a:r>
              <a:rPr lang="ru-RU" dirty="0"/>
              <a:t>г) при ответе не повторяет дословно текст учебника, а умеет отобрать главное, обнаруживает самостоятельность суждений, умеет установить связь между изучаемым и ранее изученным материалом по курсу физики, а также с материалом, усвоенным при изучении других смежных предметов;</a:t>
            </a:r>
          </a:p>
          <a:p>
            <a:r>
              <a:rPr lang="ru-RU" dirty="0"/>
              <a:t>д) умеет подтвердить ответ несложными демонстрационными опытами;</a:t>
            </a:r>
          </a:p>
          <a:p>
            <a:r>
              <a:rPr lang="ru-RU" dirty="0"/>
              <a:t>е) умеет делать анализ, обобщения и собственные выводы по </a:t>
            </a:r>
            <a:r>
              <a:rPr lang="ru-RU" dirty="0" err="1"/>
              <a:t>отвечаемому</a:t>
            </a:r>
            <a:r>
              <a:rPr lang="ru-RU" dirty="0"/>
              <a:t> вопросу;</a:t>
            </a:r>
          </a:p>
          <a:p>
            <a:r>
              <a:rPr lang="ru-RU" dirty="0"/>
              <a:t>ё) умеет самостоятельно и рационально работать с учебником, дополнительной литературой, справочниками и электронными источниками информации.</a:t>
            </a:r>
          </a:p>
          <a:p>
            <a:r>
              <a:rPr lang="ru-RU" b="1" i="1" dirty="0"/>
              <a:t>Оценка «4»</a:t>
            </a:r>
            <a:r>
              <a:rPr lang="ru-RU" dirty="0"/>
              <a:t> ставится в том случае, если ответ удовлетворяет выше названным требованиям, но учащийся:</a:t>
            </a:r>
          </a:p>
          <a:p>
            <a:r>
              <a:rPr lang="ru-RU" dirty="0"/>
              <a:t>а) допускает одну негрубую ошибку или не более двух недочётов и может их исправить самостоятельно, или при небольшой помощи учителя;</a:t>
            </a:r>
          </a:p>
          <a:p>
            <a:r>
              <a:rPr lang="ru-RU" dirty="0"/>
              <a:t>б) не обладает достаточным навыком работы со справочной литературой (например, ученик умеет всё найти, правильно ориентируется в справочниках, но работает медленно).</a:t>
            </a:r>
          </a:p>
          <a:p>
            <a:r>
              <a:rPr lang="ru-RU" b="1" i="1" dirty="0"/>
              <a:t>Оценка «3»</a:t>
            </a:r>
            <a:r>
              <a:rPr lang="ru-RU" dirty="0"/>
              <a:t> ставится в том случае, если учащийся правильно понимает физическую сущность рассматриваемых явлений и закономерностей, но при ответе:</a:t>
            </a:r>
          </a:p>
          <a:p>
            <a:r>
              <a:rPr lang="ru-RU" dirty="0"/>
              <a:t>а) обнаруживает отдельные пробелы в усвоении существенных вопросов физики, не препятствующие дальнейшему усвоению программного материала;</a:t>
            </a:r>
          </a:p>
          <a:p>
            <a:r>
              <a:rPr lang="ru-RU" dirty="0"/>
              <a:t>б) испытывает затруднения в применении знаний, необходимых для решения задач различных типов, при объяснении конкретных физических явлений на основе теорий и законов, или в подтверждении конкретных примеров практического применения теорий;</a:t>
            </a:r>
          </a:p>
          <a:p>
            <a:r>
              <a:rPr lang="ru-RU" dirty="0"/>
              <a:t>в) отвечает неполно на вопросы учителя (упуская и основное), или воспроизводит содержание текста учебника, но недостаточно понимает отдельные положения, имеющие важное значение в этом тексте;</a:t>
            </a:r>
          </a:p>
          <a:p>
            <a:r>
              <a:rPr lang="ru-RU" dirty="0"/>
              <a:t>г)  обнаруживает недостаточное понимание отдельных положений при воспроизведении текста учебника, или отвечает неполно на вопросы учителя, допуская одну – две грубые ошибки.</a:t>
            </a:r>
          </a:p>
          <a:p>
            <a:r>
              <a:rPr lang="ru-RU" b="1" i="1" dirty="0"/>
              <a:t>Оценка «2»</a:t>
            </a:r>
            <a:r>
              <a:rPr lang="ru-RU" dirty="0"/>
              <a:t> ставится в том случае, если ученик:</a:t>
            </a:r>
          </a:p>
          <a:p>
            <a:r>
              <a:rPr lang="ru-RU" dirty="0"/>
              <a:t>а) не знает и не понимает значительную или основную часть программного материала в пределах поставленных вопросов;</a:t>
            </a:r>
          </a:p>
          <a:p>
            <a:r>
              <a:rPr lang="ru-RU" dirty="0"/>
              <a:t>б) или имеет слабо сформированные и неполные знания и не умеет применять их к решению конкретных вопросов и задач по образцу и к проведению опытов;</a:t>
            </a:r>
          </a:p>
          <a:p>
            <a:r>
              <a:rPr lang="ru-RU" dirty="0"/>
              <a:t>в) или при ответе (на один вопрос) допускает более двух грубых ошибок, которые не может исправить даже при помощи учителя.</a:t>
            </a:r>
          </a:p>
          <a:p>
            <a:r>
              <a:rPr lang="ru-RU" b="1" i="1" dirty="0"/>
              <a:t>Оценка «1»</a:t>
            </a:r>
            <a:r>
              <a:rPr lang="ru-RU" dirty="0"/>
              <a:t> ставится в том случае, если ученик не может ответить ни на один из поставленных вопросов.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9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1440"/>
            <a:ext cx="914400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Оценка  лабораторных и практических работ.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«5»</a:t>
            </a:r>
            <a:r>
              <a:rPr lang="ru-RU" dirty="0"/>
              <a:t> ставится в том случае, если учащийся:</a:t>
            </a:r>
          </a:p>
          <a:p>
            <a:r>
              <a:rPr lang="ru-RU" dirty="0"/>
              <a:t>а) выполнил работу в полном объёме с соблюдением необходимой последовательности проведения опытов и измерений;</a:t>
            </a:r>
          </a:p>
          <a:p>
            <a:r>
              <a:rPr lang="ru-RU" dirty="0"/>
              <a:t>б) самостоятельно и рационально выбрал и подготовил для опыта необходимое оборудование, все опыты провёл в условиях и режимах, обеспечивающих получение результатов и выводов с наибольшей точностью;</a:t>
            </a:r>
          </a:p>
          <a:p>
            <a:r>
              <a:rPr lang="ru-RU" dirty="0"/>
              <a:t>в) в предоставленном отчёте правильно и аккуратно выполнил все записи, таблицы, рисунки, чертежи, графики, вычисления и сделал выводы;</a:t>
            </a:r>
          </a:p>
          <a:p>
            <a:r>
              <a:rPr lang="ru-RU" dirty="0"/>
              <a:t>г) правильно выполнил анализ погрешностей (9 – 11 классы);</a:t>
            </a:r>
          </a:p>
          <a:p>
            <a:r>
              <a:rPr lang="ru-RU" dirty="0"/>
              <a:t>д) выполнял требования безопасности труда.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«4»</a:t>
            </a:r>
            <a:r>
              <a:rPr lang="ru-RU" dirty="0"/>
              <a:t> ставится в том случае, если выполнены требования к оценке «5», но:</a:t>
            </a:r>
          </a:p>
          <a:p>
            <a:r>
              <a:rPr lang="ru-RU" dirty="0"/>
              <a:t>а) опыт проводился в условиях, не обеспечивающих достаточной точности измерений;</a:t>
            </a:r>
          </a:p>
          <a:p>
            <a:r>
              <a:rPr lang="ru-RU" dirty="0"/>
              <a:t>б) или было допущено два – три недочёта, или не более одной негрубой ошибки и одного недочёта.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«3»</a:t>
            </a:r>
            <a:r>
              <a:rPr lang="ru-RU" dirty="0"/>
              <a:t> ставится, если работа выполнена не полностью, но объём выполненной части таков, что позволяет получить правильные результаты и выводы, или если в ходе проведения опытов и измерений были допущены следующие ошибки:</a:t>
            </a:r>
          </a:p>
          <a:p>
            <a:r>
              <a:rPr lang="ru-RU" dirty="0"/>
              <a:t>а) опыт проводился в нерациональных условиях, что привело к получению результатов с большей погрешностью;</a:t>
            </a:r>
          </a:p>
          <a:p>
            <a:r>
              <a:rPr lang="ru-RU" dirty="0"/>
              <a:t>б) или в отчёте были допущены в общей сложности не более двух ошибок (в записях единиц, измерениях, в вычислениях, графиках, таблицах, схемах, анализе погрешностей и т. д.), не принципиального для данной работы характера, но повлиявших на результат выполнения;</a:t>
            </a:r>
          </a:p>
          <a:p>
            <a:r>
              <a:rPr lang="ru-RU" dirty="0"/>
              <a:t>в) или не выполнен совсем или выполнен неверно анализ погрешностей (9 – 11 классы);</a:t>
            </a:r>
          </a:p>
          <a:p>
            <a:r>
              <a:rPr lang="ru-RU" dirty="0"/>
              <a:t>г) или работа выполнена не полностью, однако объём выполненной части таков, что позволяет получить правильные результаты и выводы по основным, принципиально важным задачам работы.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«2»</a:t>
            </a:r>
            <a:r>
              <a:rPr lang="ru-RU" dirty="0"/>
              <a:t> ставится в том случае, если:</a:t>
            </a:r>
          </a:p>
          <a:p>
            <a:r>
              <a:rPr lang="ru-RU" dirty="0"/>
              <a:t>а) работа выполнена не полностью, и объём выполненной части работы не позволяет сделать правильных выводов;</a:t>
            </a:r>
          </a:p>
          <a:p>
            <a:r>
              <a:rPr lang="ru-RU" dirty="0"/>
              <a:t>б) или опыты, измерения, вычисления, наблюдения производились неправильно;</a:t>
            </a:r>
          </a:p>
          <a:p>
            <a:r>
              <a:rPr lang="ru-RU" dirty="0"/>
              <a:t>в) или в ходе работы и в отчёте обнаружились в совокупности все недостатки, отмеченные в требованиях к оценке «3».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Оценка «1»</a:t>
            </a:r>
            <a:r>
              <a:rPr lang="ru-RU" dirty="0"/>
              <a:t> ставится в тех случаях, когда учащийся совсем не выполнил работу или не соблюдал требований безопасности труда.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тех случаях, когда учащийся показал оригинальный и наиболее рациональный подход к выполнению работы и в процессе работы, но не избежал тех или иных недостатков, оценка за выполнение работы по усмотрению учителя может быть повышена по сравнению с указанными выше нормами.</a:t>
            </a:r>
          </a:p>
        </p:txBody>
      </p:sp>
    </p:spTree>
    <p:extLst>
      <p:ext uri="{BB962C8B-B14F-4D97-AF65-F5344CB8AC3E}">
        <p14:creationId xmlns:p14="http://schemas.microsoft.com/office/powerpoint/2010/main" val="10878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140" y="-819472"/>
            <a:ext cx="9144000" cy="1144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Типы ошибок учащихся при выполнении ими  </a:t>
            </a:r>
            <a:endParaRPr lang="ru-RU" dirty="0"/>
          </a:p>
          <a:p>
            <a:r>
              <a:rPr lang="ru-RU" b="1" dirty="0"/>
              <a:t>                        контрольных заданий.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Грубыми </a:t>
            </a:r>
            <a:r>
              <a:rPr lang="ru-RU" dirty="0"/>
              <a:t>считаются следующие ошибки:</a:t>
            </a:r>
          </a:p>
          <a:p>
            <a:r>
              <a:rPr lang="ru-RU" dirty="0"/>
              <a:t>1) незнание определения основных понятий, законов, правил, основных положений теории, незнание формул, общепринятых символов обозначения физических величин, единиц их измерения;</a:t>
            </a:r>
          </a:p>
          <a:p>
            <a:r>
              <a:rPr lang="ru-RU" dirty="0"/>
              <a:t>2) незнание наименований единиц измерения;</a:t>
            </a:r>
          </a:p>
          <a:p>
            <a:r>
              <a:rPr lang="ru-RU" dirty="0"/>
              <a:t>3) неумение выделить в ответе главное;</a:t>
            </a:r>
          </a:p>
          <a:p>
            <a:r>
              <a:rPr lang="ru-RU" dirty="0"/>
              <a:t>4) неумение применить знания для решения задач и объяснения физических явлений;</a:t>
            </a:r>
          </a:p>
          <a:p>
            <a:r>
              <a:rPr lang="ru-RU" dirty="0"/>
              <a:t>5) неумение делать выводы и обобщения;</a:t>
            </a:r>
          </a:p>
          <a:p>
            <a:r>
              <a:rPr lang="ru-RU" dirty="0"/>
              <a:t>6) неумение читать и строить графики и принципиальные схемы;</a:t>
            </a:r>
          </a:p>
          <a:p>
            <a:r>
              <a:rPr lang="ru-RU" dirty="0"/>
              <a:t>7) неумение подготовить установку или лабораторное оборудование, провести опыт, необходимые расчёты или использовать полученные данные для выводов;</a:t>
            </a:r>
          </a:p>
          <a:p>
            <a:r>
              <a:rPr lang="ru-RU" dirty="0"/>
              <a:t>8) неумение пользоваться учебником и справочниками по физике и технике;</a:t>
            </a:r>
          </a:p>
          <a:p>
            <a:r>
              <a:rPr lang="ru-RU" dirty="0"/>
              <a:t>9) нарушение техники безопасности при выполнении физического эксперимента;</a:t>
            </a:r>
          </a:p>
          <a:p>
            <a:r>
              <a:rPr lang="ru-RU" dirty="0"/>
              <a:t>10) небрежное отношение к лабораторному оборудованию и измерительным приборам;</a:t>
            </a:r>
          </a:p>
          <a:p>
            <a:r>
              <a:rPr lang="ru-RU" dirty="0"/>
              <a:t>11) неумение определить цену деления шкалы измерительного прибора.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</a:t>
            </a:r>
            <a:r>
              <a:rPr lang="ru-RU" b="1" i="1" dirty="0"/>
              <a:t> негрубым</a:t>
            </a:r>
            <a:r>
              <a:rPr lang="ru-RU" dirty="0"/>
              <a:t> ошибкам следует отнести:</a:t>
            </a:r>
          </a:p>
          <a:p>
            <a:r>
              <a:rPr lang="ru-RU" dirty="0"/>
              <a:t>1) неточность формулировок, определений, понятий, законов, теорий, вызванная неполнотой охвата основных признаков определяемого понятия или замена одного – двух из этих признаков второстепенными;</a:t>
            </a:r>
          </a:p>
          <a:p>
            <a:r>
              <a:rPr lang="ru-RU" dirty="0"/>
              <a:t>2) ошибки при снятии показаний с измерительных приборов, не связанные с определением цены деления шкалы (например, зависящие от расположения измерительных приборов, оптические и др.);</a:t>
            </a:r>
          </a:p>
          <a:p>
            <a:r>
              <a:rPr lang="ru-RU" dirty="0"/>
              <a:t>3) ошибки, связанные с несоблюдением условий проведения опыта, условий работы измерительного прибора (неуравновешенны весы,  не точно определена точка отсчёта);</a:t>
            </a:r>
          </a:p>
          <a:p>
            <a:r>
              <a:rPr lang="ru-RU" dirty="0"/>
              <a:t>4) ошибки в условных обозначениях на принципиальных схемах, неточность графика (например, изменение угла наклона) и др.;</a:t>
            </a:r>
          </a:p>
          <a:p>
            <a:r>
              <a:rPr lang="ru-RU" dirty="0"/>
              <a:t>5) нерациональный метод решения задачи или недостаточно продуманный план устного ответа (нарушение логики, подмена отдельных основных вопросов второстепенными);</a:t>
            </a:r>
          </a:p>
          <a:p>
            <a:r>
              <a:rPr lang="ru-RU" dirty="0"/>
              <a:t>6) нерациональные методы работы со справочной и другой литературой;</a:t>
            </a:r>
          </a:p>
          <a:p>
            <a:r>
              <a:rPr lang="ru-RU" dirty="0"/>
              <a:t>7) неумение решать задачи в общем виде (для учащихся 9 – 11 классов).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Недочётами </a:t>
            </a:r>
            <a:r>
              <a:rPr lang="ru-RU" dirty="0"/>
              <a:t>являются:</a:t>
            </a:r>
          </a:p>
          <a:p>
            <a:r>
              <a:rPr lang="ru-RU" dirty="0"/>
              <a:t>1) нерациональные приёмы вычислений преобразований;</a:t>
            </a:r>
          </a:p>
          <a:p>
            <a:r>
              <a:rPr lang="ru-RU" dirty="0"/>
              <a:t>2) ошибки в вычислениях (арифметические), если эти ошибки грубо не искажают реальность полученного результата;</a:t>
            </a:r>
          </a:p>
          <a:p>
            <a:r>
              <a:rPr lang="ru-RU" dirty="0"/>
              <a:t>3) небрежное выполнение записей, чертежей, схем, графиков;</a:t>
            </a:r>
          </a:p>
          <a:p>
            <a:r>
              <a:rPr lang="ru-RU" dirty="0"/>
              <a:t>4) орфографические и пунктуационные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30446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9148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знаниям учащихся об основных элементах  содержания курса физики.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При оценке ответов учащихся учитываются следующие знания: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О физических явлениях:</a:t>
            </a:r>
            <a:endParaRPr lang="ru-RU" dirty="0"/>
          </a:p>
          <a:p>
            <a:r>
              <a:rPr lang="ru-RU" dirty="0"/>
              <a:t>1) признаки явления, по которым оно обнаруживается;</a:t>
            </a:r>
          </a:p>
          <a:p>
            <a:r>
              <a:rPr lang="ru-RU" dirty="0"/>
              <a:t>2) условия, при которых протекает явление;</a:t>
            </a:r>
          </a:p>
          <a:p>
            <a:r>
              <a:rPr lang="ru-RU" dirty="0"/>
              <a:t>3) определение явления, выражающее его сущность;</a:t>
            </a:r>
          </a:p>
          <a:p>
            <a:r>
              <a:rPr lang="ru-RU" dirty="0"/>
              <a:t>4) связь данного явления с другими явлениями;</a:t>
            </a:r>
          </a:p>
          <a:p>
            <a:r>
              <a:rPr lang="ru-RU" dirty="0"/>
              <a:t>5) объяснение явления на основе научной теории;</a:t>
            </a:r>
          </a:p>
          <a:p>
            <a:r>
              <a:rPr lang="ru-RU" dirty="0"/>
              <a:t>6) примеры учёта и использования явления на практике.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О физических опытах (экспериментах):</a:t>
            </a:r>
            <a:endParaRPr lang="ru-RU" dirty="0"/>
          </a:p>
          <a:p>
            <a:r>
              <a:rPr lang="ru-RU" dirty="0"/>
              <a:t>1) цель опыта;</a:t>
            </a:r>
          </a:p>
          <a:p>
            <a:r>
              <a:rPr lang="ru-RU" dirty="0"/>
              <a:t>2) идея, лежащая в основе опыта;</a:t>
            </a:r>
          </a:p>
          <a:p>
            <a:r>
              <a:rPr lang="ru-RU" dirty="0"/>
              <a:t>3) схема экспериментальной установки;</a:t>
            </a:r>
          </a:p>
          <a:p>
            <a:r>
              <a:rPr lang="ru-RU" dirty="0"/>
              <a:t>4) ход опыта;</a:t>
            </a:r>
          </a:p>
          <a:p>
            <a:r>
              <a:rPr lang="ru-RU" dirty="0"/>
              <a:t>5) результаты опыта;</a:t>
            </a:r>
          </a:p>
          <a:p>
            <a:r>
              <a:rPr lang="ru-RU" dirty="0"/>
              <a:t>6) выводы из результатов опыта.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О физических понятиях, в том числе и о физических величинах:</a:t>
            </a:r>
            <a:endParaRPr lang="ru-RU" dirty="0"/>
          </a:p>
          <a:p>
            <a:r>
              <a:rPr lang="ru-RU" dirty="0"/>
              <a:t>1) явления или свойства, которые характеризуются данным понятием (величиной);</a:t>
            </a:r>
          </a:p>
          <a:p>
            <a:r>
              <a:rPr lang="ru-RU" dirty="0"/>
              <a:t>2) определение понятия (величины);</a:t>
            </a:r>
          </a:p>
          <a:p>
            <a:r>
              <a:rPr lang="ru-RU" dirty="0"/>
              <a:t>3) буквенное обозначение физической величины;</a:t>
            </a:r>
          </a:p>
          <a:p>
            <a:r>
              <a:rPr lang="ru-RU" dirty="0"/>
              <a:t>4) формулы, связывающие данную величину с другими величинами;</a:t>
            </a:r>
          </a:p>
          <a:p>
            <a:r>
              <a:rPr lang="ru-RU" dirty="0"/>
              <a:t>5) единицы измерения физической величины;</a:t>
            </a:r>
          </a:p>
          <a:p>
            <a:r>
              <a:rPr lang="ru-RU" dirty="0"/>
              <a:t>6) способы измерения величины.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6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 физических законах:</a:t>
            </a:r>
            <a:endParaRPr lang="ru-RU" dirty="0"/>
          </a:p>
          <a:p>
            <a:r>
              <a:rPr lang="ru-RU" dirty="0"/>
              <a:t>1) теоретическое и практическое значение законы;</a:t>
            </a:r>
          </a:p>
          <a:p>
            <a:r>
              <a:rPr lang="ru-RU" dirty="0"/>
              <a:t>2) словесная формулировка закона;</a:t>
            </a:r>
          </a:p>
          <a:p>
            <a:r>
              <a:rPr lang="ru-RU" dirty="0"/>
              <a:t>3) математическое выражение закона;</a:t>
            </a:r>
          </a:p>
          <a:p>
            <a:r>
              <a:rPr lang="ru-RU" dirty="0"/>
              <a:t>4) опыты, подтверждающие справедливость закона;</a:t>
            </a:r>
          </a:p>
          <a:p>
            <a:r>
              <a:rPr lang="ru-RU" dirty="0"/>
              <a:t>5) примеры учёта и применения закона на практике;</a:t>
            </a:r>
          </a:p>
          <a:p>
            <a:r>
              <a:rPr lang="ru-RU" dirty="0"/>
              <a:t>6 ) условия применимости закона (в старших классах).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О физических теориях:</a:t>
            </a:r>
            <a:endParaRPr lang="ru-RU" dirty="0"/>
          </a:p>
          <a:p>
            <a:r>
              <a:rPr lang="ru-RU" dirty="0"/>
              <a:t>1) опытное обоснование теории (экспериментальная база теории);</a:t>
            </a:r>
          </a:p>
          <a:p>
            <a:r>
              <a:rPr lang="ru-RU" dirty="0"/>
              <a:t>2) основные понятия, положения, законы, принципы теории;</a:t>
            </a:r>
          </a:p>
          <a:p>
            <a:r>
              <a:rPr lang="ru-RU" dirty="0"/>
              <a:t>3) основные следствия из теории;</a:t>
            </a:r>
          </a:p>
          <a:p>
            <a:r>
              <a:rPr lang="ru-RU" dirty="0"/>
              <a:t>4) практические применения теории;</a:t>
            </a:r>
          </a:p>
          <a:p>
            <a:r>
              <a:rPr lang="ru-RU" dirty="0"/>
              <a:t>5) границы применимости теории (для старших классов).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О приборах, механизмах, машинах:</a:t>
            </a:r>
            <a:endParaRPr lang="ru-RU" dirty="0"/>
          </a:p>
          <a:p>
            <a:r>
              <a:rPr lang="ru-RU" dirty="0"/>
              <a:t>1) назначение прибора, механизма, машины;</a:t>
            </a:r>
          </a:p>
          <a:p>
            <a:r>
              <a:rPr lang="ru-RU" dirty="0"/>
              <a:t>2) устройство прибора, механизма, машины;</a:t>
            </a:r>
          </a:p>
          <a:p>
            <a:r>
              <a:rPr lang="ru-RU" dirty="0"/>
              <a:t>3) принцип действия прибора, механизма, машины;</a:t>
            </a:r>
          </a:p>
        </p:txBody>
      </p:sp>
    </p:spTree>
    <p:extLst>
      <p:ext uri="{BB962C8B-B14F-4D97-AF65-F5344CB8AC3E}">
        <p14:creationId xmlns:p14="http://schemas.microsoft.com/office/powerpoint/2010/main" val="373333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03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применение и правила пользования прибором, механизмом, машиной.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Следует учитывать, что в конкретных случаях не все требования могут быть предъявлены учащимся, например знание границ применимости законов и теорий, так как эти границы не всегда рассматриваются в курсе физики средней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32898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6" y="836712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accent2">
                    <a:lumMod val="75000"/>
                  </a:schemeClr>
                </a:solidFill>
              </a:rPr>
              <a:t>Особенности оценки предметных результатов освоения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0468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18"/>
            <a:ext cx="7848872" cy="1023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0001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Оценка предметных результатов представляет собой оценку достижения обучающимся планируемых результатов по отдельным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1056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объект оценки предметных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Основным объектом оценки предметных результатов в соответствии с требования Стандарта является способность к решению учебно-познавательных и учебно-практических задач, основанных на изучаемом учебном материале, с использованием способов действий, релевантных содержанию учебных предметов, в том числе </a:t>
            </a:r>
            <a:r>
              <a:rPr lang="ru-RU" dirty="0" err="1"/>
              <a:t>метапредметных</a:t>
            </a:r>
            <a:r>
              <a:rPr lang="ru-RU" dirty="0"/>
              <a:t> (познавательных, регулятивных, коммуникативных)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Формирование предметных результатов обеспечивается за счёт основных компонентов образовательного процесса – учебных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40770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Уровни достижений предметных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1.БАЗОВЫЙ УРОВЕНЬ.(3)</a:t>
            </a:r>
          </a:p>
          <a:p>
            <a:r>
              <a:rPr lang="ru-RU" dirty="0"/>
              <a:t>2.Повышенный уровень.(4)</a:t>
            </a:r>
          </a:p>
          <a:p>
            <a:r>
              <a:rPr lang="ru-RU" dirty="0"/>
              <a:t>3.Высокий уровень.(5)</a:t>
            </a:r>
          </a:p>
          <a:p>
            <a:r>
              <a:rPr lang="ru-RU" dirty="0"/>
              <a:t>4.Пониженный уровень.(2)</a:t>
            </a:r>
          </a:p>
          <a:p>
            <a:r>
              <a:rPr lang="ru-RU" dirty="0"/>
              <a:t>5.Низкий уровень.(1)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6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Базовый уровень достижения предметных результатов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Система оценки предметных результатов освоения учебных программ с учётом уровневого подхода, принятого в Стандарте, предполагает выделение базового уровня достижений как </a:t>
            </a:r>
            <a:r>
              <a:rPr lang="ru-RU" b="1" dirty="0"/>
              <a:t>точки отсчёта </a:t>
            </a:r>
            <a:r>
              <a:rPr lang="ru-RU" dirty="0"/>
              <a:t>при построении всей системы оценки и организации индивидуальной работы с обучающимися.</a:t>
            </a:r>
          </a:p>
          <a:p>
            <a:r>
              <a:rPr lang="ru-RU" dirty="0"/>
              <a:t>Реальные достижения обучающихся могут соответствовать базовому уровню, а могут отличаться от него как в сторону </a:t>
            </a:r>
            <a:r>
              <a:rPr lang="ru-RU" b="1" dirty="0"/>
              <a:t>превышения</a:t>
            </a:r>
            <a:r>
              <a:rPr lang="ru-RU" dirty="0"/>
              <a:t>, так и в сторону </a:t>
            </a:r>
            <a:r>
              <a:rPr lang="ru-RU" b="1" dirty="0" err="1"/>
              <a:t>недостижения</a:t>
            </a:r>
            <a:r>
              <a:rPr lang="ru-RU" dirty="0"/>
              <a:t>.</a:t>
            </a:r>
          </a:p>
          <a:p>
            <a:r>
              <a:rPr lang="ru-RU" dirty="0"/>
              <a:t>Практика показывает, что для описания достижений обучающихся целесообразно установить </a:t>
            </a:r>
            <a:r>
              <a:rPr lang="ru-RU" b="1" dirty="0"/>
              <a:t>пять уровней.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Базовый уровень достижений – уровень, который демонстрирует освоение учебных действий с опорной системой знаний в рамках </a:t>
            </a:r>
            <a:r>
              <a:rPr lang="ru-RU" sz="2800" dirty="0" smtClean="0"/>
              <a:t> диапазона  (</a:t>
            </a:r>
            <a:r>
              <a:rPr lang="ru-RU" sz="2800" dirty="0"/>
              <a:t>круга) выделенных  задач. Овладение базовым уровнем является достаточным для продолжения обучения на следующей ступени образования, но не по профильному направлению. Достижение </a:t>
            </a:r>
            <a:r>
              <a:rPr lang="ru-RU" sz="2800" dirty="0" smtClean="0"/>
              <a:t>базового </a:t>
            </a:r>
            <a:r>
              <a:rPr lang="ru-RU" sz="2800" dirty="0"/>
              <a:t>уровня соответствует отметка «удовлетворительно» (или «3», отметка «зачтено»).</a:t>
            </a:r>
            <a:br>
              <a:rPr lang="ru-RU" sz="2800" dirty="0"/>
            </a:br>
            <a:r>
              <a:rPr lang="ru-RU" sz="2800" dirty="0"/>
              <a:t> Превышение базового уровня свидетельствует об усвоении опорной системы знаний на уровне   осознанного  произвольного овладения учебными действиями, а также о кругозоре, широте (или </a:t>
            </a:r>
            <a:r>
              <a:rPr lang="ru-RU" sz="2800" dirty="0" smtClean="0"/>
              <a:t>избирательности</a:t>
            </a:r>
            <a:r>
              <a:rPr lang="ru-RU" sz="2800" dirty="0"/>
              <a:t>)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7891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Два уровня достижений, превышающих базовый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1.Повышенный уровень </a:t>
            </a:r>
            <a:r>
              <a:rPr lang="ru-RU" dirty="0"/>
              <a:t>достижения планируемых результатов, оценка «хорошо» (отметка «</a:t>
            </a: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/>
              <a:t>»).</a:t>
            </a:r>
          </a:p>
          <a:p>
            <a:r>
              <a:rPr lang="ru-RU" b="1" dirty="0"/>
              <a:t>2.Высокий уровень </a:t>
            </a:r>
            <a:r>
              <a:rPr lang="ru-RU" dirty="0"/>
              <a:t>достижения планируемых результатов, оценка «отлично» (отметка «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/>
              <a:t>»).</a:t>
            </a:r>
          </a:p>
          <a:p>
            <a:r>
              <a:rPr lang="ru-RU" dirty="0"/>
              <a:t>Повышенный и высокий уровни достижения отличаются по полноте освоения планируемых   результатов, уровню овладения учебными действиями и </a:t>
            </a:r>
            <a:r>
              <a:rPr lang="ru-RU" dirty="0" err="1"/>
              <a:t>сформированностью</a:t>
            </a:r>
            <a:r>
              <a:rPr lang="ru-RU" dirty="0"/>
              <a:t> интересов к данной предметной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Два уровня достижений, которые ниже базового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</a:t>
            </a:r>
            <a:r>
              <a:rPr lang="ru-RU" b="1" dirty="0"/>
              <a:t>Пониженный уровень</a:t>
            </a:r>
            <a:r>
              <a:rPr lang="ru-RU" dirty="0"/>
              <a:t> достижений, оценка «неудовлетворительно» (отметка «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»).</a:t>
            </a:r>
          </a:p>
          <a:p>
            <a:r>
              <a:rPr lang="ru-RU" dirty="0"/>
              <a:t>2.</a:t>
            </a:r>
            <a:r>
              <a:rPr lang="ru-RU" b="1" dirty="0"/>
              <a:t>Низкий уровень </a:t>
            </a:r>
            <a:r>
              <a:rPr lang="ru-RU" dirty="0"/>
              <a:t>достижений, оценка «плохо» (отметка «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/>
              <a:t>»)</a:t>
            </a:r>
          </a:p>
          <a:p>
            <a:r>
              <a:rPr lang="ru-RU" dirty="0" err="1"/>
              <a:t>Недостижение</a:t>
            </a:r>
            <a:r>
              <a:rPr lang="ru-RU" dirty="0"/>
              <a:t> базового уровня (пониженный и базовый) фиксируется в зависимости от объёма и уровня освоенного и неосвоенного содержания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16533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Планируемые предметные результаты освоения обучаемыми курса физики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7"/>
            <a:ext cx="91717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ФИЗИКА</a:t>
            </a:r>
            <a:endParaRPr lang="ru-RU" b="1" dirty="0"/>
          </a:p>
          <a:p>
            <a:r>
              <a:rPr lang="ru-RU" dirty="0"/>
              <a:t>Механические явления</a:t>
            </a:r>
            <a:endParaRPr lang="ru-RU" b="1" dirty="0"/>
          </a:p>
          <a:p>
            <a:r>
              <a:rPr lang="ru-RU" dirty="0"/>
              <a:t>Выпускник научится:</a:t>
            </a:r>
          </a:p>
          <a:p>
            <a:r>
              <a:rPr lang="ru-RU" dirty="0"/>
              <a:t>• распознавать механические явления и объяснять на основе имеющихся знаний основные свойства или условия протекания этих явлений: равномерное и равноускоренное прямолинейное движение, свободное падение тел, невесомость, равномерное движение по окружности, инерция, взаимодействие тел, передача давления твёрдыми телами, жидкостями и газами, атмосферное давление, плавание тел, равновесие твёрдых тел, колебательное движение, резонанс, волновое движение;</a:t>
            </a:r>
          </a:p>
          <a:p>
            <a:r>
              <a:rPr lang="ru-RU" dirty="0"/>
              <a:t>• описывать изученные свойства тел и механические явления, используя физические величины: путь, скорость, ускорение, масса тела, плотность вещества, сила, давление, импульс тела, кинетическая энергия, потенциальная энергия, механическая работа, механическая мощность, КПД простого механизма, сила трения, амплитуда, период и частота колебаний, длина волны и скорость её распространения; при описании правильно трактовать физический смысл используемых величин, их обозначения и единицы измерения, находить формулы, связывающие данную физическую величину с другими величинами;</a:t>
            </a:r>
          </a:p>
          <a:p>
            <a:r>
              <a:rPr lang="ru-RU" dirty="0"/>
              <a:t>• анализировать свойства тел, механические явления и процессы, используя физические законы и принципы: закон сохранения энергии, закон всемирного тяготения, равнодействующая сила, </a:t>
            </a:r>
            <a:r>
              <a:rPr lang="en-US" dirty="0"/>
              <a:t>I</a:t>
            </a:r>
            <a:r>
              <a:rPr lang="ru-RU" dirty="0"/>
              <a:t>, II и III законы Ньютона, закон сохранения импульса, закон Гука, закон Паскаля, закон Архимеда; при этом различать словесную формулировку закона и его математическое выражение;</a:t>
            </a:r>
          </a:p>
        </p:txBody>
      </p:sp>
    </p:spTree>
    <p:extLst>
      <p:ext uri="{BB962C8B-B14F-4D97-AF65-F5344CB8AC3E}">
        <p14:creationId xmlns:p14="http://schemas.microsoft.com/office/powerpoint/2010/main" val="27316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86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2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 различать основные признаки изученных физических моделей: </a:t>
            </a:r>
            <a:r>
              <a:rPr lang="ru-RU" dirty="0" err="1"/>
              <a:t>материаль-ная</a:t>
            </a:r>
            <a:r>
              <a:rPr lang="ru-RU" dirty="0"/>
              <a:t> точка, инерциальная система отсчёта;</a:t>
            </a:r>
          </a:p>
          <a:p>
            <a:r>
              <a:rPr lang="ru-RU" dirty="0"/>
              <a:t>• решать задачи, используя физические законы (закон сохранения энергии, закон всемирного тяготения, принцип суперпозиции сил, </a:t>
            </a:r>
            <a:r>
              <a:rPr lang="en-US" dirty="0"/>
              <a:t>I</a:t>
            </a:r>
            <a:r>
              <a:rPr lang="ru-RU" dirty="0"/>
              <a:t>, </a:t>
            </a:r>
            <a:r>
              <a:rPr lang="en-US" dirty="0"/>
              <a:t>II </a:t>
            </a:r>
            <a:r>
              <a:rPr lang="ru-RU" dirty="0"/>
              <a:t>и </a:t>
            </a:r>
            <a:r>
              <a:rPr lang="en-US" dirty="0"/>
              <a:t>III </a:t>
            </a:r>
            <a:r>
              <a:rPr lang="ru-RU" dirty="0"/>
              <a:t>законы Ньютона, закон сохранения импульса, закон Гука, закон Паскаля, закон Архимеда) и формулы, связывающие физические величины (путь, скорость, ускорение, масса тела, плотность вещества, сила, давление, импульс тела, кинетическая энергия, потенциальная энергия, механическая работа, механическая мощность, КПД простого механизма, сила трения скольжения, амплитуда, период и частота колебаний, длина волны и скорость её распространения): на основе анализа условия задачи выделять физические величины и формулы, необходимые для её решения, и проводить расчёты.</a:t>
            </a:r>
          </a:p>
          <a:p>
            <a:r>
              <a:rPr lang="ru-RU" i="1" dirty="0"/>
              <a:t>Выпускник получит возможность научиться:</a:t>
            </a:r>
          </a:p>
          <a:p>
            <a:r>
              <a:rPr lang="ru-RU" i="1" dirty="0"/>
              <a:t>• использовать знания о механических явлениях в повседневной жизни для обеспечения безопасности при обращении с приборами и техническими устройствами, для сохранения здоровья и соблюдения норм экологического поведения в окружающей среде;</a:t>
            </a:r>
          </a:p>
          <a:p>
            <a:r>
              <a:rPr lang="ru-RU" i="1" dirty="0"/>
              <a:t>• приводить примеры практического использования физических знаний о механических явлениях и физических законах; использования возобновляемых источников энергии; экологических последствий исследования космического пространства;</a:t>
            </a:r>
          </a:p>
          <a:p>
            <a:r>
              <a:rPr lang="ru-RU" i="1" dirty="0"/>
              <a:t>• различать границы применимости физических законов, понимать всеобщий характер фундаментальных законов (закон сохранения механической энергии, закон сохранения импульса, закон всемирного тяготения) и ограниченность использования частных законов (закон Гука, закон Архимеда и др.);</a:t>
            </a:r>
          </a:p>
          <a:p>
            <a:r>
              <a:rPr lang="ru-RU" i="1" dirty="0"/>
              <a:t>• приёмам поиска и формулировки доказательств выдвинутых гипотез и теоретических выводов на основе эмпирически установленных фактов;</a:t>
            </a:r>
          </a:p>
          <a:p>
            <a:r>
              <a:rPr lang="ru-RU" dirty="0"/>
              <a:t>• находить адекватную предложенной задаче физическую модель, разрешать проблему на основе имеющихся знаний по механике с </a:t>
            </a:r>
            <a:r>
              <a:rPr lang="ru-RU" dirty="0" err="1"/>
              <a:t>исполь</a:t>
            </a:r>
            <a:r>
              <a:rPr lang="ru-RU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3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зованием</a:t>
            </a:r>
            <a:r>
              <a:rPr lang="ru-RU" i="1" dirty="0"/>
              <a:t> математического аппарата, оценивать реальность полученного значения физической величины.</a:t>
            </a:r>
          </a:p>
          <a:p>
            <a:r>
              <a:rPr lang="ru-RU" dirty="0"/>
              <a:t>Тепловые явления</a:t>
            </a:r>
            <a:endParaRPr lang="ru-RU" b="1" dirty="0"/>
          </a:p>
          <a:p>
            <a:r>
              <a:rPr lang="ru-RU" dirty="0"/>
              <a:t>Выпускник научится:</a:t>
            </a:r>
          </a:p>
          <a:p>
            <a:r>
              <a:rPr lang="ru-RU" dirty="0"/>
              <a:t>• распознавать тепловые явления и объяснять на основе имеющихся знаний основные свойства или условия протекания этих явлений: диффузия, изменение объёма тел при нагревании (охлаждении), большая сжимаемость газов, малая сжимаемость жидкостей и твёрдых тел; тепловое равновесие, испарение, конденсация, плавление, кристаллизация, кипение, влажность воздуха, различные способы теплопередачи;</a:t>
            </a:r>
          </a:p>
          <a:p>
            <a:r>
              <a:rPr lang="ru-RU" dirty="0"/>
              <a:t>• описывать изученные свойства тел и тепловые явления, используя физические величины: количество теплоты, внутренняя энергия, темпера-тура, удельная теплоёмкость вещества, удельная теплота плавления и </a:t>
            </a:r>
            <a:r>
              <a:rPr lang="ru-RU" dirty="0" err="1"/>
              <a:t>парообразо-вания</a:t>
            </a:r>
            <a:r>
              <a:rPr lang="ru-RU" dirty="0"/>
              <a:t>, удельная теплота сгорания топлива, коэффициент полезного действия теплового двигателя; при описании правильно трактовать физический смысл используемых величин, их обозначения и единицы измерения, находить формулы, связывающие данную физическую величину с другими величинами;</a:t>
            </a:r>
          </a:p>
          <a:p>
            <a:r>
              <a:rPr lang="ru-RU" dirty="0"/>
              <a:t>• анализировать свойства тел, тепловые явления и процессы, используя закон сохранения энергии; различать словесную формулировку закона и его математическое выражение;</a:t>
            </a:r>
          </a:p>
          <a:p>
            <a:r>
              <a:rPr lang="ru-RU" dirty="0"/>
              <a:t>• различать основные признаки моделей строения газов, жидкостей и твёрдых тел;</a:t>
            </a:r>
          </a:p>
          <a:p>
            <a:r>
              <a:rPr lang="ru-RU" dirty="0"/>
              <a:t>• решать задачи, используя закон сохранения энергии в тепловых процессах, формулы, связывающие физические величины (количество теплоты, внутренняя энергия, температура, удельная теплоёмкость вещества, удельная теплота плавления и парообразования, удельная теплота сгорания топлива, </a:t>
            </a:r>
            <a:r>
              <a:rPr lang="ru-RU" dirty="0" err="1"/>
              <a:t>коэффи-циент</a:t>
            </a:r>
            <a:r>
              <a:rPr lang="ru-RU" dirty="0"/>
              <a:t> полезного действия теплового двигателя): на основе анализа условия задачи выделять физические величины и формулы, необходимые для её решения, и проводить расчёты.</a:t>
            </a:r>
          </a:p>
        </p:txBody>
      </p:sp>
    </p:spTree>
    <p:extLst>
      <p:ext uri="{BB962C8B-B14F-4D97-AF65-F5344CB8AC3E}">
        <p14:creationId xmlns:p14="http://schemas.microsoft.com/office/powerpoint/2010/main" val="13667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3610" y="-315416"/>
            <a:ext cx="9176657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Выпускник получит возможность научиться:</a:t>
            </a:r>
          </a:p>
          <a:p>
            <a:r>
              <a:rPr lang="ru-RU" i="1" dirty="0"/>
              <a:t>• использовать знания о тепловых явлениях в повседневной жизни для обеспечения безопасности при обращении с приборами и техническими устройствами, для сохранения здоровья и соблюдения норм экологического поведения в окружающей среде; приводить примеры экологических </a:t>
            </a:r>
            <a:r>
              <a:rPr lang="ru-RU" i="1" dirty="0" err="1"/>
              <a:t>последст-вий</a:t>
            </a:r>
            <a:r>
              <a:rPr lang="ru-RU" i="1" dirty="0"/>
              <a:t> работы двигателей внутреннего сгорания (ДВС), тепловых и </a:t>
            </a:r>
            <a:r>
              <a:rPr lang="ru-RU" i="1" dirty="0" err="1"/>
              <a:t>гидроэлект-ростанций</a:t>
            </a:r>
            <a:r>
              <a:rPr lang="ru-RU" i="1" dirty="0"/>
              <a:t>;</a:t>
            </a:r>
          </a:p>
          <a:p>
            <a:r>
              <a:rPr lang="ru-RU" i="1" dirty="0"/>
              <a:t>• приводить примеры практического использования физических знаний о тепловых явлениях;</a:t>
            </a:r>
          </a:p>
          <a:p>
            <a:r>
              <a:rPr lang="ru-RU" i="1" dirty="0"/>
              <a:t>• различать границы применимости физических законов, понимать всеобщий характер фундаментальных физических законов (закон сохранения энергии в тепловых процессах) и ограниченность использования частных законов;</a:t>
            </a:r>
          </a:p>
          <a:p>
            <a:r>
              <a:rPr lang="ru-RU" i="1" dirty="0"/>
              <a:t>• приёмам поиска и формулировки доказательств выдвинутых гипотез и теоретических выводов на основе эмпирически установленных фактов;</a:t>
            </a:r>
          </a:p>
          <a:p>
            <a:r>
              <a:rPr lang="ru-RU" i="1" dirty="0"/>
              <a:t>• находить адекватную предложенной задаче физическую модель, раз-решать проблему на основе имеющихся знаний о тепловых явлениях с использованием математического аппарата и оценивать реальность полученного значения физической величины.</a:t>
            </a:r>
          </a:p>
          <a:p>
            <a:r>
              <a:rPr lang="ru-RU" dirty="0"/>
              <a:t>Электрические и магнитные явления</a:t>
            </a:r>
            <a:endParaRPr lang="ru-RU" b="1" dirty="0"/>
          </a:p>
          <a:p>
            <a:r>
              <a:rPr lang="ru-RU" dirty="0"/>
              <a:t>Выпускник научится:</a:t>
            </a:r>
          </a:p>
          <a:p>
            <a:r>
              <a:rPr lang="ru-RU" dirty="0"/>
              <a:t>• распознавать электромагнитные явления и объяснять на основе имеющихся знаний основные свойства или условия протекания этих явлений: электризация тел, взаимодействие зарядов, нагревание проводника с током, взаимодействие магнитов, электромагнитная индукция, действие магнитного поля на проводник с током, прямолинейное распространение света, отражение и преломление света, дисперсия света;</a:t>
            </a:r>
          </a:p>
          <a:p>
            <a:r>
              <a:rPr lang="ru-RU" dirty="0"/>
              <a:t>• описывать изученные свойства тел и электромагнитные явления, используя физические величины: электрический заряд, сила тока, электрическое напряжение, электрическое сопротивление, удел</a:t>
            </a:r>
          </a:p>
        </p:txBody>
      </p:sp>
    </p:spTree>
    <p:extLst>
      <p:ext uri="{BB962C8B-B14F-4D97-AF65-F5344CB8AC3E}">
        <p14:creationId xmlns:p14="http://schemas.microsoft.com/office/powerpoint/2010/main" val="3150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1" y="-17140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сопротивление вещества, работа тока, мощность тока, фокусное расстояние и оптическая сила линзы; при описании правильно трактовать физический смысл используемых величин, их обозначения и единицы измерения; указывать формулы, связывающие данную физическую величину с другими величинами;</a:t>
            </a:r>
          </a:p>
          <a:p>
            <a:r>
              <a:rPr lang="ru-RU" dirty="0"/>
              <a:t>• анализировать свойства тел, электромагнитные явления и процессы, используя физические законы: закон сохранения электрического заряда, закон Ома для участка цепи, закон Джоуля — Ленца, закон прямолинейного распространения света, закон отражения света, закон преломления света; при этом различать словесную формулировку закона и его математическое выражение;</a:t>
            </a:r>
          </a:p>
          <a:p>
            <a:r>
              <a:rPr lang="ru-RU" dirty="0"/>
              <a:t>• решать задачи, используя физические законы (закон Ома для участка цепи, закон Джоуля — Ленца, закон прямолинейного распространения света, закон отражения света, закон преломления света) и формулы, связывающие физические величины (сила тока, электрическое напряжение, электрическое сопротивление, удельное сопротивление вещества, работа тока, мощность тока, фокусное расстояние и оптическая сила линзы, формулы расчёта электрического сопротивления при последовательном и параллельном соединении проводников); на основе анализа условия задачи выделять физические величины и формулы, необходимые для её решения, и проводить расчёты.</a:t>
            </a:r>
          </a:p>
          <a:p>
            <a:r>
              <a:rPr lang="ru-RU" i="1" dirty="0"/>
              <a:t>Выпускник получит возможность научиться:</a:t>
            </a:r>
          </a:p>
          <a:p>
            <a:r>
              <a:rPr lang="ru-RU" i="1" dirty="0"/>
              <a:t>• использовать знания об электромагнитных явлениях в повседневной жизни для обеспечения безопасности при обращении с приборами и техническими устройствами, для сохранения здоровья и соблюдения норм экологического поведения в окружающей среде;</a:t>
            </a:r>
          </a:p>
          <a:p>
            <a:r>
              <a:rPr lang="ru-RU" i="1" dirty="0"/>
              <a:t>• приводить примеры практического использования физических знаний о электромагнитных явлениях;</a:t>
            </a:r>
          </a:p>
          <a:p>
            <a:r>
              <a:rPr lang="ru-RU" dirty="0"/>
              <a:t>• различать границы применимости физических законов, понимать всеобщий характер фундаментальных законов (закон сохранения </a:t>
            </a:r>
            <a:r>
              <a:rPr lang="ru-RU" dirty="0" err="1"/>
              <a:t>электри</a:t>
            </a:r>
            <a:r>
              <a:rPr lang="ru-RU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014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20788"/>
            <a:ext cx="92525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ческого</a:t>
            </a:r>
            <a:r>
              <a:rPr lang="ru-RU" i="1" dirty="0"/>
              <a:t> заряда) и ограниченность использования частных законов (закон Ома для участка цепи, закон Джоуля — Ленца и др.);</a:t>
            </a:r>
          </a:p>
          <a:p>
            <a:r>
              <a:rPr lang="ru-RU" i="1" dirty="0"/>
              <a:t>• приёмам построения физических моделей, поиска и формулировки доказательств выдвинутых гипотез и теоретических выводов на основе эмпирически установленных фактов;</a:t>
            </a:r>
          </a:p>
          <a:p>
            <a:r>
              <a:rPr lang="ru-RU" i="1" dirty="0"/>
              <a:t>• находить адекватную предложенной задаче физическую модель, разрешать проблему на основе имеющихся знаний об электромагнитных явлениях с использованием математического аппарата и оценивать реальность полученного значения физической величины.</a:t>
            </a:r>
          </a:p>
          <a:p>
            <a:r>
              <a:rPr lang="ru-RU" dirty="0"/>
              <a:t>Квантовые явления</a:t>
            </a:r>
            <a:endParaRPr lang="ru-RU" b="1" dirty="0"/>
          </a:p>
          <a:p>
            <a:r>
              <a:rPr lang="ru-RU" dirty="0"/>
              <a:t>Выпускник научится:</a:t>
            </a:r>
          </a:p>
          <a:p>
            <a:r>
              <a:rPr lang="ru-RU" dirty="0"/>
              <a:t>• распознавать квантовые явления и объяснять на основе имеющихся знаний основные свойства или условия протекания этих явлений: естественная и искусственная радиоактивность, возникновение линейчатого спектра </a:t>
            </a:r>
            <a:r>
              <a:rPr lang="ru-RU" dirty="0" err="1"/>
              <a:t>излуче-ния</a:t>
            </a:r>
            <a:r>
              <a:rPr lang="ru-RU" dirty="0"/>
              <a:t>;</a:t>
            </a:r>
          </a:p>
          <a:p>
            <a:r>
              <a:rPr lang="ru-RU" dirty="0"/>
              <a:t>• описывать изученные квантовые явления, используя физические величины: скорость электромагнитных волн, длина волны и частота света, период полураспада; при описании правильно трактовать физический смысл используемых величин, их обозначения и единицы измерения; указывать формулы, связывающие данную физическую величину с другими величинами, вычислять значение физической величины;</a:t>
            </a:r>
          </a:p>
          <a:p>
            <a:r>
              <a:rPr lang="ru-RU" dirty="0"/>
              <a:t>• анализировать квантовые явления, используя физические законы и постулаты: закон сохранения энергии, закон сохранения электрического заряда, закон сохранения массового числа, закономерности излучения и поглощения света атомом;</a:t>
            </a:r>
          </a:p>
          <a:p>
            <a:r>
              <a:rPr lang="ru-RU" dirty="0"/>
              <a:t>• различать основные признаки планетарной модели атома, нуклонной модели атомного ядра;</a:t>
            </a:r>
          </a:p>
          <a:p>
            <a:r>
              <a:rPr lang="ru-RU" dirty="0"/>
              <a:t>• приводить примеры проявления в природе и практического использования радиоактивности, ядерных и термоядерных реакций, линейчатых спектров.</a:t>
            </a:r>
          </a:p>
        </p:txBody>
      </p:sp>
    </p:spTree>
    <p:extLst>
      <p:ext uri="{BB962C8B-B14F-4D97-AF65-F5344CB8AC3E}">
        <p14:creationId xmlns:p14="http://schemas.microsoft.com/office/powerpoint/2010/main" val="38469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39" y="1820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Выпускник получит возможность научиться:</a:t>
            </a:r>
          </a:p>
          <a:p>
            <a:r>
              <a:rPr lang="ru-RU" i="1" dirty="0"/>
              <a:t>• использовать полученные знания в повседневной жизни при обращении с приборами (счётчик ионизирующих частиц, дозиметр), для сохранения здоровья и соблюдения норм экологического поведения в окружающей среде;</a:t>
            </a:r>
          </a:p>
          <a:p>
            <a:r>
              <a:rPr lang="ru-RU" i="1" dirty="0"/>
              <a:t>• соотносить энергию связи атомных ядер с дефектом массы;</a:t>
            </a:r>
          </a:p>
          <a:p>
            <a:r>
              <a:rPr lang="ru-RU" i="1" dirty="0"/>
              <a:t>• приводить примеры влияния радиоактивных излучений на живые организмы; понимать принцип действия дозиметра;</a:t>
            </a:r>
          </a:p>
          <a:p>
            <a:r>
              <a:rPr lang="ru-RU" i="1" dirty="0"/>
              <a:t>• понимать экологические проблемы, возникающие при использовании атомных электростанций, и пути решения этих проблем, перспективы использования управляемого термоядерного синтеза.</a:t>
            </a:r>
          </a:p>
          <a:p>
            <a:r>
              <a:rPr lang="ru-RU" dirty="0"/>
              <a:t>Элементы астрономии</a:t>
            </a:r>
            <a:endParaRPr lang="ru-RU" b="1" dirty="0"/>
          </a:p>
          <a:p>
            <a:r>
              <a:rPr lang="ru-RU" dirty="0"/>
              <a:t>Выпускник научится:</a:t>
            </a:r>
          </a:p>
          <a:p>
            <a:r>
              <a:rPr lang="ru-RU" dirty="0"/>
              <a:t>• различать основные признаки суточного вращения звёздного неба, движения Луны, Солнца и планет относительно звёзд;</a:t>
            </a:r>
          </a:p>
          <a:p>
            <a:r>
              <a:rPr lang="ru-RU" dirty="0"/>
              <a:t>• понимать различия между гелиоцентрической и геоцентрической системами мира.</a:t>
            </a:r>
          </a:p>
          <a:p>
            <a:r>
              <a:rPr lang="ru-RU" i="1" dirty="0"/>
              <a:t>Выпускник получит возможность научиться:</a:t>
            </a:r>
          </a:p>
          <a:p>
            <a:r>
              <a:rPr lang="ru-RU" i="1" dirty="0"/>
              <a:t>• указывать общие свойства и отличия планет земной группы и планет-гигантов; малых тел Солнечной системы и больших планет; пользоваться картой звёздного неба при наблюдениях звёздного неба;</a:t>
            </a:r>
          </a:p>
          <a:p>
            <a:r>
              <a:rPr lang="ru-RU" i="1" dirty="0"/>
              <a:t>• различать основные характеристики звёзд (размер, цвет, темпера-тура), соотносить цвет звезды с её температурой;</a:t>
            </a:r>
          </a:p>
          <a:p>
            <a:r>
              <a:rPr lang="ru-RU" i="1" dirty="0"/>
              <a:t>• различать гипотезы о происхождении Солнечной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421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Планируемые предметные результаты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Планируемые предметные результаты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освоения курса физика в целом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(изучения всех разделов курса физики)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321286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Планируемые предметные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результаты освоения отдельных разделов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курса физики (механические явления, тепловые явления и т.д.)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Планируемые предметные результаты освоения обучающимися отдельных разделов курса физик</a:t>
            </a:r>
            <a:r>
              <a:rPr lang="ru-RU" sz="3600" b="1" dirty="0" smtClean="0"/>
              <a:t>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332037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«Выпускник научится»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(базовый уровень)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332037"/>
            <a:ext cx="4038600" cy="4525963"/>
          </a:xfrm>
        </p:spPr>
        <p:txBody>
          <a:bodyPr/>
          <a:lstStyle/>
          <a:p>
            <a:r>
              <a:rPr lang="ru-RU" dirty="0" smtClean="0"/>
              <a:t>Блок </a:t>
            </a:r>
            <a:r>
              <a:rPr lang="ru-RU" b="1" dirty="0" smtClean="0"/>
              <a:t>«Выпускник получит возможность научиться» </a:t>
            </a:r>
            <a:r>
              <a:rPr lang="ru-RU" dirty="0" smtClean="0"/>
              <a:t>(повышенный уровень)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Блок «Выпускник научится»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Autofit/>
          </a:bodyPr>
          <a:lstStyle/>
          <a:p>
            <a:r>
              <a:rPr lang="ru-RU" sz="1800" dirty="0"/>
              <a:t>Планируемые результаты, отнесенные к блоку «Выпускник научится», ориентируют пользователя в том, достижение каких уровней освоения учебных действий с изучаемым опорным учебным материалом ожидается от выпускников. Критериями отбора данных результатов служат их значимость для решения основных задач образования на данной ступени и необходимость для последующего обучения, а также потенциальная возможность их достижения большинством обучающихся — как минимум на уровне, характеризующем исполнительскую компетентность обучающихся. Иными словами, в этот блок включается такой круг учебных задач, построенных на опорном учебном материале, овладение которыми принципиально необходимо для успешного обучения и социализации и которые в принципе могут быть освоены подавляющим большинством обучающихся при условии специальной целенаправленной работы учителя.</a:t>
            </a:r>
          </a:p>
          <a:p>
            <a:r>
              <a:rPr lang="ru-RU" sz="1800" dirty="0"/>
              <a:t>Достижение планируемых результатов, отнесённых к блоку «Выпускник научится»,</a:t>
            </a:r>
            <a:r>
              <a:rPr lang="ru-RU" sz="1800" b="1" dirty="0"/>
              <a:t> выносится на итоговую оценку, </a:t>
            </a:r>
            <a:r>
              <a:rPr lang="ru-RU" sz="1800" dirty="0"/>
              <a:t>которая может осуществляться как в ходе обучения (с помощью оценки и портфеля достижений), так и в конце обучения, в том числе в форме государственной итоговой аттестации. Оценка достижения планируемых результатов этого блока на уровне, характеризующем исполнительскую компетентность обучающихся, ведётся с помощью</a:t>
            </a:r>
            <a:r>
              <a:rPr lang="ru-RU" sz="1800" i="1" dirty="0"/>
              <a:t> заданий базового уровня,</a:t>
            </a:r>
            <a:r>
              <a:rPr lang="ru-RU" sz="1800" dirty="0"/>
              <a:t> а на уровне действий, составляющих зону </a:t>
            </a:r>
          </a:p>
        </p:txBody>
      </p:sp>
    </p:spTree>
    <p:extLst>
      <p:ext uri="{BB962C8B-B14F-4D97-AF65-F5344CB8AC3E}">
        <p14:creationId xmlns:p14="http://schemas.microsoft.com/office/powerpoint/2010/main" val="3344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8" y="33265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ближайшего развития большинства обучающихся, — с помощью</a:t>
            </a:r>
            <a:r>
              <a:rPr lang="ru-RU" i="1" dirty="0"/>
              <a:t> заданий повышенного уровня.</a:t>
            </a:r>
            <a:r>
              <a:rPr lang="ru-RU" b="1" dirty="0"/>
              <a:t> Успешное выполнение обучающимися заданий базового уровня служит единственным основанием для положительного решения вопроса о возможности перехода на следующую ступень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3656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Блок «Выпускник получит возможность научиться»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блоках</a:t>
            </a:r>
            <a:r>
              <a:rPr lang="ru-RU" i="1" dirty="0"/>
              <a:t> «Выпускник получит возможность научиться» </a:t>
            </a:r>
            <a:r>
              <a:rPr lang="ru-RU" dirty="0"/>
              <a:t>приводятся планируемые результаты, характеризующие систему учебных действий в отношении знаний, умений, навыков, расширяющих и углубляющих понимание опорного учебного материала или выступающих как пропедевтика для дальнейшего изучения данного предмета. Уровень достижений, соответствующий планируемым результатам этой группы, могут продемонстрировать только отдельные мотивированные и способные обучающиеся. В повседневной практике преподавания эта группа целей не отрабатывается со всеми без исключения обучающимися как в силу повышенной сложности учебных действий, так и в силу повышенной сложности учебного материала и/или его пропедевтического характера на данной ступени обучения. Оценка достижения этих целей ведётся преимущественно в ходе процедур, допускающих предоставление и использование исключительно</a:t>
            </a:r>
            <a:r>
              <a:rPr lang="ru-RU" b="1" i="1" dirty="0"/>
              <a:t> </a:t>
            </a:r>
            <a:r>
              <a:rPr lang="ru-RU" b="1" i="1" dirty="0" err="1"/>
              <a:t>неперсонифицированной</a:t>
            </a:r>
            <a:r>
              <a:rPr lang="ru-RU" b="1" i="1" dirty="0"/>
              <a:t> информации.</a:t>
            </a:r>
            <a:endParaRPr lang="ru-RU" dirty="0"/>
          </a:p>
          <a:p>
            <a:r>
              <a:rPr lang="ru-RU" dirty="0"/>
              <a:t>Частично задания, ориентированные на оценку достижения планируемых результатов из блока</a:t>
            </a:r>
            <a:r>
              <a:rPr lang="ru-RU" i="1" dirty="0"/>
              <a:t> «Выпускник получит возможность научиться»,</a:t>
            </a:r>
            <a:r>
              <a:rPr lang="ru-RU" dirty="0"/>
              <a:t> могут включаться в материалы итогового контроля. Основные цели такого включения — предоставить возможность обучающимся продемонстрировать овладение более высокими (по сравнению с базовым) уровнями достижений и выявить динамику роста численности группы наиболее подготовленных обучающихся. При этом</a:t>
            </a:r>
            <a:r>
              <a:rPr lang="ru-RU" b="1" dirty="0"/>
              <a:t> невыполнение обучающимися заданий, с помощью которых ведётся оценка достижения планируемых результатов данного блока, не является препятствием для перехода на следующую ступень обучения.</a:t>
            </a:r>
            <a:r>
              <a:rPr lang="ru-RU" dirty="0"/>
              <a:t> В ряде случаев достижение планируемых результатов этого блока целесообразно вести в ходе текущего и </a:t>
            </a:r>
          </a:p>
        </p:txBody>
      </p:sp>
    </p:spTree>
    <p:extLst>
      <p:ext uri="{BB962C8B-B14F-4D97-AF65-F5344CB8AC3E}">
        <p14:creationId xmlns:p14="http://schemas.microsoft.com/office/powerpoint/2010/main" val="10337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9222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промежуточного оценивания, а полученные результаты фиксировать в виде накопленной оценки (например, в форме портфеля достижений) и учитывать при определении итоговой оценки.</a:t>
            </a:r>
          </a:p>
          <a:p>
            <a:r>
              <a:rPr lang="ru-RU" dirty="0"/>
              <a:t>Подобная структура представления планируемых результатов подчёркивает тот факт, что при организации образовательного процесса, направленного на реализацию и достижение планируемых результатов, от учителя требуется использование таких педагогических технологий, которые основаны на</a:t>
            </a:r>
            <a:r>
              <a:rPr lang="ru-RU" b="1" i="1" dirty="0"/>
              <a:t> дифференциации требований</a:t>
            </a:r>
            <a:r>
              <a:rPr lang="ru-RU" dirty="0"/>
              <a:t> к подготовке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61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Итоговая оценка достижения выпускником планируемых результатов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Накопленная оценка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Оценка за итоговую контрольную работу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83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Накопленная оценка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Стартовая диагностика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Текущая проверка знаний и умений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Тематическая оценка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 проектных и исследовательских работ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в олимпиадах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Другие данные, подтверждающие индивидуальный прогресс ученика и составляющие его портфель достижений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Тематическая оценка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В зависимости от принятой учителем системы контрольно-оценочной деятельности в рамках одной темы (раздела) могут проводиться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несколько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контрольных мероприятий или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одна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тематическая работа</a:t>
            </a:r>
            <a:r>
              <a:rPr lang="ru-RU" sz="3100" dirty="0" smtClean="0"/>
              <a:t>. </a:t>
            </a:r>
          </a:p>
          <a:p>
            <a:r>
              <a:rPr lang="ru-RU" sz="3100" b="1" dirty="0" smtClean="0"/>
              <a:t>В первом случае </a:t>
            </a:r>
            <a:r>
              <a:rPr lang="ru-RU" sz="3100" dirty="0" smtClean="0"/>
              <a:t>это могут быть, например, отдельные тестовые работы по усвоению понятийного аппарата темы; работа по решению задач; одна из лабораторных работ, которая используется в качестве контроля </a:t>
            </a:r>
            <a:r>
              <a:rPr lang="ru-RU" sz="3100" dirty="0" err="1" smtClean="0"/>
              <a:t>сформированности</a:t>
            </a:r>
            <a:r>
              <a:rPr lang="ru-RU" sz="3100" dirty="0" smtClean="0"/>
              <a:t> определённых экспериментальных умений, а работа с информацией может проверяться, например, в рамках поурочной  работы с учебной и справочной литературой, выполнения различных проектных работ и т.д.</a:t>
            </a:r>
          </a:p>
          <a:p>
            <a:r>
              <a:rPr lang="ru-RU" sz="3100" b="1" dirty="0" smtClean="0"/>
              <a:t>Во втором случае </a:t>
            </a:r>
            <a:r>
              <a:rPr lang="ru-RU" sz="3100" dirty="0" smtClean="0"/>
              <a:t>может использоваться итоговое  зачётное мероприятие по теме (разделу). Однако содержание зачётной работы должно отражать все группы планируемых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911884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180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1331</Words>
  <Application>Microsoft Office PowerPoint</Application>
  <PresentationFormat>Экран (4:3)</PresentationFormat>
  <Paragraphs>272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Система оценки достижения планируемых ПРЕДМЕТНЫХ результатов освоения основной образовательной программы 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объект оценки предметных</vt:lpstr>
      <vt:lpstr>Презентация PowerPoint</vt:lpstr>
      <vt:lpstr>Уровни достижений предметных результатов</vt:lpstr>
      <vt:lpstr>Базовый уровень достижения предметных результатов</vt:lpstr>
      <vt:lpstr>Презентация PowerPoint</vt:lpstr>
      <vt:lpstr>Два уровня достижений, превышающих базовый</vt:lpstr>
      <vt:lpstr>Два уровня достижений, которые ниже базового</vt:lpstr>
      <vt:lpstr>Планируемые предметные результаты освоения обучаемыми курса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предметные результаты</vt:lpstr>
      <vt:lpstr>Планируемые предметные результаты освоения обучающимися отдельных разделов курса физики </vt:lpstr>
      <vt:lpstr>Блок «Выпускник научится»</vt:lpstr>
      <vt:lpstr>Презентация PowerPoint</vt:lpstr>
      <vt:lpstr>Блок «Выпускник получит возможность научиться»</vt:lpstr>
      <vt:lpstr>Презентация PowerPoint</vt:lpstr>
      <vt:lpstr> Итоговая оценка достижения выпускником планируемых результатов</vt:lpstr>
      <vt:lpstr>Накопленная оценка</vt:lpstr>
      <vt:lpstr>Тематическая оценка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оценки достижения планируемых ПРЕДМЕТНЫХ результатов освоения основной образовательной программы  основного общего образования</dc:title>
  <dc:creator>Егоров НК</dc:creator>
  <cp:lastModifiedBy>Алёнка</cp:lastModifiedBy>
  <cp:revision>34</cp:revision>
  <dcterms:created xsi:type="dcterms:W3CDTF">2015-09-09T14:43:04Z</dcterms:created>
  <dcterms:modified xsi:type="dcterms:W3CDTF">2016-11-28T10:27:09Z</dcterms:modified>
</cp:coreProperties>
</file>