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96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43852" cy="2071702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«Индивидуальный подход при подготовке к ОГЭ слабоуспевающих учащихся в условиях сельской школы»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886200"/>
            <a:ext cx="3629028" cy="1752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Учитель математики МБОУ «</a:t>
            </a:r>
            <a:r>
              <a:rPr lang="ru-RU" sz="2400" dirty="0" err="1" smtClean="0"/>
              <a:t>Глинковская</a:t>
            </a:r>
            <a:r>
              <a:rPr lang="ru-RU" sz="2400" dirty="0" smtClean="0"/>
              <a:t> СШ»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Пашкун</a:t>
            </a:r>
            <a:r>
              <a:rPr lang="ru-RU" sz="2400" dirty="0" smtClean="0"/>
              <a:t> Наталья </a:t>
            </a:r>
            <a:r>
              <a:rPr lang="ru-RU" sz="2400" dirty="0" err="1" smtClean="0"/>
              <a:t>Гельсоновна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И.М. </a:t>
            </a:r>
            <a:r>
              <a:rPr lang="ru-RU" dirty="0" err="1" smtClean="0"/>
              <a:t>Осмоловская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"Индивидуализация - это предельный вариант дифференциации, когда учебный процесс строится с учетом особенностей не групп, а каждого отдельно взятого ученика"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А.А. Кирсанов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Рассматривает индивидуализацию учебной работы как "систему воспитательных и дидактических средств, соответствующих целям деятельности и реальным познавательным возможностям коллектива класса, отдельных учеников и групп учащихся, позволяющих обеспечить учебную деятельность ученика на уровне его потенциальных возможностей с учетом целей обучения"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Контрольная работа</a:t>
            </a:r>
            <a:endParaRPr lang="ru-RU" dirty="0"/>
          </a:p>
        </p:txBody>
      </p:sp>
      <p:pic>
        <p:nvPicPr>
          <p:cNvPr id="24578" name="Picture 2" descr="C:\Users\Валентин\Pictures\2017-11-26 кафе\кафе 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243" y="1646238"/>
            <a:ext cx="3262513" cy="4525962"/>
          </a:xfrm>
          <a:prstGeom prst="rect">
            <a:avLst/>
          </a:prstGeom>
          <a:noFill/>
        </p:spPr>
      </p:pic>
      <p:pic>
        <p:nvPicPr>
          <p:cNvPr id="24579" name="Picture 3" descr="C:\Users\Валентин\Pictures\2017-11-26 кафе\кафе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143249"/>
            <a:ext cx="625794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pic>
        <p:nvPicPr>
          <p:cNvPr id="27650" name="Picture 2" descr="C:\Users\Валентин\Pictures\2017-11-26 кафе\кафе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243" y="1646238"/>
            <a:ext cx="3262513" cy="4525962"/>
          </a:xfrm>
          <a:prstGeom prst="rect">
            <a:avLst/>
          </a:prstGeom>
          <a:noFill/>
        </p:spPr>
      </p:pic>
      <p:pic>
        <p:nvPicPr>
          <p:cNvPr id="27651" name="Picture 3" descr="C:\Users\Валентин\Pictures\2017-11-26 кафе\кафе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36243" y="1646238"/>
            <a:ext cx="326251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Тренажеры из журнала «Математика в школе»</a:t>
            </a:r>
            <a:endParaRPr lang="ru-RU" dirty="0"/>
          </a:p>
        </p:txBody>
      </p:sp>
      <p:pic>
        <p:nvPicPr>
          <p:cNvPr id="30722" name="Picture 2" descr="C:\Users\Валентин\Pictures\2017-11-26 кафе\кафе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243" y="1646238"/>
            <a:ext cx="3262513" cy="4525962"/>
          </a:xfrm>
          <a:prstGeom prst="rect">
            <a:avLst/>
          </a:prstGeom>
          <a:noFill/>
        </p:spPr>
      </p:pic>
      <p:pic>
        <p:nvPicPr>
          <p:cNvPr id="30723" name="Picture 3" descr="C:\Users\Валентин\Pictures\2017-11-26 кафе\кафе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36243" y="1646238"/>
            <a:ext cx="326251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Гонка за лидером</a:t>
            </a:r>
            <a:endParaRPr lang="ru-RU" dirty="0"/>
          </a:p>
        </p:txBody>
      </p:sp>
      <p:pic>
        <p:nvPicPr>
          <p:cNvPr id="31746" name="Picture 2" descr="C:\Users\Валентин\Pictures\2017-11-26 кафе\каф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651" y="1646238"/>
            <a:ext cx="6278698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применения индивидуализации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минимальной модификации и групповом обучении до полностью независимого обучения;</a:t>
            </a:r>
          </a:p>
          <a:p>
            <a:r>
              <a:rPr lang="ru-RU" dirty="0" smtClean="0"/>
              <a:t> в варьировании форм, целей, методов обучения и учебного материала;</a:t>
            </a:r>
          </a:p>
          <a:p>
            <a:r>
              <a:rPr lang="ru-RU" dirty="0" smtClean="0"/>
              <a:t> в использовании индивидуального обучения по всем предметам, по части предметов, в отдельных частях учебного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Гомогенные классы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Плюсы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Минусы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учителю легче работать, ему удобнее приспособиться к различному типу усвоения различными учащимися учебного материала, поскольку здесь различия менее значительны, а необходимость во </a:t>
            </a:r>
            <a:r>
              <a:rPr lang="ru-RU" dirty="0" err="1" smtClean="0"/>
              <a:t>внутриклассной</a:t>
            </a:r>
            <a:r>
              <a:rPr lang="ru-RU" dirty="0" smtClean="0"/>
              <a:t> индивидуализации учебной работы меньше.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осознание учащимися того, к какому классу он принадлежит, влечёт за собой снобизм у сильных учащихся и чувство неполноценности у слабых</a:t>
            </a:r>
          </a:p>
          <a:p>
            <a:pPr>
              <a:buFontTx/>
              <a:buChar char="-"/>
            </a:pPr>
            <a:r>
              <a:rPr lang="ru-RU" dirty="0" smtClean="0"/>
              <a:t>средние и слабые учащиеся остаются  без развивающего влияния сильных учеников.</a:t>
            </a:r>
          </a:p>
          <a:p>
            <a:pPr>
              <a:buFontTx/>
              <a:buChar char="-"/>
            </a:pPr>
            <a:r>
              <a:rPr lang="ru-RU" dirty="0" smtClean="0"/>
              <a:t> создаются на основе лишь общих умственных способностей, в результате чего не учитываются различные стороны интеллекта ученика и другие свойства его личности, а также факторы развития.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Типологические особенности учащихся</a:t>
            </a:r>
            <a:r>
              <a:rPr lang="ru-RU" sz="3600" dirty="0" smtClean="0"/>
              <a:t>, </a:t>
            </a:r>
            <a:r>
              <a:rPr lang="ru-RU" sz="3200" dirty="0" smtClean="0"/>
              <a:t>которые должен учитывать учитель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видеть рост ученика и учитывать его;</a:t>
            </a:r>
          </a:p>
          <a:p>
            <a:r>
              <a:rPr lang="ru-RU" dirty="0" smtClean="0"/>
              <a:t> наглядно представлять возможности коллективной работы с различными группами учащихся;</a:t>
            </a:r>
          </a:p>
          <a:p>
            <a:r>
              <a:rPr lang="ru-RU" dirty="0" smtClean="0"/>
              <a:t> выбрать систему работу с каждым из группы учащихся.</a:t>
            </a:r>
          </a:p>
          <a:p>
            <a:r>
              <a:rPr lang="ru-RU" dirty="0" smtClean="0"/>
              <a:t> дифференцировать учащихся на учебные группы по:</a:t>
            </a:r>
          </a:p>
          <a:p>
            <a:r>
              <a:rPr lang="ru-RU" dirty="0" smtClean="0"/>
              <a:t>а) отношению к учению (познавательный интерес);</a:t>
            </a:r>
          </a:p>
          <a:p>
            <a:r>
              <a:rPr lang="ru-RU" dirty="0" smtClean="0"/>
              <a:t>б) познавательным способностям;</a:t>
            </a:r>
          </a:p>
          <a:p>
            <a:r>
              <a:rPr lang="ru-RU" dirty="0" smtClean="0"/>
              <a:t>в) успеваемости (уровень знаний).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1-ая группа, ученики с высокими учебными способностями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ведут работу с материалом большей сложности, требующим умения применять знания в незнакомой ситуации и самостоятельно, творчески подходить к решению задач.</a:t>
            </a:r>
          </a:p>
          <a:p>
            <a:r>
              <a:rPr lang="ru-RU" dirty="0" smtClean="0"/>
              <a:t> ученики с уравновешенными процессами возбуждения и торможения</a:t>
            </a:r>
          </a:p>
          <a:p>
            <a:r>
              <a:rPr lang="ru-RU" dirty="0" smtClean="0"/>
              <a:t> обладают устойчивым вниманием</a:t>
            </a:r>
          </a:p>
          <a:p>
            <a:r>
              <a:rPr lang="ru-RU" dirty="0" smtClean="0"/>
              <a:t>в ходе обучения успешно осваивают процессы обобщения, владеют большим словарным запасом.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Психологические особенности индивидуализации процесса обучения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уровень </a:t>
            </a:r>
            <a:r>
              <a:rPr lang="ru-RU" dirty="0" err="1" smtClean="0"/>
              <a:t>обученности</a:t>
            </a:r>
            <a:r>
              <a:rPr lang="ru-RU" dirty="0" smtClean="0"/>
              <a:t> и </a:t>
            </a:r>
            <a:r>
              <a:rPr lang="ru-RU" dirty="0" err="1" smtClean="0"/>
              <a:t>обучаемости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уровень общих умственных способностей;</a:t>
            </a:r>
          </a:p>
          <a:p>
            <a:pPr lvl="0"/>
            <a:r>
              <a:rPr lang="ru-RU" dirty="0" smtClean="0"/>
              <a:t>скорость усвоения;</a:t>
            </a:r>
          </a:p>
          <a:p>
            <a:pPr lvl="0"/>
            <a:r>
              <a:rPr lang="ru-RU" dirty="0" smtClean="0"/>
              <a:t>индивидуальный стиль умственной деятельности - мышления;</a:t>
            </a:r>
          </a:p>
          <a:p>
            <a:pPr lvl="0"/>
            <a:r>
              <a:rPr lang="ru-RU" dirty="0" smtClean="0"/>
              <a:t>психофизические особенности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2-ая группа - учащиеся со средними способностями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выполняет задание первой группы, но с помощью учителя по опорным схемам. </a:t>
            </a:r>
          </a:p>
          <a:p>
            <a:r>
              <a:rPr lang="ru-RU" dirty="0" smtClean="0"/>
              <a:t>ученики с преобладанием процессов возбуждения над процессами торможения.</a:t>
            </a:r>
          </a:p>
          <a:p>
            <a:r>
              <a:rPr lang="ru-RU" dirty="0" smtClean="0"/>
              <a:t> не могут самостоятельно выделять признаки предмета, их представления бедны и отрывочны.</a:t>
            </a:r>
          </a:p>
          <a:p>
            <a:r>
              <a:rPr lang="ru-RU" dirty="0" smtClean="0"/>
              <a:t>им необходимы многократные повторения.</a:t>
            </a:r>
          </a:p>
          <a:p>
            <a:r>
              <a:rPr lang="ru-RU" dirty="0" smtClean="0"/>
              <a:t> внешне их психические особенности проявляются в торопливости, эмоциональности, невнимательности и несообразительности.</a:t>
            </a:r>
          </a:p>
          <a:p>
            <a:r>
              <a:rPr lang="ru-RU" dirty="0" smtClean="0"/>
              <a:t>им трудны задания на обобщение, так как уровень их аналитического мышления низок.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3-я группа - учащиеся с низкими учебными способностями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требуют точности в организации учебных заданий, большего количества тренировочных работ и дополнительных разъяснений</a:t>
            </a:r>
          </a:p>
          <a:p>
            <a:r>
              <a:rPr lang="ru-RU" dirty="0" smtClean="0"/>
              <a:t>с быстрой утомляемостью, с большими пробелами в знаниях, в игнорировании заданий. </a:t>
            </a:r>
          </a:p>
          <a:p>
            <a:r>
              <a:rPr lang="ru-RU" dirty="0" smtClean="0"/>
              <a:t>медлительны, апатичны, не успевают за классом. </a:t>
            </a:r>
          </a:p>
          <a:p>
            <a:r>
              <a:rPr lang="ru-RU" dirty="0" smtClean="0"/>
              <a:t>при отсутствии индивидуального подхода к ним, они совершенно теряют интерес к учебе, отстают от класса, хотя на самом деле могут учиться успешно.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</a:t>
            </a:r>
            <a:r>
              <a:rPr lang="ru-RU" dirty="0" err="1" smtClean="0"/>
              <a:t>самообследования</a:t>
            </a:r>
            <a:endParaRPr lang="ru-RU" dirty="0"/>
          </a:p>
        </p:txBody>
      </p:sp>
      <p:pic>
        <p:nvPicPr>
          <p:cNvPr id="32770" name="Picture 2" descr="C:\Users\Валентин\Pictures\2017-11-26 кафе\каф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40743" y="1646238"/>
            <a:ext cx="326251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Карта </a:t>
            </a:r>
            <a:r>
              <a:rPr lang="ru-RU" dirty="0" err="1" smtClean="0"/>
              <a:t>самообследования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71504"/>
          </a:xfrm>
        </p:spPr>
        <p:txBody>
          <a:bodyPr/>
          <a:lstStyle/>
          <a:p>
            <a:r>
              <a:rPr lang="ru-RU" dirty="0" smtClean="0"/>
              <a:t>Ученик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642941"/>
          </a:xfrm>
        </p:spPr>
        <p:txBody>
          <a:bodyPr/>
          <a:lstStyle/>
          <a:p>
            <a:r>
              <a:rPr lang="ru-RU" dirty="0" smtClean="0"/>
              <a:t>Учитель </a:t>
            </a:r>
            <a:endParaRPr lang="ru-RU" dirty="0"/>
          </a:p>
        </p:txBody>
      </p:sp>
      <p:pic>
        <p:nvPicPr>
          <p:cNvPr id="33794" name="Picture 2" descr="C:\Users\Валентин\Pictures\2017-11-26 кафе\кафе 0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472829" cy="4500594"/>
          </a:xfrm>
          <a:prstGeom prst="rect">
            <a:avLst/>
          </a:prstGeom>
          <a:noFill/>
        </p:spPr>
      </p:pic>
      <p:pic>
        <p:nvPicPr>
          <p:cNvPr id="33795" name="Picture 3" descr="C:\Users\Валентин\Pictures\2017-11-26 кафе\кафе 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5214" y="2362200"/>
            <a:ext cx="2841396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подход при выполнении домашних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Рабунский</a:t>
            </a:r>
            <a:r>
              <a:rPr lang="ru-RU" dirty="0" smtClean="0"/>
              <a:t> Е.С. пишет: «Индивидуализация домашних заданий осуществляется, прежде всего, посредством:</a:t>
            </a:r>
          </a:p>
          <a:p>
            <a:pPr>
              <a:buNone/>
            </a:pPr>
            <a:r>
              <a:rPr lang="ru-RU" dirty="0" smtClean="0"/>
              <a:t> -   частичной индивидуализации </a:t>
            </a:r>
            <a:r>
              <a:rPr lang="ru-RU" dirty="0" err="1" smtClean="0"/>
              <a:t>общеклассного</a:t>
            </a:r>
            <a:r>
              <a:rPr lang="ru-RU" dirty="0" smtClean="0"/>
              <a:t> домашнего задания,</a:t>
            </a:r>
          </a:p>
          <a:p>
            <a:pPr>
              <a:buNone/>
            </a:pPr>
            <a:r>
              <a:rPr lang="ru-RU" dirty="0" smtClean="0"/>
              <a:t>- применения индивидуальных и групповых домашних заданий,</a:t>
            </a:r>
          </a:p>
          <a:p>
            <a:pPr>
              <a:buNone/>
            </a:pPr>
            <a:r>
              <a:rPr lang="ru-RU" dirty="0" smtClean="0"/>
              <a:t>- применения, наряду с обязательными домашними заданиями, также не обязательных ("желательных") заданий и рекомендаций,</a:t>
            </a:r>
          </a:p>
          <a:p>
            <a:pPr>
              <a:buNone/>
            </a:pPr>
            <a:r>
              <a:rPr lang="ru-RU" dirty="0" smtClean="0"/>
              <a:t>- применения "текущих" индивидуальных заданий и рекомендаций в ходе выполнения учащимися заданий, рассчитанных на длительную подготовку ("отсроченных заданий")".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создания временных относительно гомогенных групп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преодолеваются те воспитательные и организационные недостатки, которые были присущи гомогенным классам;</a:t>
            </a:r>
          </a:p>
          <a:p>
            <a:r>
              <a:rPr lang="ru-RU" dirty="0" smtClean="0"/>
              <a:t> одновременно здесь появляется возможность гибко учитывать индивидуальные особенности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Метод индивидуального подхода предполагает: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создание доверия и взаимопонимания между учителем и учеником;</a:t>
            </a:r>
          </a:p>
          <a:p>
            <a:pPr lvl="0"/>
            <a:r>
              <a:rPr lang="ru-RU" dirty="0" smtClean="0"/>
              <a:t>использование разнообразных форм общения, особенно диалога;</a:t>
            </a:r>
          </a:p>
          <a:p>
            <a:pPr lvl="0"/>
            <a:r>
              <a:rPr lang="ru-RU" dirty="0" smtClean="0"/>
              <a:t>учет индивидуальных особенностей каждого ребенка;</a:t>
            </a:r>
          </a:p>
          <a:p>
            <a:pPr lvl="0"/>
            <a:r>
              <a:rPr lang="ru-RU" dirty="0" smtClean="0"/>
              <a:t>обогащение собственного опыта детей;</a:t>
            </a:r>
          </a:p>
          <a:p>
            <a:pPr lvl="0"/>
            <a:r>
              <a:rPr lang="ru-RU" dirty="0" smtClean="0"/>
              <a:t>поощрение и стимулирование учеников к выбору домашних заданий и способов их выполнения;</a:t>
            </a:r>
          </a:p>
          <a:p>
            <a:pPr lvl="0"/>
            <a:r>
              <a:rPr lang="ru-RU" dirty="0" smtClean="0"/>
              <a:t>высказывание учащимися собственного мнения с использованием таких словосочетаний как «я думаю, что…», «я считаю это…» «я пришел к выводу…»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</a:t>
            </a:r>
            <a:r>
              <a:rPr lang="ru-RU" dirty="0" err="1" smtClean="0"/>
              <a:t>стикеры</a:t>
            </a:r>
            <a:endParaRPr lang="ru-RU" dirty="0"/>
          </a:p>
        </p:txBody>
      </p:sp>
      <p:pic>
        <p:nvPicPr>
          <p:cNvPr id="34818" name="Picture 2" descr="C:\Users\Валентин\Desktop\xQomObAm3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776518"/>
            <a:ext cx="4038600" cy="2265402"/>
          </a:xfrm>
          <a:prstGeom prst="rect">
            <a:avLst/>
          </a:prstGeom>
          <a:noFill/>
        </p:spPr>
      </p:pic>
      <p:pic>
        <p:nvPicPr>
          <p:cNvPr id="34819" name="Picture 3" descr="C:\Users\Валентин\Desktop\w0b5EQ66nV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76518"/>
            <a:ext cx="4038600" cy="226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игра по теме «Векторы»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Задание экспертам.</a:t>
            </a:r>
          </a:p>
          <a:p>
            <a:pPr lvl="0"/>
            <a:r>
              <a:rPr lang="ru-RU" sz="5600" dirty="0" smtClean="0"/>
              <a:t>Проанализировать содержание имеющихся сборников по типам задач на использование координат.</a:t>
            </a:r>
          </a:p>
          <a:p>
            <a:pPr lvl="0"/>
            <a:r>
              <a:rPr lang="ru-RU" sz="5600" dirty="0" smtClean="0"/>
              <a:t>Выявить типичные задания для базового уровня.</a:t>
            </a:r>
          </a:p>
          <a:p>
            <a:pPr lvl="0"/>
            <a:r>
              <a:rPr lang="ru-RU" sz="5600" dirty="0" smtClean="0"/>
              <a:t>Определить задания профильного уровня, в которых применяется координатный метод.</a:t>
            </a:r>
          </a:p>
          <a:p>
            <a:pPr>
              <a:buNone/>
            </a:pPr>
            <a:r>
              <a:rPr lang="ru-RU" sz="5600" dirty="0" smtClean="0"/>
              <a:t> Задание методистам.</a:t>
            </a:r>
          </a:p>
          <a:p>
            <a:pPr lvl="0"/>
            <a:r>
              <a:rPr lang="ru-RU" sz="5600" dirty="0" smtClean="0"/>
              <a:t>Проанализировать содержание учебников А.Г.Мордковича и </a:t>
            </a:r>
            <a:r>
              <a:rPr lang="ru-RU" sz="5600" dirty="0" err="1" smtClean="0"/>
              <a:t>Л.С.Атанасяна</a:t>
            </a:r>
            <a:r>
              <a:rPr lang="ru-RU" sz="5600" dirty="0" smtClean="0"/>
              <a:t> по теме «Векторы в пространстве». Найти различие в темах. Выделить понятия, которые встречаются в одном учебнике и не встречаются в другом.</a:t>
            </a:r>
          </a:p>
          <a:p>
            <a:pPr lvl="0"/>
            <a:r>
              <a:rPr lang="ru-RU" sz="5600" dirty="0" smtClean="0"/>
              <a:t>Оценить доступность и наглядность учебников.</a:t>
            </a:r>
          </a:p>
          <a:p>
            <a:pPr lvl="0"/>
            <a:r>
              <a:rPr lang="ru-RU" sz="5600" dirty="0" smtClean="0"/>
              <a:t>Подобрать упражнения, любопытные для вас.</a:t>
            </a:r>
          </a:p>
          <a:p>
            <a:pPr>
              <a:buNone/>
            </a:pPr>
            <a:r>
              <a:rPr lang="ru-RU" sz="5600" dirty="0" smtClean="0"/>
              <a:t>Задание дизайнерам.</a:t>
            </a:r>
          </a:p>
          <a:p>
            <a:pPr lvl="0"/>
            <a:r>
              <a:rPr lang="ru-RU" sz="5600" dirty="0" smtClean="0"/>
              <a:t>По образцу записей формул для планиметрии, имеющихся на доске, сделать записи на доске для стереометрии.</a:t>
            </a:r>
          </a:p>
          <a:p>
            <a:pPr lvl="0"/>
            <a:r>
              <a:rPr lang="ru-RU" sz="5600" dirty="0" smtClean="0"/>
              <a:t>Продумать оформление справочных материалов в виде таблиц.</a:t>
            </a:r>
          </a:p>
          <a:p>
            <a:pPr lvl="0"/>
            <a:r>
              <a:rPr lang="ru-RU" sz="5600" dirty="0" smtClean="0"/>
              <a:t>Сделать макет такой шпаргалки.</a:t>
            </a:r>
          </a:p>
          <a:p>
            <a:pPr>
              <a:buNone/>
            </a:pPr>
            <a:r>
              <a:rPr lang="ru-RU" sz="5600" dirty="0" smtClean="0"/>
              <a:t>Задание ленивцам.</a:t>
            </a:r>
          </a:p>
          <a:p>
            <a:r>
              <a:rPr lang="ru-RU" sz="5600" dirty="0" smtClean="0"/>
              <a:t>Рассмотреть картинки и ответить на вопросы.</a:t>
            </a:r>
          </a:p>
          <a:p>
            <a:pPr lvl="0"/>
            <a:r>
              <a:rPr lang="ru-RU" sz="5600" dirty="0" smtClean="0"/>
              <a:t>Можно ли увидеть координатную плоскость в жизни? Привести пример.</a:t>
            </a:r>
          </a:p>
          <a:p>
            <a:pPr lvl="0"/>
            <a:r>
              <a:rPr lang="ru-RU" sz="5600" dirty="0" smtClean="0"/>
              <a:t>Можно ли увидеть координатное пространство в жизни? Привести пример.</a:t>
            </a:r>
          </a:p>
          <a:p>
            <a:pPr lvl="0"/>
            <a:r>
              <a:rPr lang="ru-RU" sz="5600" dirty="0" smtClean="0"/>
              <a:t>В каких науках используется координатный метод? Привести пример.</a:t>
            </a:r>
          </a:p>
          <a:p>
            <a:pPr>
              <a:buNone/>
            </a:pPr>
            <a:r>
              <a:rPr lang="ru-RU" sz="5600" dirty="0" smtClean="0"/>
              <a:t>Задание практикам.</a:t>
            </a:r>
          </a:p>
          <a:p>
            <a:pPr lvl="0"/>
            <a:r>
              <a:rPr lang="ru-RU" sz="5600" dirty="0" smtClean="0"/>
              <a:t>Отобрать одну задачу для профильного уровня и записать её на доске.</a:t>
            </a:r>
          </a:p>
          <a:p>
            <a:pPr lvl="0"/>
            <a:r>
              <a:rPr lang="ru-RU" sz="5600" dirty="0" smtClean="0"/>
              <a:t>Отобрать одну задачу для базового уровня и записать её на доске.</a:t>
            </a:r>
          </a:p>
          <a:p>
            <a:pPr lvl="0"/>
            <a:r>
              <a:rPr lang="ru-RU" sz="5600" dirty="0" smtClean="0"/>
              <a:t>Решить задачи и быть готовыми объяснить их решение.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Для успешной организации повторения  с индивидуальной направленностью необходимо: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1.наличие  плана как блока занятий, так и конкретного урока, откорректированного в зависимости от подготовки учеников;</a:t>
            </a:r>
          </a:p>
          <a:p>
            <a:pPr>
              <a:buNone/>
            </a:pPr>
            <a:r>
              <a:rPr lang="ru-RU" dirty="0" smtClean="0"/>
              <a:t>2. создание у всех ребят позитивного настроя на работу во время урока;</a:t>
            </a:r>
          </a:p>
          <a:p>
            <a:pPr>
              <a:buNone/>
            </a:pPr>
            <a:r>
              <a:rPr lang="ru-RU" dirty="0" smtClean="0"/>
              <a:t>3. определение и сообщение учащимся темы и порядка организации работы;</a:t>
            </a:r>
          </a:p>
          <a:p>
            <a:pPr>
              <a:buNone/>
            </a:pPr>
            <a:r>
              <a:rPr lang="ru-RU" dirty="0" smtClean="0"/>
              <a:t>4. умение создать творческие и проблемные ситуации, которые потребуют обсуждения и диалога учащихся как между собой, так и с педагогом;</a:t>
            </a:r>
          </a:p>
          <a:p>
            <a:pPr>
              <a:buNone/>
            </a:pPr>
            <a:r>
              <a:rPr lang="ru-RU" dirty="0" smtClean="0"/>
              <a:t>5. стимулирование учеников к самостоятельному использованию различных методов выполнения заданий;</a:t>
            </a:r>
          </a:p>
          <a:p>
            <a:pPr>
              <a:buNone/>
            </a:pPr>
            <a:r>
              <a:rPr lang="ru-RU" dirty="0" smtClean="0"/>
              <a:t>6. обсуждение в конце урока что вызвало затруднения, что можно было сделать каким-то другим способом;</a:t>
            </a:r>
          </a:p>
          <a:p>
            <a:pPr>
              <a:buNone/>
            </a:pPr>
            <a:r>
              <a:rPr lang="ru-RU" dirty="0" smtClean="0"/>
              <a:t>7. оценки, полученные учениками, подробно аргументируются;</a:t>
            </a:r>
          </a:p>
          <a:p>
            <a:pPr>
              <a:buNone/>
            </a:pPr>
            <a:r>
              <a:rPr lang="ru-RU" dirty="0" smtClean="0"/>
              <a:t>8. дифференцированный подход применяется не только к работе в классе, но и к заданиям на 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Холерик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Наблюдаем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 smtClean="0"/>
              <a:t>Речь </a:t>
            </a:r>
            <a:r>
              <a:rPr lang="ru-RU" sz="2600" dirty="0" smtClean="0"/>
              <a:t>быстрая, страстная, со сбивчивыми интонациями </a:t>
            </a:r>
          </a:p>
          <a:p>
            <a:pPr>
              <a:buNone/>
            </a:pPr>
            <a:r>
              <a:rPr lang="ru-RU" sz="2600" b="1" dirty="0" smtClean="0"/>
              <a:t>Мимика </a:t>
            </a:r>
            <a:r>
              <a:rPr lang="ru-RU" sz="2600" dirty="0" smtClean="0"/>
              <a:t>сильно подвижная выразительная мимикой.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b="1" dirty="0" smtClean="0"/>
              <a:t>Жесты</a:t>
            </a:r>
            <a:r>
              <a:rPr lang="ru-RU" sz="2600" dirty="0" smtClean="0"/>
              <a:t> его порывисты, он вспыльчив, суетлив, нетерпелив.</a:t>
            </a:r>
          </a:p>
          <a:p>
            <a:pPr>
              <a:buNone/>
            </a:pPr>
            <a:r>
              <a:rPr lang="ru-RU" sz="2600" dirty="0" smtClean="0"/>
              <a:t> П</a:t>
            </a:r>
            <a:r>
              <a:rPr lang="ru-RU" sz="2600" b="1" dirty="0" smtClean="0"/>
              <a:t>оведение </a:t>
            </a:r>
            <a:r>
              <a:rPr lang="ru-RU" sz="2600" dirty="0" smtClean="0"/>
              <a:t> Если ярко выраженный холерик сидит за партой, он всегда готов вскочить; если выполняет интересную или важную для него работу, он - весь внимание, все его мысли, эмоции, движения сконцентрированы на ней. Но потом ребенок испытывает упадок сил и, пока не восстановит их.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Трудно организовать</a:t>
            </a:r>
          </a:p>
          <a:p>
            <a:pPr>
              <a:buNone/>
            </a:pPr>
            <a:r>
              <a:rPr lang="ru-RU" dirty="0" smtClean="0"/>
              <a:t>Ученику трудно высидеть  на уроке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Логическая цепочка из этапов проведения самого занятия по теме: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 Вводное повторение — то есть напоминание основных знаний. Учитель: помогает учащимся включиться в работу. Ведет диалог с классом, создает позитивное настроение, при необходимости напоминает пройденное. Задачи учителя: похвалить, направить, объяснить заново непонятую часть материала.</a:t>
            </a:r>
          </a:p>
          <a:p>
            <a:r>
              <a:rPr lang="ru-RU" sz="4900" dirty="0" smtClean="0"/>
              <a:t> Обзор материала — учащимся предоставляется необходимый минимум основных знаний. Нужно, чтобы дети как можно быстрее могли перейти к самостоятельной работе, поэтому время на эту часть ограничено. Учитель: вычленяет основную информацию по теме и преподносит ее в максимально понятной и удобной для запоминания форме. Должен быть готов объяснить повторно и оказать помощь тем, кто в ней нуждается. Ведет информационный монолог, отвечает на возникающие вопросы, дает инструктаж.</a:t>
            </a:r>
          </a:p>
          <a:p>
            <a:r>
              <a:rPr lang="ru-RU" sz="4900" dirty="0" smtClean="0"/>
              <a:t> Практика под руководством учителя или тренинг.  На этом этапе нарабатывается навык решения типовых задач и устраняются возникающие ошибки. Учитель ведет эвристический монолог с учащимися, моделирует проблемные ситуации, при необходимости отвечает на вопросы.</a:t>
            </a:r>
          </a:p>
          <a:p>
            <a:r>
              <a:rPr lang="ru-RU" sz="4900" dirty="0" smtClean="0"/>
              <a:t> Самостоятельная практика учеников. Этот этап отличается тем, что разным ученикам нужен разный объем дополнительного материала. Учитель должен разбить класс на пары или на группы по изучению вопроса и организовать их работу. В обмене мнениями выступить посредником, проверить насколько дети усвоили новый материал, при необходимости оказать помощь.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работа для слабоуспевающих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учащимся предлагаются учебные задания и руководства для их выполнения;</a:t>
            </a:r>
          </a:p>
          <a:p>
            <a:pPr>
              <a:buNone/>
            </a:pPr>
            <a:r>
              <a:rPr lang="ru-RU" dirty="0" smtClean="0"/>
              <a:t>2) работа проводится без непосредственного участия учителя, но под его руководством;</a:t>
            </a:r>
          </a:p>
          <a:p>
            <a:pPr>
              <a:buNone/>
            </a:pPr>
            <a:r>
              <a:rPr lang="ru-RU" dirty="0" smtClean="0"/>
              <a:t>3) выполнение работы требует от учащегося умственного напряжения.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Продолжение логической цепочки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Учитель ведет диалог с классом, моделирует различные ситуации, проводит опрос и выставляет оценки. При необходимости повторяет объяснения и дает инструктаж.</a:t>
            </a:r>
          </a:p>
          <a:p>
            <a:r>
              <a:rPr lang="ru-RU" sz="3400" dirty="0" smtClean="0"/>
              <a:t> Ученики проверяют себя и дают самооценку своим успехам. Учитель ориентирует школьников на применение индивидуальных эталонов. Учащие должны сравнивать себя не с другими учениками, а самого себя с самим собой и учитывать насколько они сами продвинулись в понимании предмета и усвоили новое.</a:t>
            </a:r>
          </a:p>
          <a:p>
            <a:r>
              <a:rPr lang="ru-RU" sz="3400" dirty="0" smtClean="0"/>
              <a:t> Итог занятия — определение соответствия замысла учителя с полученными результатами.</a:t>
            </a:r>
          </a:p>
          <a:p>
            <a:r>
              <a:rPr lang="ru-RU" sz="3400" dirty="0" smtClean="0"/>
              <a:t> Домашнее задание. Должно включать в себя задания на выбор ученика, в том числе и творческие. Домашнюю работу можно задать сразу на весь блок уроков и в трех уровнях — минимальный, общий, продвинутый.</a:t>
            </a:r>
          </a:p>
          <a:p>
            <a:r>
              <a:rPr lang="ru-RU" sz="3400" dirty="0" smtClean="0"/>
              <a:t> Обобщающее повторение пройденного материала — этот этап помогает учащимся увидеть тему полностью и систематизировать полученные знания.</a:t>
            </a:r>
          </a:p>
          <a:p>
            <a:r>
              <a:rPr lang="ru-RU" sz="3400" dirty="0" smtClean="0"/>
              <a:t> Контроль за знаниями — проведение тестов, самостоятельных и контрольных работ для всего класса и для отдельных учеников. На этом этапе задания делятся по уровню: базовый (минимальный), общий, продвинутый уровень.</a:t>
            </a:r>
          </a:p>
          <a:p>
            <a:r>
              <a:rPr lang="ru-RU" sz="3400" dirty="0" smtClean="0"/>
              <a:t> Коррекция — поиск допущенных ошибок и их исправление. Ученики, отлично усвоившие повторяемую тему, могут решать сложные и нестандартные задачи, или помогают другим найти ошибки и понять их причины.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Учителю необходимо произвести тщательный анализ материалов уроков повторения: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Сравнить уровень сложности повторяемого материала и навыки учеников, определить их готовность к решению заданий. </a:t>
            </a:r>
          </a:p>
          <a:p>
            <a:pPr marL="514350" indent="-514350">
              <a:buAutoNum type="arabicPeriod"/>
            </a:pPr>
            <a:r>
              <a:rPr lang="ru-RU" dirty="0" smtClean="0"/>
              <a:t> Поставить конкретные задачи, которые должны быть решены на уроке.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Методически проработать все этапы урока с учетом поставленных задач.</a:t>
            </a:r>
          </a:p>
          <a:p>
            <a:pPr marL="514350" indent="-514350">
              <a:buAutoNum type="arabicPeriod"/>
            </a:pPr>
            <a:r>
              <a:rPr lang="ru-RU" dirty="0" smtClean="0"/>
              <a:t>Тщательно продумать, какие сложности могут встретиться в ходе проведения урока, и быть готовым оказать помощь учащимся.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такой работе, ученик: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 smtClean="0"/>
              <a:t>получает навыки действовать осознанно и может правильно оценивать свое поведение, оценить свои поступки и поведение, </a:t>
            </a:r>
            <a:endParaRPr lang="ru-RU" sz="1800" dirty="0" smtClean="0"/>
          </a:p>
          <a:p>
            <a:pPr lvl="2"/>
            <a:r>
              <a:rPr lang="ru-RU" dirty="0" smtClean="0"/>
              <a:t>учится воспринимать себя как цельную личность, а не набор из различных черт характера; принимать себя в целом, а не как совокупность хороших и плохих черт характера;</a:t>
            </a:r>
            <a:endParaRPr lang="ru-RU" sz="1800" dirty="0" smtClean="0"/>
          </a:p>
          <a:p>
            <a:pPr lvl="2"/>
            <a:r>
              <a:rPr lang="ru-RU" dirty="0" smtClean="0"/>
              <a:t>вырабатывает терпение, усидчивость, трудолюбие, силу воли, учится управлять собой;</a:t>
            </a:r>
            <a:endParaRPr lang="ru-RU" sz="1800" dirty="0" smtClean="0"/>
          </a:p>
          <a:p>
            <a:pPr lvl="2"/>
            <a:r>
              <a:rPr lang="ru-RU" dirty="0" smtClean="0"/>
              <a:t>учится сдерживать свои негативные эмоции;</a:t>
            </a:r>
            <a:endParaRPr lang="ru-RU" sz="1800" dirty="0" smtClean="0"/>
          </a:p>
          <a:p>
            <a:pPr lvl="2"/>
            <a:r>
              <a:rPr lang="ru-RU" dirty="0" smtClean="0"/>
              <a:t>получает необходимые жизненные навыки общения.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Стандарт ориентирован на становление личностных характеристик выпускника ("портрет выпускника основной школы")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практике;</a:t>
            </a:r>
            <a:endParaRPr lang="ru-RU" dirty="0" smtClean="0"/>
          </a:p>
          <a:p>
            <a:r>
              <a:rPr lang="ru-RU" b="1" dirty="0" smtClean="0"/>
              <a:t>уважающий других людей, умеющий вести конструктивный диалог, достигать взаимопонимания, сотрудничать для достижения общих результатов;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5842" name="Picture 2" descr="C:\Users\Валентин\Desktop\L2EbAxtw8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6462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Сангвиник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Наблюдаем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Речь </a:t>
            </a:r>
            <a:r>
              <a:rPr lang="ru-RU" dirty="0" smtClean="0"/>
              <a:t>громкая, быстрая, отчетливая</a:t>
            </a:r>
          </a:p>
          <a:p>
            <a:pPr>
              <a:buNone/>
            </a:pPr>
            <a:r>
              <a:rPr lang="ru-RU" b="1" dirty="0" smtClean="0"/>
              <a:t>Мимика и жесты</a:t>
            </a:r>
            <a:r>
              <a:rPr lang="ru-RU" dirty="0" smtClean="0"/>
              <a:t> выразительные</a:t>
            </a:r>
          </a:p>
          <a:p>
            <a:pPr>
              <a:buNone/>
            </a:pPr>
            <a:r>
              <a:rPr lang="ru-RU" b="1" dirty="0" smtClean="0"/>
              <a:t>Поведение </a:t>
            </a:r>
            <a:r>
              <a:rPr lang="ru-RU" dirty="0" smtClean="0"/>
              <a:t> он весел, энергичен, деловит. Сидит за партой обычно непринужденно.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Необходимо постоянно поддерживать интерес. Если им скучно, они начинают играть с ручками, карандашами и т.д. или заниматься посторонними делами.</a:t>
            </a:r>
          </a:p>
          <a:p>
            <a:pPr>
              <a:buNone/>
            </a:pPr>
            <a:r>
              <a:rPr lang="ru-RU" dirty="0" smtClean="0"/>
              <a:t>     Часто не доводят начатое до конца.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Флегматик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Наблюдаем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Речь</a:t>
            </a:r>
            <a:r>
              <a:rPr lang="ru-RU" dirty="0" smtClean="0"/>
              <a:t> спокойна, равномерна, с остановками</a:t>
            </a:r>
          </a:p>
          <a:p>
            <a:pPr>
              <a:buNone/>
            </a:pPr>
            <a:r>
              <a:rPr lang="ru-RU" b="1" dirty="0" smtClean="0"/>
              <a:t> Мимика</a:t>
            </a:r>
            <a:r>
              <a:rPr lang="ru-RU" dirty="0" smtClean="0"/>
              <a:t> без резко выраженных эмоций, жестикуляции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Поведение </a:t>
            </a:r>
            <a:r>
              <a:rPr lang="ru-RU" dirty="0" smtClean="0"/>
              <a:t>спокоен, рассудителен, молчалив, медлителен </a:t>
            </a:r>
          </a:p>
          <a:p>
            <a:pPr>
              <a:buNone/>
            </a:pPr>
            <a:r>
              <a:rPr lang="ru-RU" b="1" dirty="0" smtClean="0"/>
              <a:t>Поведение </a:t>
            </a:r>
            <a:r>
              <a:rPr lang="ru-RU" dirty="0" smtClean="0"/>
              <a:t>за партой сидит спокойно, непринужденно, не вертится, даже когда прозвенит звонок встает как бы нехотя, не сразу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Тяжело переживают замечания</a:t>
            </a:r>
          </a:p>
          <a:p>
            <a:pPr>
              <a:buNone/>
            </a:pPr>
            <a:r>
              <a:rPr lang="ru-RU" dirty="0" smtClean="0"/>
              <a:t>     Не могут справиться со своей медлительностью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Меланхолик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Наблюдаем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Проблемы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Речь </a:t>
            </a:r>
            <a:r>
              <a:rPr lang="ru-RU" dirty="0" smtClean="0"/>
              <a:t>слабая неритмичная, иногда снижающаяся до шепота</a:t>
            </a:r>
          </a:p>
          <a:p>
            <a:pPr>
              <a:buNone/>
            </a:pPr>
            <a:r>
              <a:rPr lang="ru-RU" b="1" dirty="0" smtClean="0"/>
              <a:t>Поведение</a:t>
            </a:r>
            <a:r>
              <a:rPr lang="ru-RU" dirty="0" smtClean="0"/>
              <a:t> стеснителен, застенчив, малоактивен, робок, необщителен. Голова часто опущена, подбородок втянут. Внешне ребенок спокоен, его можно принять за флегматика.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Беседы с родителями, близкими помогут узнать, что он сильно переживает из-за неудач: впадает в уныние, плачет, плохо спит и т.д.</a:t>
            </a:r>
          </a:p>
          <a:p>
            <a:pPr>
              <a:buNone/>
            </a:pPr>
            <a:r>
              <a:rPr lang="ru-RU" dirty="0" smtClean="0"/>
              <a:t>    Остро реагирует на повышенный 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Психологические типы личности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Экстраверы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Интраверты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уроке обычно вступают в разговор, сидя за партой </a:t>
            </a:r>
          </a:p>
          <a:p>
            <a:r>
              <a:rPr lang="ru-RU" dirty="0" smtClean="0"/>
              <a:t>Испытывают потребность постоянно реализовывать новые учебно-речевые ситуации, разыгрывать новые роли, а при повторении начинают скучать.</a:t>
            </a:r>
          </a:p>
          <a:p>
            <a:r>
              <a:rPr lang="ru-RU" dirty="0" smtClean="0"/>
              <a:t>Не любят письменных видов работ( особенно холерики), избегают их, часто не доделывают, не пользуются черновиками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уроке предпочитают поднять руку или ждать когда их спросят</a:t>
            </a:r>
          </a:p>
          <a:p>
            <a:r>
              <a:rPr lang="ru-RU" dirty="0" smtClean="0"/>
              <a:t>Испытывают дискомфорт в новых, необычных для них ситуациях, а на этапе повторения, при реализации тех типов ситуаций, в которых у них накопился опыт общения, чувствуют себя довольно уверенно</a:t>
            </a:r>
          </a:p>
          <a:p>
            <a:r>
              <a:rPr lang="ru-RU" dirty="0" smtClean="0"/>
              <a:t>Больше любят работать с книгой, выполнять письменную работу. Стремятся не только набросать план устного высказывания, но и полностью его записать, творчески решают задачи.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Низкая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Высокая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Школьники с низкой самооценкой не смотрят прямо, в лицо партнеру или учителю, взгляд их скользит или снизу вверх, или в сторону от партнера, или же фиксирован на какой-либо точке пространства, движения неритмичные. У доски такие дети часто переминаются с ноги на ногу, носки повернуты внутрь.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Учащиеся, которые переоценивают себя, смотрят вокруг оценивающе, прищурив глаза, сидят за партой расслабленно, откинувшись назад, голова высоко поднята.</a:t>
            </a:r>
          </a:p>
          <a:p>
            <a:r>
              <a:rPr lang="ru-RU" dirty="0" smtClean="0"/>
              <a:t>У школьников, уверенных в себе, спокойные, широкие, ритмичные движения: они прямо смотрят в лицо учителю, партнеру; у доски не переминаются с ноги на ногу.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Определения разных педагогов понятия индивидуализации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И.М. </a:t>
            </a:r>
            <a:r>
              <a:rPr lang="ru-RU" dirty="0" err="1" smtClean="0"/>
              <a:t>Чередов</a:t>
            </a:r>
            <a:r>
              <a:rPr lang="ru-RU" dirty="0" smtClean="0"/>
              <a:t>: "С точки зрения дидактических соотношений следует понимать индивидуализацию обучения как принцип процесса обучения, а дифференцированное обучение на уроках - как конкретную форму организации обучения, представляющую оптимальные условия для реализации этого принципа в условиях классно-урочной системы".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217</TotalTime>
  <Words>2290</Words>
  <Application>Microsoft Office PowerPoint</Application>
  <PresentationFormat>Экран (4:3)</PresentationFormat>
  <Paragraphs>187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Литейная</vt:lpstr>
      <vt:lpstr>«Индивидуальный подход при подготовке к ОГЭ слабоуспевающих учащихся в условиях сельской школы»</vt:lpstr>
      <vt:lpstr>Психологические особенности индивидуализации процесса обучения </vt:lpstr>
      <vt:lpstr>Холерик </vt:lpstr>
      <vt:lpstr>Сангвиник </vt:lpstr>
      <vt:lpstr>Флегматик </vt:lpstr>
      <vt:lpstr>Меланхолик </vt:lpstr>
      <vt:lpstr>Психологические типы личности</vt:lpstr>
      <vt:lpstr>Самооценка </vt:lpstr>
      <vt:lpstr>Определения разных педагогов понятия индивидуализации</vt:lpstr>
      <vt:lpstr>И.М. Осмоловская</vt:lpstr>
      <vt:lpstr>А.А. Кирсанов</vt:lpstr>
      <vt:lpstr>Контрольная работа</vt:lpstr>
      <vt:lpstr>Литература </vt:lpstr>
      <vt:lpstr>Тренажеры из журнала «Математика в школе»</vt:lpstr>
      <vt:lpstr>Гонка за лидером</vt:lpstr>
      <vt:lpstr>Варианты применения индивидуализации</vt:lpstr>
      <vt:lpstr>Гомогенные классы</vt:lpstr>
      <vt:lpstr>Типологические особенности учащихся, которые должен учитывать учитель</vt:lpstr>
      <vt:lpstr>1-ая группа, ученики с высокими учебными способностями</vt:lpstr>
      <vt:lpstr>2-ая группа - учащиеся со средними способностями</vt:lpstr>
      <vt:lpstr>3-я группа - учащиеся с низкими учебными способностями</vt:lpstr>
      <vt:lpstr>Карта самообследования</vt:lpstr>
      <vt:lpstr>Карта самообследования </vt:lpstr>
      <vt:lpstr>Индивидуальный подход при выполнении домашних заданий</vt:lpstr>
      <vt:lpstr>Цели создания временных относительно гомогенных групп</vt:lpstr>
      <vt:lpstr>Метод индивидуального подхода предполагает: </vt:lpstr>
      <vt:lpstr>Игра в стикеры</vt:lpstr>
      <vt:lpstr>Деловая игра по теме «Векторы»</vt:lpstr>
      <vt:lpstr>Для успешной организации повторения  с индивидуальной направленностью необходимо: </vt:lpstr>
      <vt:lpstr>Логическая цепочка из этапов проведения самого занятия по теме: </vt:lpstr>
      <vt:lpstr>Самостоятельная работа для слабоуспевающих учащихся</vt:lpstr>
      <vt:lpstr>Продолжение логической цепочки</vt:lpstr>
      <vt:lpstr>Учителю необходимо произвести тщательный анализ материалов уроков повторения: </vt:lpstr>
      <vt:lpstr>При такой работе, ученик: </vt:lpstr>
      <vt:lpstr>Стандарт ориентирован на становление личностных характеристик выпускника ("портрет выпускника основной школы")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«Индивидуальный подход при подготовке к ОГЭ слабоуспевающих учащихся в условиях сельской школы»</dc:title>
  <dc:creator>Валентин</dc:creator>
  <cp:lastModifiedBy>Алёнка</cp:lastModifiedBy>
  <cp:revision>23</cp:revision>
  <dcterms:created xsi:type="dcterms:W3CDTF">2017-11-26T08:23:25Z</dcterms:created>
  <dcterms:modified xsi:type="dcterms:W3CDTF">2017-11-29T09:09:27Z</dcterms:modified>
</cp:coreProperties>
</file>