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fipi.ru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chitel.edu54.ru/node/137310" TargetMode="External"/><Relationship Id="rId2" Type="http://schemas.openxmlformats.org/officeDocument/2006/relationships/hyperlink" Target="http://reshuege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30718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Система работы учителя химии при подготовке к итоговой </a:t>
            </a:r>
            <a:r>
              <a:rPr lang="ru-RU" smtClean="0"/>
              <a:t>аттестации обучающихся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6400800" cy="214314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Председатель ОМО учителей химии, биологии, географии </a:t>
            </a:r>
            <a:r>
              <a:rPr lang="ru-RU" sz="3600" dirty="0" err="1" smtClean="0">
                <a:solidFill>
                  <a:schemeClr val="tx1"/>
                </a:solidFill>
              </a:rPr>
              <a:t>Сысоенкова</a:t>
            </a:r>
            <a:r>
              <a:rPr lang="ru-RU" sz="3600" dirty="0" smtClean="0">
                <a:solidFill>
                  <a:schemeClr val="tx1"/>
                </a:solidFill>
              </a:rPr>
              <a:t> И.И.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2017г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КИМ ОГЭ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Часть I: задания с кратким ответом</a:t>
            </a:r>
            <a:r>
              <a:rPr lang="ru-RU" dirty="0" smtClean="0"/>
              <a:t> (выбор одного ответа из четырех, множественный выбор, соответствие), 19 заданий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Часть II: задания с развернутым ответом</a:t>
            </a:r>
            <a:r>
              <a:rPr lang="ru-RU" dirty="0" smtClean="0"/>
              <a:t> (качественные и расчетные задачи, окислительно-восстановительные реакции), 3 задания.</a:t>
            </a:r>
          </a:p>
          <a:p>
            <a:endParaRPr lang="ru-RU" dirty="0"/>
          </a:p>
        </p:txBody>
      </p:sp>
      <p:pic>
        <p:nvPicPr>
          <p:cNvPr id="5" name="Picture 13" descr="j0301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71736" y="4857760"/>
            <a:ext cx="352901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47199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Достаточно часто, учащимися, для подготовки к экзаменам используется демоверсия ФИПИ ОГЭ по химии 2016 года-2017года  Материалы хранятся в Открытом банке заданий на официальном сайте ФИПИ ( </a:t>
            </a:r>
            <a:r>
              <a:rPr lang="ru-RU" u="sng" dirty="0" err="1" smtClean="0">
                <a:hlinkClick r:id="rId2"/>
              </a:rPr>
              <a:t>fipi.ru</a:t>
            </a:r>
            <a:r>
              <a:rPr lang="ru-RU" dirty="0" smtClean="0"/>
              <a:t> ).</a:t>
            </a:r>
          </a:p>
          <a:p>
            <a:endParaRPr lang="ru-RU" dirty="0"/>
          </a:p>
        </p:txBody>
      </p:sp>
      <p:pic>
        <p:nvPicPr>
          <p:cNvPr id="5" name="Picture 6" descr="Рисунок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642918"/>
            <a:ext cx="385765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Всего в </a:t>
            </a:r>
            <a:r>
              <a:rPr lang="ru-RU" dirty="0" err="1" smtClean="0"/>
              <a:t>КИМах</a:t>
            </a:r>
            <a:r>
              <a:rPr lang="ru-RU" dirty="0" smtClean="0"/>
              <a:t>  ОГЭ три задания с развернутым ответом. Остановимся более подробно на третьем задании, так как опыт показывает, что наибольшие затруднения у учащихся вызывает именно это задание. Задание 22 предусматривает выполнение мысленного эксперимента. При этом проверяются следующие элементы содержания курса химии основной школы: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3" descr="Стак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857628"/>
            <a:ext cx="360045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dirty="0" smtClean="0"/>
              <a:t>1.Химические свойства простых веществ и сложных веществ.</a:t>
            </a:r>
          </a:p>
          <a:p>
            <a:r>
              <a:rPr lang="ru-RU" dirty="0" smtClean="0"/>
              <a:t>2.Качественные реакции на ионы в растворе (хлорид-, сульфат-, </a:t>
            </a:r>
            <a:r>
              <a:rPr lang="ru-RU" dirty="0" err="1" smtClean="0"/>
              <a:t>карбонат-ионы</a:t>
            </a:r>
            <a:r>
              <a:rPr lang="ru-RU" dirty="0" smtClean="0"/>
              <a:t>, ион аммония).</a:t>
            </a:r>
          </a:p>
          <a:p>
            <a:r>
              <a:rPr lang="ru-RU" dirty="0" smtClean="0"/>
              <a:t>3.Получение газообразных веществ.</a:t>
            </a:r>
          </a:p>
          <a:p>
            <a:r>
              <a:rPr lang="ru-RU" dirty="0" smtClean="0"/>
              <a:t>4.Качественные реакции на газообразные вещества (кислород, водород, углекислый газ, аммиак).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534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Рассмотрим более подробно задание Части 2 (№22).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4671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Даны вещества:  </a:t>
            </a:r>
            <a:r>
              <a:rPr lang="ru-RU" dirty="0" err="1" smtClean="0"/>
              <a:t>HCl</a:t>
            </a:r>
            <a:r>
              <a:rPr lang="ru-RU" dirty="0" smtClean="0"/>
              <a:t>(</a:t>
            </a:r>
            <a:r>
              <a:rPr lang="ru-RU" dirty="0" err="1" smtClean="0"/>
              <a:t>р-р</a:t>
            </a:r>
            <a:r>
              <a:rPr lang="ru-RU" dirty="0" smtClean="0"/>
              <a:t>), </a:t>
            </a:r>
            <a:r>
              <a:rPr lang="ru-RU" dirty="0" err="1" smtClean="0"/>
              <a:t>NaOH</a:t>
            </a:r>
            <a:r>
              <a:rPr lang="ru-RU" dirty="0" smtClean="0"/>
              <a:t>, NaNO3, </a:t>
            </a:r>
            <a:r>
              <a:rPr lang="ru-RU" dirty="0" err="1" smtClean="0"/>
              <a:t>Ba</a:t>
            </a:r>
            <a:r>
              <a:rPr lang="ru-RU" dirty="0" smtClean="0"/>
              <a:t>(NO3)2, FeSO4. Используя необходимые вещества только из этого списка, получите в результате двух последовательных реакций </a:t>
            </a:r>
            <a:r>
              <a:rPr lang="ru-RU" dirty="0" err="1" smtClean="0"/>
              <a:t>гидроксид</a:t>
            </a:r>
            <a:r>
              <a:rPr lang="ru-RU" dirty="0" smtClean="0"/>
              <a:t> железа (</a:t>
            </a:r>
            <a:r>
              <a:rPr lang="ru-RU" dirty="0" err="1" smtClean="0"/>
              <a:t>ll</a:t>
            </a:r>
            <a:r>
              <a:rPr lang="ru-RU" dirty="0" smtClean="0"/>
              <a:t>).Опишите признаки проводимых реакций. Для второй реакции напишите сокращенное ионное уравнение.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Образец рассуждения и решение задачи: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Зная, что нужно получить вещество с формулой </a:t>
            </a:r>
            <a:r>
              <a:rPr lang="ru-RU" dirty="0" err="1" smtClean="0"/>
              <a:t>Fe</a:t>
            </a:r>
            <a:r>
              <a:rPr lang="ru-RU" dirty="0" smtClean="0"/>
              <a:t>(OH)</a:t>
            </a:r>
            <a:r>
              <a:rPr lang="ru-RU" baseline="-25000" dirty="0" smtClean="0"/>
              <a:t>2</a:t>
            </a:r>
            <a:r>
              <a:rPr lang="ru-RU" dirty="0" smtClean="0"/>
              <a:t>, которое нерастворимо. Значит должна была произойти реакция обмена.</a:t>
            </a:r>
          </a:p>
          <a:p>
            <a:r>
              <a:rPr lang="ru-RU" dirty="0" smtClean="0"/>
              <a:t>Так как </a:t>
            </a:r>
            <a:r>
              <a:rPr lang="ru-RU" dirty="0" err="1" smtClean="0"/>
              <a:t>Fe</a:t>
            </a:r>
            <a:r>
              <a:rPr lang="ru-RU" dirty="0" smtClean="0"/>
              <a:t>(OH)2 состоит из ионов </a:t>
            </a:r>
            <a:r>
              <a:rPr lang="ru-RU" dirty="0" err="1" smtClean="0"/>
              <a:t>Fe</a:t>
            </a:r>
            <a:r>
              <a:rPr lang="ru-RU" dirty="0" smtClean="0"/>
              <a:t> </a:t>
            </a:r>
            <a:r>
              <a:rPr lang="ru-RU" baseline="30000" dirty="0" smtClean="0"/>
              <a:t>2+</a:t>
            </a:r>
            <a:r>
              <a:rPr lang="ru-RU" dirty="0" smtClean="0"/>
              <a:t> и OH</a:t>
            </a:r>
            <a:r>
              <a:rPr lang="ru-RU" baseline="30000" dirty="0" smtClean="0"/>
              <a:t>-</a:t>
            </a:r>
            <a:r>
              <a:rPr lang="ru-RU" dirty="0" smtClean="0"/>
              <a:t>, значит во второй реакции обязательно используем вещество, имеющее </a:t>
            </a:r>
            <a:r>
              <a:rPr lang="ru-RU" dirty="0" err="1" smtClean="0"/>
              <a:t>гидроксид</a:t>
            </a:r>
            <a:r>
              <a:rPr lang="ru-RU" dirty="0" smtClean="0"/>
              <a:t> ионы, а это в нашем списке </a:t>
            </a:r>
            <a:r>
              <a:rPr lang="ru-RU" dirty="0" err="1" smtClean="0"/>
              <a:t>NaOH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Первая реакция также реакция обмена, а они идут до конца если: выделяется газ, вода или выпадает осадок. В нашем случаем из представленных веществ осадок может выпасть при взаимодействии </a:t>
            </a:r>
            <a:r>
              <a:rPr lang="ru-RU" dirty="0" err="1" smtClean="0"/>
              <a:t>Ba</a:t>
            </a:r>
            <a:r>
              <a:rPr lang="ru-RU" dirty="0" smtClean="0"/>
              <a:t>(NO</a:t>
            </a:r>
            <a:r>
              <a:rPr lang="ru-RU" baseline="-25000" dirty="0" smtClean="0"/>
              <a:t>3</a:t>
            </a:r>
            <a:r>
              <a:rPr lang="ru-RU" dirty="0" smtClean="0"/>
              <a:t>)</a:t>
            </a:r>
            <a:r>
              <a:rPr lang="ru-RU" baseline="-25000" dirty="0" smtClean="0"/>
              <a:t>2</a:t>
            </a:r>
            <a:r>
              <a:rPr lang="ru-RU" dirty="0" smtClean="0"/>
              <a:t>, FeSO</a:t>
            </a:r>
            <a:r>
              <a:rPr lang="ru-RU" baseline="-25000" dirty="0" smtClean="0"/>
              <a:t>4</a:t>
            </a:r>
            <a:r>
              <a:rPr lang="ru-RU" dirty="0" smtClean="0"/>
              <a:t>, а именно BaSO</a:t>
            </a:r>
            <a:r>
              <a:rPr lang="ru-RU" baseline="-25000" dirty="0" smtClean="0"/>
              <a:t>4</a:t>
            </a:r>
            <a:r>
              <a:rPr lang="ru-RU" dirty="0" smtClean="0"/>
              <a:t>  белый </a:t>
            </a:r>
            <a:r>
              <a:rPr lang="ru-RU" dirty="0" err="1" smtClean="0"/>
              <a:t>мелкодисперстный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Составим 2 уравнения реакции: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</a:t>
            </a:r>
            <a:r>
              <a:rPr lang="en-US" dirty="0" smtClean="0"/>
              <a:t>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 + FeSO</a:t>
            </a:r>
            <a:r>
              <a:rPr lang="en-US" baseline="-25000" dirty="0" smtClean="0"/>
              <a:t>4</a:t>
            </a:r>
            <a:r>
              <a:rPr lang="en-US" dirty="0" smtClean="0"/>
              <a:t>= BaSO</a:t>
            </a:r>
            <a:r>
              <a:rPr lang="en-US" baseline="-25000" dirty="0" smtClean="0"/>
              <a:t>4</a:t>
            </a:r>
            <a:r>
              <a:rPr lang="en-US" dirty="0" smtClean="0"/>
              <a:t>↓ + Fe(NO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endParaRPr lang="ru-RU" dirty="0" smtClean="0"/>
          </a:p>
          <a:p>
            <a:r>
              <a:rPr lang="en-US" dirty="0" smtClean="0"/>
              <a:t>Fe(NO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 + 2 </a:t>
            </a:r>
            <a:r>
              <a:rPr lang="en-US" dirty="0" err="1" smtClean="0"/>
              <a:t>NaOH</a:t>
            </a:r>
            <a:r>
              <a:rPr lang="en-US" dirty="0" smtClean="0"/>
              <a:t> = Fe(OH)</a:t>
            </a:r>
            <a:r>
              <a:rPr lang="en-US" baseline="-25000" dirty="0" smtClean="0"/>
              <a:t>2</a:t>
            </a:r>
            <a:r>
              <a:rPr lang="en-US" dirty="0" smtClean="0"/>
              <a:t>↓ + NaNO</a:t>
            </a:r>
            <a:r>
              <a:rPr lang="en-US" baseline="-25000" dirty="0" smtClean="0"/>
              <a:t>3</a:t>
            </a:r>
            <a:endParaRPr lang="ru-RU" dirty="0" smtClean="0"/>
          </a:p>
          <a:p>
            <a:r>
              <a:rPr lang="ru-RU" dirty="0" smtClean="0"/>
              <a:t>Опишем признаки протекания реакций:</a:t>
            </a:r>
          </a:p>
          <a:p>
            <a:r>
              <a:rPr lang="ru-RU" dirty="0" smtClean="0"/>
              <a:t>Для первой реакции: выпадение белого осадка;</a:t>
            </a:r>
          </a:p>
          <a:p>
            <a:r>
              <a:rPr lang="ru-RU" dirty="0" smtClean="0"/>
              <a:t>Для второй реакции: выпадение студенистого осадка серо -зеленого цвета.</a:t>
            </a:r>
          </a:p>
          <a:p>
            <a:r>
              <a:rPr lang="ru-RU" dirty="0" smtClean="0"/>
              <a:t>Составим сокращенное ионное уравнение второй реакции:</a:t>
            </a:r>
          </a:p>
          <a:p>
            <a:r>
              <a:rPr lang="ru-RU" dirty="0" err="1" smtClean="0"/>
              <a:t>Fe</a:t>
            </a:r>
            <a:r>
              <a:rPr lang="ru-RU" dirty="0" smtClean="0"/>
              <a:t> </a:t>
            </a:r>
            <a:r>
              <a:rPr lang="ru-RU" baseline="30000" dirty="0" smtClean="0"/>
              <a:t>2+</a:t>
            </a:r>
            <a:r>
              <a:rPr lang="ru-RU" dirty="0" smtClean="0"/>
              <a:t> + 2OH</a:t>
            </a:r>
            <a:r>
              <a:rPr lang="ru-RU" baseline="30000" dirty="0" smtClean="0"/>
              <a:t>-</a:t>
            </a:r>
            <a:r>
              <a:rPr lang="ru-RU" dirty="0" smtClean="0"/>
              <a:t> = </a:t>
            </a:r>
            <a:r>
              <a:rPr lang="ru-RU" dirty="0" err="1" smtClean="0"/>
              <a:t>Fe</a:t>
            </a:r>
            <a:r>
              <a:rPr lang="ru-RU" dirty="0" smtClean="0"/>
              <a:t>(OH)</a:t>
            </a:r>
            <a:r>
              <a:rPr lang="ru-RU" baseline="-25000" dirty="0" smtClean="0"/>
              <a:t>2</a:t>
            </a:r>
            <a:r>
              <a:rPr lang="ru-RU" dirty="0" smtClean="0"/>
              <a:t>↓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Решение подобных задач следует начинать с анализа физических свойств веществ: цвет, запах, растворимость. Чтобы это уверенно делать нужно изучить характерные цвета солей различных металлов, хотя бы самых распространенных (</a:t>
            </a:r>
            <a:r>
              <a:rPr lang="ru-RU" dirty="0" err="1" smtClean="0"/>
              <a:t>Cr</a:t>
            </a:r>
            <a:r>
              <a:rPr lang="ru-RU" dirty="0" smtClean="0"/>
              <a:t>, </a:t>
            </a:r>
            <a:r>
              <a:rPr lang="ru-RU" dirty="0" err="1" smtClean="0"/>
              <a:t>Mn</a:t>
            </a:r>
            <a:r>
              <a:rPr lang="ru-RU" dirty="0" smtClean="0"/>
              <a:t>, </a:t>
            </a:r>
            <a:r>
              <a:rPr lang="ru-RU" dirty="0" err="1" smtClean="0"/>
              <a:t>Fe</a:t>
            </a:r>
            <a:r>
              <a:rPr lang="ru-RU" dirty="0" smtClean="0"/>
              <a:t>, </a:t>
            </a:r>
            <a:r>
              <a:rPr lang="ru-RU" dirty="0" err="1" smtClean="0"/>
              <a:t>Co</a:t>
            </a:r>
            <a:r>
              <a:rPr lang="ru-RU" dirty="0" smtClean="0"/>
              <a:t>, </a:t>
            </a:r>
            <a:r>
              <a:rPr lang="ru-RU" dirty="0" err="1" smtClean="0"/>
              <a:t>Ni</a:t>
            </a:r>
            <a:r>
              <a:rPr lang="ru-RU" dirty="0" smtClean="0"/>
              <a:t>, </a:t>
            </a:r>
            <a:r>
              <a:rPr lang="ru-RU" dirty="0" err="1" smtClean="0"/>
              <a:t>Cu</a:t>
            </a:r>
            <a:r>
              <a:rPr lang="ru-RU" dirty="0" smtClean="0"/>
              <a:t>). Характерные запахи могут иметь раствор аммиака и сероводородная вода, раствор йода, уксусной кислоты. Из-за сильного гидролиза заметным запахом будут обладать и растворы сульфидов, карбоната аммония. Растворимость поможет распознать вещества, если они даны в твердом состоянии, органические жидкости.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dirty="0" smtClean="0"/>
              <a:t>Но, как правило, распознание веществ только по физическим свойствам не считается полным решением задачи. Необходимо подтвердить характерными химическими реакциями. Анализируем возможность их взаимодействия с веществами, составляем уравнения в молекулярном и ионном виде.</a:t>
            </a:r>
          </a:p>
          <a:p>
            <a:r>
              <a:rPr lang="ru-RU" dirty="0" smtClean="0"/>
              <a:t>Для более детального запоминания качественных реакций на катионы и анионы каждый обучающийся с 8 класса заводит памятку «Качественные реакции на катионы и анионы», который остается у него (в помощь при подготовке к ОГЭ, ЕГЭ).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/>
              <a:t>Изменения в КИМ 2017 года по сравнению с 2016 годом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В экзаменационной работе 2017 года по сравнению с работой 2016 года приняты следующие изменения.</a:t>
            </a:r>
          </a:p>
          <a:p>
            <a:pPr>
              <a:buNone/>
            </a:pPr>
            <a:r>
              <a:rPr lang="ru-RU" dirty="0" smtClean="0"/>
              <a:t>     1. Принципиально изменена структура части 1 КИМ, благодаря чему достигнуто большее </a:t>
            </a:r>
            <a:r>
              <a:rPr lang="ru-RU" dirty="0" err="1" smtClean="0"/>
              <a:t>еѐ </a:t>
            </a:r>
            <a:r>
              <a:rPr lang="ru-RU" dirty="0" smtClean="0"/>
              <a:t>соответствие структуре самого курса химии. Задания,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включѐнные </a:t>
            </a:r>
            <a:r>
              <a:rPr lang="ru-RU" dirty="0" smtClean="0"/>
              <a:t>в эту часть работы, сгруппированы по отдельным тематическим блокам. В каждом из этих блоков присутствуют задания как базового,</a:t>
            </a:r>
          </a:p>
          <a:p>
            <a:pPr>
              <a:buNone/>
            </a:pPr>
            <a:r>
              <a:rPr lang="ru-RU" dirty="0" smtClean="0"/>
              <a:t>     так и повышенного уровней сложности. Внутри каждого блока задания расположены по нарастанию того количества учебных действий, которое</a:t>
            </a:r>
          </a:p>
          <a:p>
            <a:pPr>
              <a:buNone/>
            </a:pPr>
            <a:r>
              <a:rPr lang="ru-RU" dirty="0" smtClean="0"/>
              <a:t>     необходимо для их выполнения.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Одним из важнейших направлений реформирования системы образования является совершенствование контроля и управления качеством образования. Это вызвано потребностью в получении независимой объективной информации об учебных достижениях учащихся, а также о результатах деятельности образовательных учреждений. С этой целью в практику школ ввели ЕГЭ и ОГЭ.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2. В экзаменационной работе 2017 года уменьшено общее количество заданий с 40 (в 2016 г.) до 34. Это обусловлено в первую очередь тем, что</a:t>
            </a:r>
          </a:p>
          <a:p>
            <a:pPr>
              <a:buNone/>
            </a:pPr>
            <a:r>
              <a:rPr lang="ru-RU" dirty="0" smtClean="0"/>
              <a:t>     существенно усилена </a:t>
            </a:r>
            <a:r>
              <a:rPr lang="ru-RU" dirty="0" err="1" smtClean="0"/>
              <a:t>деятельностная</a:t>
            </a:r>
            <a:r>
              <a:rPr lang="ru-RU" dirty="0" smtClean="0"/>
              <a:t> основа и практико-ориентированная направленность содержания всех заданий базового уровня сложности, в  результате чего выполнение каждого из них требует системного применения </a:t>
            </a:r>
            <a:r>
              <a:rPr lang="ru-RU" dirty="0" err="1" smtClean="0"/>
              <a:t>обобщѐнных </a:t>
            </a:r>
            <a:r>
              <a:rPr lang="ru-RU" dirty="0" smtClean="0"/>
              <a:t>знаний Изменение общего количества заданий в КИМ  ЕГЭ 2017 года осуществлено преимущественно за </a:t>
            </a:r>
            <a:r>
              <a:rPr lang="ru-RU" dirty="0" err="1" smtClean="0"/>
              <a:t>счѐт </a:t>
            </a:r>
            <a:r>
              <a:rPr lang="ru-RU" dirty="0" smtClean="0"/>
              <a:t>уменьшения количества тех заданий, выполнение которых предусматривало использование  аналогичных видов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3. Изменена шкала оценивания (с 1 до 2 баллов) выполнения заданий базового уровня сложности, которые проверяют усвоение знаний о генетической связи неорганических и органических веществ (9 и 17). Первичный суммарный балл за выполнение работы в целом составит 60 баллов  (вместо 64 баллов в 2016 году).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Решение задания ЕГЭ  по химии, предполагающего мысленный эксперимент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038600" cy="42687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в 11 классе при проведении аттестации наибольшие трудности вызывает задание с мысленным экспериментом. Я это связываю с недостаточным количеством практических работ по химии.</a:t>
            </a:r>
          </a:p>
          <a:p>
            <a:endParaRPr lang="ru-RU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66310" y="2023269"/>
            <a:ext cx="380238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Пример алгоритма действий обучающегося по построению и решению проблемы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Задание </a:t>
            </a:r>
            <a:r>
              <a:rPr lang="ru-RU" dirty="0" smtClean="0"/>
              <a:t> При сжигании на воздухе простого вещества желтого цвета образуется газ с резким запахом. Этот газ выделяется также при обжиге некоторого минерала, содержащего железо, на воздухе. При действии разбавленной серной кислоты на вещество, состоящее из тех же элементов, что и минерал, но в другом соотношении, выделяется газ с характерным запахом тухлых яиц. При взаимодействии выделившихся газов друг с другом образуется исходное вещество. Напишите  уравнения описанных реакций.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98317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Анализ условия задачи по этапам.</a:t>
            </a:r>
          </a:p>
          <a:p>
            <a:pPr lvl="0"/>
            <a:r>
              <a:rPr lang="ru-RU" dirty="0" smtClean="0"/>
              <a:t>Выделение проблемы задания и </a:t>
            </a:r>
            <a:r>
              <a:rPr lang="ru-RU" dirty="0" err="1" smtClean="0"/>
              <a:t>подпроблем</a:t>
            </a:r>
            <a:r>
              <a:rPr lang="ru-RU" dirty="0" smtClean="0"/>
              <a:t> в рамках каждого этапа.</a:t>
            </a:r>
          </a:p>
          <a:p>
            <a:pPr lvl="0"/>
            <a:r>
              <a:rPr lang="ru-RU" dirty="0" smtClean="0"/>
              <a:t>Описание задания  (для себя) по трем уровням – (</a:t>
            </a:r>
            <a:r>
              <a:rPr lang="en-US" dirty="0" smtClean="0"/>
              <a:t>I</a:t>
            </a:r>
            <a:r>
              <a:rPr lang="ru-RU" dirty="0" smtClean="0"/>
              <a:t>) уже знаю, (</a:t>
            </a:r>
            <a:r>
              <a:rPr lang="en-US" dirty="0" smtClean="0"/>
              <a:t>II</a:t>
            </a:r>
            <a:r>
              <a:rPr lang="ru-RU" dirty="0" smtClean="0"/>
              <a:t>) сомневаюсь, (</a:t>
            </a:r>
            <a:r>
              <a:rPr lang="en-US" dirty="0" smtClean="0"/>
              <a:t>III</a:t>
            </a:r>
            <a:r>
              <a:rPr lang="ru-RU" dirty="0" smtClean="0"/>
              <a:t>) это для меня «творческий» уровень. </a:t>
            </a:r>
          </a:p>
          <a:p>
            <a:pPr lvl="0"/>
            <a:r>
              <a:rPr lang="ru-RU" dirty="0" smtClean="0"/>
              <a:t>Решение элементов задания по предложенным алгоритмам.</a:t>
            </a:r>
          </a:p>
          <a:p>
            <a:pPr lvl="0"/>
            <a:r>
              <a:rPr lang="ru-RU" dirty="0" smtClean="0"/>
              <a:t>Разработка собственного комплексного алгоритма по решению задания.</a:t>
            </a:r>
          </a:p>
          <a:p>
            <a:pPr lvl="0"/>
            <a:r>
              <a:rPr lang="ru-RU" dirty="0" smtClean="0"/>
              <a:t>Анализ сложностей и письменное оформление рекомендаций себе по изучению указанной темы.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Решение</a:t>
            </a:r>
            <a:r>
              <a:rPr lang="en-US" b="1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 + O</a:t>
            </a:r>
            <a:r>
              <a:rPr lang="en-US" baseline="-25000" dirty="0" smtClean="0"/>
              <a:t>2</a:t>
            </a:r>
            <a:r>
              <a:rPr lang="en-US" dirty="0" smtClean="0"/>
              <a:t> = SO</a:t>
            </a:r>
            <a:r>
              <a:rPr lang="en-US" baseline="-25000" dirty="0" smtClean="0"/>
              <a:t>2</a:t>
            </a:r>
            <a:endParaRPr lang="ru-RU" dirty="0" smtClean="0"/>
          </a:p>
          <a:p>
            <a:r>
              <a:rPr lang="en-US" dirty="0" smtClean="0"/>
              <a:t>4FeS­</a:t>
            </a:r>
            <a:r>
              <a:rPr lang="en-US" baseline="-25000" dirty="0" smtClean="0"/>
              <a:t>2</a:t>
            </a:r>
            <a:r>
              <a:rPr lang="en-US" dirty="0" smtClean="0"/>
              <a:t> + 11O</a:t>
            </a:r>
            <a:r>
              <a:rPr lang="en-US" baseline="-25000" dirty="0" smtClean="0"/>
              <a:t>2</a:t>
            </a:r>
            <a:r>
              <a:rPr lang="en-US" dirty="0" smtClean="0"/>
              <a:t> = 2Fe­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+ 8SO</a:t>
            </a:r>
            <a:r>
              <a:rPr lang="en-US" baseline="-25000" dirty="0" smtClean="0"/>
              <a:t>2</a:t>
            </a:r>
            <a:endParaRPr lang="ru-RU" dirty="0" smtClean="0"/>
          </a:p>
          <a:p>
            <a:r>
              <a:rPr lang="en-US" dirty="0" err="1" smtClean="0"/>
              <a:t>FeS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= FeSO</a:t>
            </a:r>
            <a:r>
              <a:rPr lang="en-US" baseline="-25000" dirty="0" smtClean="0"/>
              <a:t>4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S↑</a:t>
            </a:r>
            <a:endParaRPr lang="ru-RU" dirty="0" smtClean="0"/>
          </a:p>
          <a:p>
            <a:r>
              <a:rPr lang="en-US" dirty="0" smtClean="0"/>
              <a:t>2H</a:t>
            </a:r>
            <a:r>
              <a:rPr lang="en-US" baseline="-25000" dirty="0" smtClean="0"/>
              <a:t>2</a:t>
            </a:r>
            <a:r>
              <a:rPr lang="en-US" dirty="0" smtClean="0"/>
              <a:t>S</a:t>
            </a:r>
            <a:r>
              <a:rPr lang="en-US" baseline="30000" dirty="0" smtClean="0"/>
              <a:t>-2</a:t>
            </a:r>
            <a:r>
              <a:rPr lang="en-US" dirty="0" smtClean="0"/>
              <a:t> + S</a:t>
            </a:r>
            <a:r>
              <a:rPr lang="en-US" baseline="30000" dirty="0" smtClean="0"/>
              <a:t>+4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= 3S</a:t>
            </a:r>
            <a:r>
              <a:rPr lang="en-US" baseline="30000" dirty="0" smtClean="0"/>
              <a:t>0</a:t>
            </a:r>
            <a:r>
              <a:rPr lang="en-US" dirty="0" smtClean="0"/>
              <a:t> + 2H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ru-RU" dirty="0" smtClean="0"/>
          </a:p>
          <a:p>
            <a:r>
              <a:rPr lang="en-US" dirty="0" smtClean="0"/>
              <a:t>S</a:t>
            </a:r>
            <a:r>
              <a:rPr lang="ru-RU" baseline="30000" dirty="0" smtClean="0"/>
              <a:t>-2 </a:t>
            </a:r>
            <a:r>
              <a:rPr lang="ru-RU" dirty="0" smtClean="0"/>
              <a:t>– 2</a:t>
            </a:r>
            <a:r>
              <a:rPr lang="en-US" dirty="0" smtClean="0"/>
              <a:t>e</a:t>
            </a:r>
            <a:r>
              <a:rPr lang="ru-RU" dirty="0" smtClean="0"/>
              <a:t> = </a:t>
            </a:r>
            <a:r>
              <a:rPr lang="en-US" dirty="0" smtClean="0"/>
              <a:t>S</a:t>
            </a:r>
            <a:r>
              <a:rPr lang="ru-RU" baseline="30000" dirty="0" smtClean="0"/>
              <a:t>0 </a:t>
            </a:r>
            <a:r>
              <a:rPr lang="ru-RU" dirty="0" smtClean="0"/>
              <a:t>|2|2</a:t>
            </a:r>
          </a:p>
          <a:p>
            <a:r>
              <a:rPr lang="en-US" dirty="0" smtClean="0"/>
              <a:t>S</a:t>
            </a:r>
            <a:r>
              <a:rPr lang="ru-RU" baseline="30000" dirty="0" smtClean="0"/>
              <a:t>+4</a:t>
            </a:r>
            <a:r>
              <a:rPr lang="ru-RU" dirty="0" smtClean="0"/>
              <a:t> + 4</a:t>
            </a:r>
            <a:r>
              <a:rPr lang="en-US" dirty="0" smtClean="0"/>
              <a:t>e</a:t>
            </a:r>
            <a:r>
              <a:rPr lang="ru-RU" dirty="0" smtClean="0"/>
              <a:t> = </a:t>
            </a:r>
            <a:r>
              <a:rPr lang="en-US" dirty="0" smtClean="0"/>
              <a:t>S</a:t>
            </a:r>
            <a:r>
              <a:rPr lang="ru-RU" baseline="30000" dirty="0" smtClean="0"/>
              <a:t>0</a:t>
            </a:r>
            <a:r>
              <a:rPr lang="ru-RU" dirty="0" smtClean="0"/>
              <a:t>|4|1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57298"/>
            <a:ext cx="4038600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ОГЭ и ЕГЭ  основаны на тестовых технологиях.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Тестирование как новая форма экзамена накапливает свой опыт и требует предварительной подготовки всех участников образовательного процесса. Поэтому я стараюсь активнее  вводить тестовые технологии в систему обучения. Особый интерес в этом плане представляют издаваемые Центром тестирования РФ сборники тематических тестов. Эти тесты разработаны для учащихся с 5 по 11 класс, с их помощью можно оценивать уровень усвоения материала и отработать навык их выполнения. Такие тренировки в выполнении тестовых заданий позволят реально повысить тестовый балл.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 Зная типовые конструкции тестовых заданий, ученик практически не будет тратить время на понимание инструкции. Во время таких тренировок формируются соответствующие психотехнические навыки самоконтроля. При этом основную часть работы я провожу  заранее, отрабатывая отдельные детали при сдаче каких-нибудь зачетов и пр., т.е. в случаях не столь эмоционально напряженных. Ввожу  в тематическое планирование уроки по подготовке к ОГЭ и ЭГЭ в 9, 10 и 11 классах.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Ученые считают, что психотехнические навыки сдачи экзаменов не только повышают эффективность подготовки к экзаменам, позволяет более успешно вести себя во время экзамена, но и вообще способствуют развитию навыков мыслительной работы, умению мобилизовать себя в решающей ситуации, овладевать собственными эмоциями.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Одним из важных аспектов в работе при подготовке к итоговой аттестации является изучение вопросов итоговой  аттестации выпускников прошлых лет, на какие вопросы следует обратить особое внимание, в каких темах наиболее встречаются ошибки и недочёты. Исходя из этого, составляется  общий план работы с учениками. Отработка материала происходит по блокам, каждый блок разбит на темы.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Немаловажной является и работа с родителями. При встречи на родительских собраниях с группой родителей, дети которых выбрали для сдачи во время итоговой аттестации предмет химия нужно порекомендовать  придерживаться советов психологов по подготовке к экзаменам.</a:t>
            </a:r>
          </a:p>
          <a:p>
            <a:pPr>
              <a:buNone/>
            </a:pPr>
            <a:r>
              <a:rPr lang="ru-RU" dirty="0" smtClean="0"/>
              <a:t>     На мой взгляд, самое главное, чтобы ребёнок не пришёл на экзамен в состоянии стресса, надо дать ему возможность поверить в себя, успокоить и настроить на спокойную плодотворную работу.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33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Содержательный компонент включает в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Стандарт химического образования;</a:t>
            </a:r>
          </a:p>
          <a:p>
            <a:pPr>
              <a:buNone/>
            </a:pPr>
            <a:r>
              <a:rPr lang="ru-RU" dirty="0" smtClean="0"/>
              <a:t>2.  Учебную программу и учебник по химии;</a:t>
            </a:r>
          </a:p>
          <a:p>
            <a:pPr>
              <a:buNone/>
            </a:pPr>
            <a:r>
              <a:rPr lang="ru-RU" dirty="0" smtClean="0"/>
              <a:t>3.   Дополнительный материал.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357694"/>
            <a:ext cx="1500188" cy="2268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Источники: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1. </a:t>
            </a:r>
            <a:r>
              <a:rPr lang="ru-RU" dirty="0" err="1" smtClean="0"/>
              <a:t>Добротин</a:t>
            </a:r>
            <a:r>
              <a:rPr lang="ru-RU" dirty="0" smtClean="0"/>
              <a:t>, Д.Ю. Государственная итоговая аттестация выпускников 9 классов в новой форме. Химия. 2012. Учебное пособие./ </a:t>
            </a:r>
            <a:r>
              <a:rPr lang="ru-RU" dirty="0" err="1" smtClean="0"/>
              <a:t>Д.Ю.Добротин</a:t>
            </a:r>
            <a:r>
              <a:rPr lang="ru-RU" dirty="0" smtClean="0"/>
              <a:t>, А.А.Каверина, О.Ю.Гончарук. – М.: «Интеллект-Центр», 2012. – 176 с.</a:t>
            </a:r>
          </a:p>
          <a:p>
            <a:pPr>
              <a:buNone/>
            </a:pPr>
            <a:r>
              <a:rPr lang="ru-RU" dirty="0" smtClean="0"/>
              <a:t>     2.</a:t>
            </a:r>
            <a:r>
              <a:rPr lang="ru-RU" b="1" dirty="0" smtClean="0"/>
              <a:t> </a:t>
            </a:r>
            <a:r>
              <a:rPr lang="ru-RU" dirty="0" smtClean="0"/>
              <a:t>Образовательный портал для подготовки к экзаменам « Решу ЕГЭ» </a:t>
            </a:r>
            <a:r>
              <a:rPr lang="ru-RU" u="sng" dirty="0" smtClean="0">
                <a:hlinkClick r:id="rId2"/>
              </a:rPr>
              <a:t>http://reshuege.ru/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3.</a:t>
            </a:r>
            <a:r>
              <a:rPr lang="ru-RU" dirty="0" smtClean="0"/>
              <a:t>урок</a:t>
            </a:r>
            <a:r>
              <a:rPr lang="en-US" dirty="0" smtClean="0"/>
              <a:t>.</a:t>
            </a:r>
            <a:r>
              <a:rPr lang="ru-RU" dirty="0" err="1" smtClean="0"/>
              <a:t>рф</a:t>
            </a:r>
            <a:r>
              <a:rPr lang="en-US" dirty="0" smtClean="0"/>
              <a:t>/library/sistema_raboti_po_podgotovke_obuchayushihsya_k_itogovo_132410.html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en-US" dirty="0" smtClean="0"/>
              <a:t>4. </a:t>
            </a:r>
            <a:r>
              <a:rPr lang="en-US" u="sng" dirty="0" smtClean="0">
                <a:hlinkClick r:id="rId3"/>
              </a:rPr>
              <a:t>http://uchitel.edu54.ru/node/137310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en-US" dirty="0" smtClean="0"/>
              <a:t>5. https://multiurok.ru/files/orghanizatsiia-raboty-po-povtorieniiu-matieriala-i.html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5003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Для эффективной подготовки школьников к  итоговой аттестации необходимо использовать: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/>
          <a:lstStyle/>
          <a:p>
            <a:r>
              <a:rPr lang="ru-RU" dirty="0" smtClean="0"/>
              <a:t> промежуточную итоговую диагностику;</a:t>
            </a:r>
          </a:p>
          <a:p>
            <a:r>
              <a:rPr lang="ru-RU" dirty="0" smtClean="0"/>
              <a:t> тестирование как метод оценки достижений учащихся;</a:t>
            </a:r>
          </a:p>
          <a:p>
            <a:r>
              <a:rPr lang="ru-RU" dirty="0" smtClean="0"/>
              <a:t>проведение мониторинга качества </a:t>
            </a:r>
            <a:r>
              <a:rPr lang="ru-RU" dirty="0" err="1" smtClean="0"/>
              <a:t>обученности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681798"/>
            <a:ext cx="2300292" cy="18281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> При подготовке к ОГЭ и ЕГЭ учителям необходимо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тематическое повторение на индивидуальных консультациях;</a:t>
            </a:r>
          </a:p>
          <a:p>
            <a:r>
              <a:rPr lang="ru-RU" dirty="0" smtClean="0"/>
              <a:t> включать в проверочные задания вопросы, по структуре приближенные к заданиям ОГЭ и ЕГЭ(выбрать правильный ответ, вопросы на соответствие, найти ошибки в тексте, вставить пропущенные слова);</a:t>
            </a:r>
          </a:p>
          <a:p>
            <a:r>
              <a:rPr lang="ru-RU" dirty="0" smtClean="0"/>
              <a:t>проработка схем, таблиц, рисунков;</a:t>
            </a:r>
          </a:p>
          <a:p>
            <a:r>
              <a:rPr lang="ru-RU" dirty="0" smtClean="0"/>
              <a:t> при изучении химии  целенаправленно работать с понятиями, проходящими через весь курс;</a:t>
            </a:r>
          </a:p>
          <a:p>
            <a:r>
              <a:rPr lang="ru-RU" dirty="0" smtClean="0"/>
              <a:t> в кабинете химии оформить стенд по размещении информации по ОГЭ и ЕГЭ.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КИМы</a:t>
            </a:r>
            <a:r>
              <a:rPr lang="ru-RU" dirty="0" smtClean="0"/>
              <a:t> для государственной итоговой аттестации требует от выпускников умения отождествлять химические объекты и явления, знать основные понятия и термины, формулировки основополагающих теорий химии, проводить анализ и сравнение процессов и явлений, и, самое главное, применять полученные знания, четко и ясно формулировать свои выводы и ответы.</a:t>
            </a:r>
          </a:p>
          <a:p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643446"/>
            <a:ext cx="2102901" cy="200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С чего и когда начинать подготовку к ЕГЭ и ОГЭ?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Это надо делать с самых первых уроков химии в 8-м классе. В структуру урока необходимо вводить тестовый материал, который поможет сформировать у учащихся вышеперечисленные умения. Подготовкой к экзамену нужно заниматься постоянно, из урока в урок. За один год подготовки высоких результатов добиться невозможно. С начала 9-го класса и 10 -го класса необходимо переходить к детальному повторению. Опыт показывает, что качественных результатов ЕГЭ учащиеся достигают при сдаче экзамена в 9 классе.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должен хорошо знать спецификацию экзаменационной работы: назначение и структуру экзаменационной работы, распределение заданий экзаменационной работы по частям, тематическим разделам (блокам), видам деятельности и уровню сложности, систему оценивания отдельных заданий и работы в целом, условия проведения и проверки результатов экзамена. На этой основе формируется общий план экзаменационной работы, который является основой содержания контрольно-измерительных материалов (</a:t>
            </a:r>
            <a:r>
              <a:rPr lang="ru-RU" dirty="0" err="1" smtClean="0"/>
              <a:t>КИМов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Необходимо изучить кодификатор элементов содержания, в котором представлены вопросы для проверки основного учебного содержания. Следует учитывать изменения в кодификаторах, которые вносятся в текущем учебном году.</a:t>
            </a:r>
          </a:p>
          <a:p>
            <a:r>
              <a:rPr lang="ru-RU" dirty="0" smtClean="0"/>
              <a:t>В 2017 года структура КИМ ОГЭ  по химии практически не изменилась по сравнению с 2016 годом , она  описана в спецификации, состоит из двух частей и включает: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1405</Words>
  <PresentationFormat>Экран (4:3)</PresentationFormat>
  <Paragraphs>90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Система работы учителя химии при подготовке к итоговой аттестации обучающихся</vt:lpstr>
      <vt:lpstr>Слайд 2</vt:lpstr>
      <vt:lpstr>Содержательный компонент включает в себя:</vt:lpstr>
      <vt:lpstr>         Для эффективной подготовки школьников к  итоговой аттестации необходимо использовать: </vt:lpstr>
      <vt:lpstr>                              При подготовке к ОГЭ и ЕГЭ учителям необходимо</vt:lpstr>
      <vt:lpstr>Слайд 6</vt:lpstr>
      <vt:lpstr> С чего и когда начинать подготовку к ЕГЭ и ОГЭ?</vt:lpstr>
      <vt:lpstr>Слайд 8</vt:lpstr>
      <vt:lpstr>Слайд 9</vt:lpstr>
      <vt:lpstr>Структура КИМ ОГЭ</vt:lpstr>
      <vt:lpstr>Слайд 11</vt:lpstr>
      <vt:lpstr>Слайд 12</vt:lpstr>
      <vt:lpstr>Слайд 13</vt:lpstr>
      <vt:lpstr>   Рассмотрим более подробно задание Части 2 (№22). </vt:lpstr>
      <vt:lpstr>                Образец рассуждения и решение задачи: </vt:lpstr>
      <vt:lpstr>Составим 2 уравнения реакции: </vt:lpstr>
      <vt:lpstr>Слайд 17</vt:lpstr>
      <vt:lpstr>Слайд 18</vt:lpstr>
      <vt:lpstr>     Изменения в КИМ 2017 года по сравнению с 2016 годом </vt:lpstr>
      <vt:lpstr>Слайд 20</vt:lpstr>
      <vt:lpstr>Слайд 21</vt:lpstr>
      <vt:lpstr>Решение задания ЕГЭ  по химии, предполагающего мысленный эксперимент</vt:lpstr>
      <vt:lpstr>Пример алгоритма действий обучающегося по построению и решению проблемы </vt:lpstr>
      <vt:lpstr>Решение:  </vt:lpstr>
      <vt:lpstr>ОГЭ и ЕГЭ  основаны на тестовых технологиях.</vt:lpstr>
      <vt:lpstr>Слайд 26</vt:lpstr>
      <vt:lpstr>Слайд 27</vt:lpstr>
      <vt:lpstr>Слайд 28</vt:lpstr>
      <vt:lpstr>Слайд 29</vt:lpstr>
      <vt:lpstr>Источники: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учителя химии при подготовке к итоговой аттестации</dc:title>
  <cp:lastModifiedBy>Григорий</cp:lastModifiedBy>
  <cp:revision>14</cp:revision>
  <dcterms:modified xsi:type="dcterms:W3CDTF">2017-03-14T16:20:36Z</dcterms:modified>
</cp:coreProperties>
</file>