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85" r:id="rId11"/>
    <p:sldId id="271" r:id="rId12"/>
    <p:sldId id="272" r:id="rId13"/>
    <p:sldId id="273" r:id="rId14"/>
    <p:sldId id="275" r:id="rId15"/>
    <p:sldId id="280" r:id="rId16"/>
    <p:sldId id="276" r:id="rId17"/>
    <p:sldId id="281" r:id="rId18"/>
    <p:sldId id="274" r:id="rId19"/>
    <p:sldId id="277" r:id="rId20"/>
    <p:sldId id="278" r:id="rId21"/>
    <p:sldId id="279" r:id="rId22"/>
    <p:sldId id="282" r:id="rId23"/>
    <p:sldId id="283" r:id="rId24"/>
    <p:sldId id="28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109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52E94-250B-4848-B584-025854D88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93482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16833"/>
            <a:ext cx="7772400" cy="1683618"/>
          </a:xfrm>
        </p:spPr>
        <p:txBody>
          <a:bodyPr/>
          <a:lstStyle/>
          <a:p>
            <a:r>
              <a:rPr lang="ru-RU" dirty="0" smtClean="0"/>
              <a:t>Учебный проект: от идеи до воплощения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Цыганкова П.В.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157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Возможные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328592"/>
          </a:xfrm>
        </p:spPr>
        <p:txBody>
          <a:bodyPr>
            <a:normAutofit fontScale="92500"/>
          </a:bodyPr>
          <a:lstStyle/>
          <a:p>
            <a:r>
              <a:rPr lang="ru-RU" dirty="0"/>
              <a:t>Как Архимед сжёг римский флот? Историческая реконструкция.</a:t>
            </a:r>
            <a:endParaRPr lang="en-US" dirty="0"/>
          </a:p>
          <a:p>
            <a:r>
              <a:rPr lang="ru-RU" dirty="0" smtClean="0"/>
              <a:t>Способы </a:t>
            </a:r>
            <a:r>
              <a:rPr lang="ru-RU" dirty="0"/>
              <a:t>«реанимации» аккумулятора мобильного телефона.</a:t>
            </a:r>
            <a:endParaRPr lang="en-US" dirty="0"/>
          </a:p>
          <a:p>
            <a:r>
              <a:rPr lang="ru-RU" dirty="0"/>
              <a:t>Измерение расстояний от древних греков до наших дней</a:t>
            </a:r>
            <a:endParaRPr lang="en-US" dirty="0"/>
          </a:p>
          <a:p>
            <a:r>
              <a:rPr lang="ru-RU" dirty="0"/>
              <a:t>Применение простых механизмов в технологиях строительства от древних египтян до наших дней.</a:t>
            </a:r>
          </a:p>
          <a:p>
            <a:r>
              <a:rPr lang="ru-RU" dirty="0"/>
              <a:t>История появления электрического освещения </a:t>
            </a:r>
            <a:r>
              <a:rPr lang="ru-RU" dirty="0" smtClean="0"/>
              <a:t>на Смоленщине</a:t>
            </a:r>
            <a:endParaRPr lang="en-US" dirty="0"/>
          </a:p>
          <a:p>
            <a:r>
              <a:rPr lang="ru-RU" dirty="0"/>
              <a:t>Способы измерения </a:t>
            </a:r>
            <a:r>
              <a:rPr lang="ru-RU" dirty="0" smtClean="0"/>
              <a:t>температуры (высоты,…)</a:t>
            </a:r>
            <a:endParaRPr lang="ru-RU" dirty="0"/>
          </a:p>
          <a:p>
            <a:r>
              <a:rPr lang="ru-RU" dirty="0"/>
              <a:t>Конструирование гальванических </a:t>
            </a:r>
            <a:r>
              <a:rPr lang="ru-RU" dirty="0" smtClean="0"/>
              <a:t>элементов (водяных часов, модели ракеты, самолёта…)</a:t>
            </a:r>
          </a:p>
          <a:p>
            <a:r>
              <a:rPr lang="ru-RU" dirty="0"/>
              <a:t>Разработка таблиц для повторения школьного курса </a:t>
            </a:r>
            <a:r>
              <a:rPr lang="ru-RU" dirty="0" smtClean="0"/>
              <a:t>физики</a:t>
            </a:r>
          </a:p>
          <a:p>
            <a:r>
              <a:rPr lang="ru-RU" dirty="0" smtClean="0"/>
              <a:t>Экологические проекты</a:t>
            </a:r>
            <a:endParaRPr lang="ru-RU" dirty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925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3"/>
          <p:cNvSpPr>
            <a:spLocks noGrp="1"/>
          </p:cNvSpPr>
          <p:nvPr>
            <p:ph type="body" idx="4294967295"/>
          </p:nvPr>
        </p:nvSpPr>
        <p:spPr>
          <a:xfrm>
            <a:off x="636588" y="1196975"/>
            <a:ext cx="8507412" cy="5904433"/>
          </a:xfrm>
        </p:spPr>
        <p:txBody>
          <a:bodyPr>
            <a:normAutofit fontScale="92500" lnSpcReduction="10000"/>
          </a:bodyPr>
          <a:lstStyle/>
          <a:p>
            <a:pPr marL="623888" indent="-514350">
              <a:lnSpc>
                <a:spcPct val="80000"/>
              </a:lnSpc>
              <a:buFont typeface="Wingdings 3" pitchFamily="18" charset="2"/>
              <a:buAutoNum type="arabicPeriod"/>
            </a:pPr>
            <a:r>
              <a:rPr lang="ru-RU" sz="2800" b="1" dirty="0" smtClean="0">
                <a:solidFill>
                  <a:srgbClr val="0000FF"/>
                </a:solidFill>
              </a:rPr>
              <a:t>ПОСТАНОВКА ЦЕЛИ И ЗАДАЧ ПРОЕКТА </a:t>
            </a:r>
          </a:p>
          <a:p>
            <a:pPr marL="623888" indent="-514350">
              <a:lnSpc>
                <a:spcPct val="80000"/>
              </a:lnSpc>
              <a:buFont typeface="Wingdings 3" pitchFamily="18" charset="2"/>
              <a:buAutoNum type="arabicPeriod"/>
            </a:pPr>
            <a:r>
              <a:rPr lang="ru-RU" sz="2800" dirty="0" smtClean="0"/>
              <a:t>соответствие выбираемой темы усвоенному теоретическому материалу;</a:t>
            </a:r>
          </a:p>
          <a:p>
            <a:pPr marL="623888" indent="-514350" eaLnBrk="1" hangingPunct="1">
              <a:lnSpc>
                <a:spcPct val="80000"/>
              </a:lnSpc>
              <a:buFont typeface="Wingdings 3" pitchFamily="18" charset="2"/>
              <a:buAutoNum type="arabicPeriod"/>
            </a:pPr>
            <a:r>
              <a:rPr lang="ru-RU" sz="2800" dirty="0" smtClean="0"/>
              <a:t>соответствие сложности темы и объёма работы возможностям учащихся;</a:t>
            </a:r>
          </a:p>
          <a:p>
            <a:pPr marL="623888" indent="-514350">
              <a:lnSpc>
                <a:spcPct val="80000"/>
              </a:lnSpc>
              <a:buFont typeface="Wingdings 3" pitchFamily="18" charset="2"/>
              <a:buAutoNum type="arabicPeriod"/>
            </a:pPr>
            <a:r>
              <a:rPr lang="ru-RU" sz="2800" dirty="0"/>
              <a:t>соответствие цели теме </a:t>
            </a:r>
            <a:r>
              <a:rPr lang="ru-RU" sz="2800" dirty="0" smtClean="0"/>
              <a:t>проекта, а задач - цели, </a:t>
            </a:r>
          </a:p>
          <a:p>
            <a:pPr marL="623888" indent="-514350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2800" dirty="0" smtClean="0"/>
              <a:t>фронтальное обсуждение выдвинутых разными группами вариантов решений. </a:t>
            </a:r>
          </a:p>
          <a:p>
            <a:pPr marL="715963" indent="-606425" eaLnBrk="1" hangingPunct="1">
              <a:lnSpc>
                <a:spcPct val="80000"/>
              </a:lnSpc>
              <a:buFont typeface="Wingdings 3" pitchFamily="18" charset="2"/>
              <a:buAutoNum type="arabicPeriod" startAt="5"/>
            </a:pPr>
            <a:r>
              <a:rPr lang="ru-RU" sz="2800" b="1" u="sng" dirty="0" smtClean="0">
                <a:solidFill>
                  <a:schemeClr val="accent4">
                    <a:lumMod val="50000"/>
                  </a:schemeClr>
                </a:solidFill>
              </a:rPr>
              <a:t>Составление подробного плана действий и их согласование по времени: 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каждый должен знать,</a:t>
            </a:r>
          </a:p>
          <a:p>
            <a:pPr marL="452438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что, как и в какие сроки он выполняет, </a:t>
            </a:r>
          </a:p>
          <a:p>
            <a:pPr marL="452438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в каком виде представляет продукт, </a:t>
            </a:r>
          </a:p>
          <a:p>
            <a:pPr marL="452438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как этот результат соотносится с общим продуктом.</a:t>
            </a:r>
          </a:p>
          <a:p>
            <a:pPr marL="623888" indent="-514350" eaLnBrk="1" hangingPunct="1">
              <a:lnSpc>
                <a:spcPct val="80000"/>
              </a:lnSpc>
            </a:pPr>
            <a:endParaRPr lang="ru-RU" sz="1800" dirty="0" smtClean="0">
              <a:solidFill>
                <a:schemeClr val="folHlink"/>
              </a:solidFill>
            </a:endParaRPr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endParaRPr lang="ru-RU" sz="1800" dirty="0" smtClean="0"/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r>
              <a:rPr lang="ru-RU" sz="2100" dirty="0" smtClean="0"/>
              <a:t> </a:t>
            </a:r>
          </a:p>
        </p:txBody>
      </p:sp>
      <p:sp>
        <p:nvSpPr>
          <p:cNvPr id="125954" name="Rectangle 4"/>
          <p:cNvSpPr>
            <a:spLocks noChangeArrowheads="1"/>
          </p:cNvSpPr>
          <p:nvPr/>
        </p:nvSpPr>
        <p:spPr bwMode="auto">
          <a:xfrm>
            <a:off x="2124075" y="333375"/>
            <a:ext cx="45243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dirty="0">
                <a:latin typeface="Verdana" pitchFamily="34" charset="0"/>
              </a:rPr>
              <a:t>2.Планирование</a:t>
            </a:r>
          </a:p>
        </p:txBody>
      </p:sp>
    </p:spTree>
    <p:extLst>
      <p:ext uri="{BB962C8B-B14F-4D97-AF65-F5344CB8AC3E}">
        <p14:creationId xmlns:p14="http://schemas.microsoft.com/office/powerpoint/2010/main" val="33100339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Содержимое 1"/>
          <p:cNvSpPr>
            <a:spLocks noGrp="1"/>
          </p:cNvSpPr>
          <p:nvPr>
            <p:ph idx="4294967295"/>
          </p:nvPr>
        </p:nvSpPr>
        <p:spPr>
          <a:xfrm>
            <a:off x="158676" y="1844824"/>
            <a:ext cx="8229600" cy="4525963"/>
          </a:xfrm>
        </p:spPr>
        <p:txBody>
          <a:bodyPr/>
          <a:lstStyle/>
          <a:p>
            <a:pPr marL="623888" indent="-514350" eaLnBrk="1" hangingPunct="1">
              <a:buFont typeface="Wingdings 3" pitchFamily="18" charset="2"/>
              <a:buAutoNum type="arabicPeriod"/>
            </a:pPr>
            <a:r>
              <a:rPr lang="ru-RU" dirty="0" smtClean="0"/>
              <a:t>доступность запланированного объёма работ учащимся</a:t>
            </a:r>
          </a:p>
          <a:p>
            <a:pPr marL="623888" indent="-514350" eaLnBrk="1" hangingPunct="1">
              <a:buFont typeface="Wingdings 3" pitchFamily="18" charset="2"/>
              <a:buAutoNum type="arabicPeriod"/>
            </a:pPr>
            <a:r>
              <a:rPr lang="ru-RU" dirty="0" smtClean="0"/>
              <a:t>доступность объекта проектирования</a:t>
            </a:r>
          </a:p>
          <a:p>
            <a:pPr marL="623888" indent="-514350" eaLnBrk="1" hangingPunct="1">
              <a:buFont typeface="Wingdings 3" pitchFamily="18" charset="2"/>
              <a:buAutoNum type="arabicPeriod"/>
            </a:pPr>
            <a:r>
              <a:rPr lang="ru-RU" dirty="0"/>
              <a:t>п</a:t>
            </a:r>
            <a:r>
              <a:rPr lang="ru-RU" smtClean="0"/>
              <a:t>омощь </a:t>
            </a:r>
            <a:r>
              <a:rPr lang="ru-RU" dirty="0" smtClean="0"/>
              <a:t>родителей</a:t>
            </a:r>
          </a:p>
          <a:p>
            <a:pPr marL="623888" indent="-514350" eaLnBrk="1" hangingPunct="1">
              <a:buFont typeface="Wingdings 3" pitchFamily="18" charset="2"/>
              <a:buAutoNum type="arabicPeriod"/>
            </a:pPr>
            <a:r>
              <a:rPr lang="ru-RU" dirty="0" smtClean="0"/>
              <a:t>адекватность используемой методики объекту и условиям исследования</a:t>
            </a:r>
          </a:p>
        </p:txBody>
      </p:sp>
      <p:sp>
        <p:nvSpPr>
          <p:cNvPr id="126978" name="Rectangle 4"/>
          <p:cNvSpPr>
            <a:spLocks noChangeArrowheads="1"/>
          </p:cNvSpPr>
          <p:nvPr/>
        </p:nvSpPr>
        <p:spPr bwMode="auto">
          <a:xfrm>
            <a:off x="3851275" y="620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26979" name="Rectangle 5"/>
          <p:cNvSpPr>
            <a:spLocks noChangeArrowheads="1"/>
          </p:cNvSpPr>
          <p:nvPr/>
        </p:nvSpPr>
        <p:spPr bwMode="auto">
          <a:xfrm>
            <a:off x="755576" y="346740"/>
            <a:ext cx="76327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4000" dirty="0">
                <a:latin typeface="Verdana" pitchFamily="34" charset="0"/>
              </a:rPr>
              <a:t>3. Поиск и </a:t>
            </a:r>
            <a:r>
              <a:rPr lang="ru-RU" sz="4000" dirty="0" smtClean="0">
                <a:latin typeface="Verdana" pitchFamily="34" charset="0"/>
              </a:rPr>
              <a:t>выполнение проекта</a:t>
            </a:r>
            <a:endParaRPr lang="ru-RU" sz="40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1891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Содержимое 1"/>
          <p:cNvSpPr>
            <a:spLocks noGrp="1"/>
          </p:cNvSpPr>
          <p:nvPr>
            <p:ph idx="4294967295"/>
          </p:nvPr>
        </p:nvSpPr>
        <p:spPr>
          <a:xfrm>
            <a:off x="0" y="1412875"/>
            <a:ext cx="8229600" cy="4824413"/>
          </a:xfrm>
        </p:spPr>
        <p:txBody>
          <a:bodyPr/>
          <a:lstStyle/>
          <a:p>
            <a:pPr eaLnBrk="1" hangingPunct="1"/>
            <a:r>
              <a:rPr lang="ru-RU" dirty="0" smtClean="0"/>
              <a:t>Сравнение полученных результатов с заданными характеристиками: что получили? </a:t>
            </a:r>
          </a:p>
          <a:p>
            <a:pPr eaLnBrk="1" hangingPunct="1"/>
            <a:r>
              <a:rPr lang="ru-RU" dirty="0" smtClean="0"/>
              <a:t>обсуждение, сравнение данных с литературными источниками: почему у нас так получилось? (или НЕ так)</a:t>
            </a:r>
          </a:p>
          <a:p>
            <a:pPr eaLnBrk="1" hangingPunct="1"/>
            <a:r>
              <a:rPr lang="ru-RU" i="1" dirty="0" smtClean="0"/>
              <a:t>соответствие результатов и выводов поставленным целям и задачам сформулированной цели.</a:t>
            </a:r>
          </a:p>
          <a:p>
            <a:pPr eaLnBrk="1" hangingPunct="1"/>
            <a:endParaRPr lang="ru-RU" i="1" dirty="0" smtClean="0"/>
          </a:p>
        </p:txBody>
      </p:sp>
      <p:sp>
        <p:nvSpPr>
          <p:cNvPr id="128002" name="Rectangle 4"/>
          <p:cNvSpPr>
            <a:spLocks noChangeArrowheads="1"/>
          </p:cNvSpPr>
          <p:nvPr/>
        </p:nvSpPr>
        <p:spPr bwMode="auto">
          <a:xfrm>
            <a:off x="2195513" y="333375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4000" dirty="0">
                <a:latin typeface="Verdana" pitchFamily="34" charset="0"/>
              </a:rPr>
              <a:t>4. Продукт</a:t>
            </a:r>
          </a:p>
        </p:txBody>
      </p:sp>
    </p:spTree>
    <p:extLst>
      <p:ext uri="{BB962C8B-B14F-4D97-AF65-F5344CB8AC3E}">
        <p14:creationId xmlns:p14="http://schemas.microsoft.com/office/powerpoint/2010/main" val="36897858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Представление продукта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какой форме представим: макет, памятка, сборник, схема, модель, эссе, книжка-раскладушка</a:t>
            </a:r>
          </a:p>
          <a:p>
            <a:r>
              <a:rPr lang="ru-RU" dirty="0" smtClean="0"/>
              <a:t>Выделение главного: на что обратить внимание экспертов при защите</a:t>
            </a:r>
          </a:p>
          <a:p>
            <a:r>
              <a:rPr lang="ru-RU" dirty="0" smtClean="0"/>
              <a:t>Подготовка защиты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572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Процедура защиты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Представление основных блоков проекта автором – ограниченное время (4 – 7 мин)</a:t>
            </a:r>
          </a:p>
          <a:p>
            <a:r>
              <a:rPr lang="ru-RU" dirty="0" smtClean="0"/>
              <a:t>(Характерные ошибки: чтение всей информации, представленной на слайде; вмешательство руководителя проекта)</a:t>
            </a:r>
          </a:p>
          <a:p>
            <a:r>
              <a:rPr lang="ru-RU" dirty="0" smtClean="0"/>
              <a:t>Интервью: о работе в целом либо об отдельном аспекте – 4 мин</a:t>
            </a:r>
          </a:p>
          <a:p>
            <a:r>
              <a:rPr lang="ru-RU" dirty="0" smtClean="0"/>
              <a:t>Вопросы экспертов должны быть конструктивными, соответствовать критериям оценки – вопрос + ответ 2 мин</a:t>
            </a:r>
          </a:p>
          <a:p>
            <a:r>
              <a:rPr lang="ru-RU" dirty="0" smtClean="0"/>
              <a:t>Заполнение экспертных листков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298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защиты проекта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53768"/>
              </p:ext>
            </p:extLst>
          </p:nvPr>
        </p:nvGraphicFramePr>
        <p:xfrm>
          <a:off x="251520" y="1340768"/>
          <a:ext cx="864096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401"/>
                <a:gridCol w="719355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Привет-</a:t>
                      </a:r>
                      <a:r>
                        <a:rPr lang="ru-RU" dirty="0" err="1" smtClean="0"/>
                        <a:t>ствие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Здравствуйте!</a:t>
                      </a:r>
                      <a:r>
                        <a:rPr lang="ru-RU" baseline="0" dirty="0" smtClean="0"/>
                        <a:t> Меня зовут …., я ученик (-</a:t>
                      </a:r>
                      <a:r>
                        <a:rPr lang="ru-RU" baseline="0" dirty="0" err="1" smtClean="0"/>
                        <a:t>ца</a:t>
                      </a:r>
                      <a:r>
                        <a:rPr lang="ru-RU" baseline="0" dirty="0" smtClean="0"/>
                        <a:t>) …. класса….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Тема, цели, задачи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Представляю мой</a:t>
                      </a:r>
                      <a:r>
                        <a:rPr lang="ru-RU" baseline="0" dirty="0" smtClean="0"/>
                        <a:t> (наш) проект по теме: ….</a:t>
                      </a:r>
                    </a:p>
                    <a:p>
                      <a:r>
                        <a:rPr lang="ru-RU" baseline="0" dirty="0" smtClean="0"/>
                        <a:t>Актуальность и выбор темы проекта определены следующей проблемой (факторами, положениями…):</a:t>
                      </a:r>
                    </a:p>
                    <a:p>
                      <a:r>
                        <a:rPr lang="ru-RU" baseline="0" dirty="0" smtClean="0"/>
                        <a:t>Цель проекта: …. Основные задачи: ….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ходе работы над проектом было сделано (проведено)… И при этом получены следующие результаты: …</a:t>
                      </a:r>
                    </a:p>
                    <a:p>
                      <a:r>
                        <a:rPr lang="ru-RU" dirty="0" smtClean="0"/>
                        <a:t>На основании результатов проведённых исследований можно сделать следующие выводы: ……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Перспекти</a:t>
                      </a:r>
                      <a:r>
                        <a:rPr lang="ru-RU" dirty="0" smtClean="0"/>
                        <a:t>-вы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Считаю, что данная тема имеет перспективы</a:t>
                      </a:r>
                      <a:r>
                        <a:rPr lang="ru-RU" baseline="0" dirty="0" smtClean="0"/>
                        <a:t> развития в следующих направлениях: 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Ответы на вопросы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Спасибо за вопрос!</a:t>
                      </a:r>
                    </a:p>
                    <a:p>
                      <a:r>
                        <a:rPr lang="ru-RU" dirty="0" smtClean="0"/>
                        <a:t>Спасибо, Ваш вопрос понятен.</a:t>
                      </a:r>
                    </a:p>
                    <a:p>
                      <a:r>
                        <a:rPr lang="ru-RU" dirty="0" smtClean="0"/>
                        <a:t>У меня нет ответа,</a:t>
                      </a:r>
                      <a:r>
                        <a:rPr lang="ru-RU" baseline="0" dirty="0" smtClean="0"/>
                        <a:t> т.к. рассмотрение данного вопроса мной не проводилось.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Заверше-ние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Благодарю за внимание!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592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371600"/>
          </a:xfrm>
        </p:spPr>
        <p:txBody>
          <a:bodyPr/>
          <a:lstStyle/>
          <a:p>
            <a:r>
              <a:rPr lang="ru-RU" dirty="0" smtClean="0"/>
              <a:t>Характерные ошибки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работах обучающихся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186808" cy="46085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сильное превышение установленного объема; </a:t>
            </a:r>
          </a:p>
          <a:p>
            <a:r>
              <a:rPr lang="ru-RU" dirty="0" smtClean="0"/>
              <a:t>отсутствие </a:t>
            </a:r>
            <a:r>
              <a:rPr lang="ru-RU" dirty="0"/>
              <a:t>структуры работы (неопределенность целей и задач, методов, результатов и выводов); </a:t>
            </a:r>
          </a:p>
          <a:p>
            <a:r>
              <a:rPr lang="ru-RU" dirty="0" smtClean="0"/>
              <a:t>чрезмерная </a:t>
            </a:r>
            <a:r>
              <a:rPr lang="ru-RU" dirty="0"/>
              <a:t>широта темы, что ведет к невозможности ее раскрытия школьником; </a:t>
            </a:r>
          </a:p>
          <a:p>
            <a:r>
              <a:rPr lang="ru-RU" dirty="0" smtClean="0"/>
              <a:t>реферативный </a:t>
            </a:r>
            <a:r>
              <a:rPr lang="ru-RU" dirty="0"/>
              <a:t>характер работы; </a:t>
            </a:r>
          </a:p>
          <a:p>
            <a:r>
              <a:rPr lang="ru-RU" dirty="0" smtClean="0"/>
              <a:t>необоснованное </a:t>
            </a:r>
            <a:r>
              <a:rPr lang="ru-RU" dirty="0"/>
              <a:t>или некорректное использование социологических опросов. 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Совершаемые экспертами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прослушивание всего монолога учащегося без учета регламента; </a:t>
            </a:r>
          </a:p>
          <a:p>
            <a:r>
              <a:rPr lang="ru-RU" dirty="0" smtClean="0"/>
              <a:t>вопросы </a:t>
            </a:r>
            <a:r>
              <a:rPr lang="ru-RU" dirty="0"/>
              <a:t>на фактическое знание материала или отсутствие вопросов; </a:t>
            </a:r>
          </a:p>
          <a:p>
            <a:r>
              <a:rPr lang="ru-RU" dirty="0" smtClean="0"/>
              <a:t>отсутствие </a:t>
            </a:r>
            <a:r>
              <a:rPr lang="ru-RU" dirty="0"/>
              <a:t>позитивного обсуждения результатов работы и советов автору на будущее.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15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 bwMode="auto">
          <a:extLst/>
        </p:spPr>
        <p:txBody>
          <a:bodyPr wrap="square" lIns="91440" tIns="45720" rIns="91440" bIns="45720" numCol="1" rtlCol="0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smtClean="0">
                <a:effectLst/>
                <a:latin typeface="Arial" panose="020B0604020202020204" pitchFamily="34" charset="0"/>
              </a:rPr>
              <a:t>Школьная конференция</a:t>
            </a:r>
          </a:p>
        </p:txBody>
      </p:sp>
      <p:sp>
        <p:nvSpPr>
          <p:cNvPr id="130050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268760"/>
            <a:ext cx="7128792" cy="54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100" dirty="0" smtClean="0"/>
              <a:t>1.Конференция должна планироваться заранее, но не слишком часто.</a:t>
            </a:r>
          </a:p>
          <a:p>
            <a:pPr>
              <a:lnSpc>
                <a:spcPct val="90000"/>
              </a:lnSpc>
            </a:pPr>
            <a:r>
              <a:rPr lang="ru-RU" sz="2100" dirty="0" smtClean="0"/>
              <a:t>2.Конференция разбивается на несколько этапов.</a:t>
            </a:r>
          </a:p>
          <a:p>
            <a:pPr>
              <a:lnSpc>
                <a:spcPct val="90000"/>
              </a:lnSpc>
            </a:pPr>
            <a:r>
              <a:rPr lang="ru-RU" sz="2100" dirty="0" smtClean="0"/>
              <a:t>3.Тщательно продумываются все этапы конференции.</a:t>
            </a:r>
          </a:p>
          <a:p>
            <a:pPr>
              <a:lnSpc>
                <a:spcPct val="90000"/>
              </a:lnSpc>
            </a:pPr>
            <a:r>
              <a:rPr lang="ru-RU" sz="2100" dirty="0" smtClean="0"/>
              <a:t>4. Время секции не более 1.5 часов, затем перерыв.</a:t>
            </a:r>
          </a:p>
          <a:p>
            <a:pPr>
              <a:lnSpc>
                <a:spcPct val="90000"/>
              </a:lnSpc>
            </a:pPr>
            <a:r>
              <a:rPr lang="ru-RU" sz="2100" dirty="0" smtClean="0"/>
              <a:t>5. Регламент докладчиков.</a:t>
            </a:r>
          </a:p>
          <a:p>
            <a:pPr>
              <a:lnSpc>
                <a:spcPct val="90000"/>
              </a:lnSpc>
            </a:pPr>
            <a:r>
              <a:rPr lang="ru-RU" sz="2100" dirty="0" smtClean="0"/>
              <a:t>6. Вопросы докладчику</a:t>
            </a:r>
          </a:p>
          <a:p>
            <a:pPr>
              <a:lnSpc>
                <a:spcPct val="90000"/>
              </a:lnSpc>
            </a:pPr>
            <a:r>
              <a:rPr lang="ru-RU" sz="2100" dirty="0" smtClean="0"/>
              <a:t>7.Особая манера общения и обстановка.</a:t>
            </a:r>
          </a:p>
          <a:p>
            <a:pPr>
              <a:lnSpc>
                <a:spcPct val="90000"/>
              </a:lnSpc>
            </a:pPr>
            <a:r>
              <a:rPr lang="ru-RU" sz="2100" dirty="0" smtClean="0"/>
              <a:t>8.Не следует собирать всех учащихся.</a:t>
            </a:r>
          </a:p>
          <a:p>
            <a:pPr>
              <a:lnSpc>
                <a:spcPct val="90000"/>
              </a:lnSpc>
            </a:pPr>
            <a:r>
              <a:rPr lang="ru-RU" sz="2100" dirty="0" smtClean="0"/>
              <a:t>9.Собирайте материалы конференций.</a:t>
            </a:r>
          </a:p>
          <a:p>
            <a:pPr>
              <a:lnSpc>
                <a:spcPct val="90000"/>
              </a:lnSpc>
            </a:pPr>
            <a:r>
              <a:rPr lang="ru-RU" sz="2100" dirty="0" smtClean="0"/>
              <a:t>10. День конференции.</a:t>
            </a:r>
          </a:p>
          <a:p>
            <a:pPr>
              <a:lnSpc>
                <a:spcPct val="90000"/>
              </a:lnSpc>
            </a:pPr>
            <a:endParaRPr lang="ru-RU" sz="2100" dirty="0" smtClean="0"/>
          </a:p>
        </p:txBody>
      </p:sp>
    </p:spTree>
    <p:extLst>
      <p:ext uri="{BB962C8B-B14F-4D97-AF65-F5344CB8AC3E}">
        <p14:creationId xmlns:p14="http://schemas.microsoft.com/office/powerpoint/2010/main" val="6714690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Схема оценки РУУД в процессе работы над проектом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158307"/>
              </p:ext>
            </p:extLst>
          </p:nvPr>
        </p:nvGraphicFramePr>
        <p:xfrm>
          <a:off x="457199" y="1600200"/>
          <a:ext cx="8075240" cy="415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1"/>
                <a:gridCol w="936104"/>
                <a:gridCol w="864096"/>
                <a:gridCol w="936104"/>
                <a:gridCol w="86409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Перечень</a:t>
                      </a:r>
                      <a:r>
                        <a:rPr lang="ru-RU" baseline="0" dirty="0" smtClean="0"/>
                        <a:t> действий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Целеполагание: 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Постановка проблемы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Определение</a:t>
                      </a:r>
                      <a:r>
                        <a:rPr lang="ru-RU" baseline="0" dirty="0" smtClean="0"/>
                        <a:t> темы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Формулирование целей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Планирование работы: </a:t>
                      </a:r>
                      <a:r>
                        <a:rPr lang="ru-RU" dirty="0" smtClean="0"/>
                        <a:t>определение последовательности и способов действий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Осуществление контроля </a:t>
                      </a:r>
                      <a:r>
                        <a:rPr lang="ru-RU" dirty="0" smtClean="0"/>
                        <a:t>своей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Коррекция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Самооценка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63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Проект? Реферат?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3931920" cy="639762"/>
          </a:xfrm>
        </p:spPr>
        <p:txBody>
          <a:bodyPr/>
          <a:lstStyle/>
          <a:p>
            <a:r>
              <a:rPr lang="ru-RU" dirty="0" smtClean="0"/>
              <a:t>Проект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79512" y="1916832"/>
            <a:ext cx="4464496" cy="4941168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 smtClean="0"/>
              <a:t>Способ </a:t>
            </a:r>
            <a:r>
              <a:rPr lang="ru-RU" dirty="0"/>
              <a:t>достижения дидактической цели через детальную разработку </a:t>
            </a:r>
            <a:r>
              <a:rPr lang="ru-RU" dirty="0" smtClean="0"/>
              <a:t>проблемы, </a:t>
            </a:r>
            <a:r>
              <a:rPr lang="ru-RU" dirty="0"/>
              <a:t>которая должна завершиться </a:t>
            </a:r>
            <a:r>
              <a:rPr lang="ru-RU" dirty="0" smtClean="0"/>
              <a:t>реальным</a:t>
            </a:r>
            <a:r>
              <a:rPr lang="ru-RU" dirty="0"/>
              <a:t>, </a:t>
            </a:r>
            <a:r>
              <a:rPr lang="ru-RU" i="1" dirty="0" smtClean="0"/>
              <a:t>практическим </a:t>
            </a:r>
            <a:r>
              <a:rPr lang="ru-RU" i="1" dirty="0"/>
              <a:t>результатом</a:t>
            </a:r>
            <a:r>
              <a:rPr lang="ru-RU" dirty="0"/>
              <a:t>, оформленным тем или иным образом.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основу метода проектов положена </a:t>
            </a:r>
            <a:r>
              <a:rPr lang="ru-RU" dirty="0" smtClean="0"/>
              <a:t>направленность </a:t>
            </a:r>
            <a:r>
              <a:rPr lang="ru-RU" dirty="0"/>
              <a:t>на</a:t>
            </a:r>
            <a:r>
              <a:rPr lang="ru-RU" b="1" dirty="0"/>
              <a:t> результат</a:t>
            </a:r>
            <a:r>
              <a:rPr lang="ru-RU" dirty="0"/>
              <a:t>, который можно получить при решении той или иной практически или теоретически значимой проблемы. </a:t>
            </a:r>
            <a:r>
              <a:rPr lang="ru-RU" dirty="0" smtClean="0"/>
              <a:t>Его можно </a:t>
            </a:r>
            <a:r>
              <a:rPr lang="ru-RU" dirty="0"/>
              <a:t>увидеть, осмыслить, применить </a:t>
            </a:r>
            <a:r>
              <a:rPr lang="ru-RU" dirty="0" smtClean="0"/>
              <a:t>на практике. </a:t>
            </a:r>
          </a:p>
          <a:p>
            <a:r>
              <a:rPr lang="ru-RU" dirty="0" smtClean="0"/>
              <a:t>Для этого необходимо </a:t>
            </a:r>
            <a:r>
              <a:rPr lang="ru-RU" dirty="0"/>
              <a:t>научить </a:t>
            </a:r>
            <a:r>
              <a:rPr lang="ru-RU" dirty="0" smtClean="0"/>
              <a:t>школьников </a:t>
            </a:r>
            <a:r>
              <a:rPr lang="ru-RU" i="1" dirty="0"/>
              <a:t>самостоятельно мыслить, находить и решать </a:t>
            </a:r>
            <a:r>
              <a:rPr lang="ru-RU" i="1" dirty="0" smtClean="0"/>
              <a:t>проблемы </a:t>
            </a:r>
            <a:r>
              <a:rPr lang="ru-RU" i="1" dirty="0"/>
              <a:t>из разных областей, умения прогнозировать результаты и возможные последствия разных вариантов решения, умения устанавливать причинно-следственные связи</a:t>
            </a:r>
            <a:r>
              <a:rPr lang="ru-RU" i="1" dirty="0" smtClean="0"/>
              <a:t>.</a:t>
            </a:r>
            <a:r>
              <a:rPr lang="ru-RU" dirty="0" smtClean="0"/>
              <a:t> (Е.С. </a:t>
            </a:r>
            <a:r>
              <a:rPr lang="ru-RU" dirty="0" err="1" smtClean="0"/>
              <a:t>Полат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788024" y="1196752"/>
            <a:ext cx="3931920" cy="639762"/>
          </a:xfrm>
        </p:spPr>
        <p:txBody>
          <a:bodyPr/>
          <a:lstStyle/>
          <a:p>
            <a:r>
              <a:rPr lang="ru-RU" dirty="0" smtClean="0"/>
              <a:t>Реферат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319463" cy="501317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 Реферат</a:t>
            </a:r>
            <a:r>
              <a:rPr lang="ru-RU" dirty="0"/>
              <a:t> </a:t>
            </a:r>
            <a:r>
              <a:rPr lang="ru-RU" dirty="0" smtClean="0"/>
              <a:t>(лат. «</a:t>
            </a:r>
            <a:r>
              <a:rPr lang="ru-RU" dirty="0" err="1"/>
              <a:t>referre</a:t>
            </a:r>
            <a:r>
              <a:rPr lang="ru-RU" dirty="0" smtClean="0"/>
              <a:t>»- докладывать</a:t>
            </a:r>
            <a:r>
              <a:rPr lang="ru-RU" dirty="0"/>
              <a:t>, </a:t>
            </a:r>
            <a:r>
              <a:rPr lang="ru-RU" dirty="0" smtClean="0"/>
              <a:t>сообщать) имеет </a:t>
            </a:r>
            <a:r>
              <a:rPr lang="ru-RU" dirty="0"/>
              <a:t>несколько значений </a:t>
            </a:r>
            <a:r>
              <a:rPr lang="ru-RU" dirty="0" smtClean="0"/>
              <a:t>(«</a:t>
            </a:r>
            <a:r>
              <a:rPr lang="ru-RU" dirty="0"/>
              <a:t>Словарь иностранных слов» </a:t>
            </a:r>
            <a:r>
              <a:rPr lang="ru-RU" dirty="0" smtClean="0"/>
              <a:t>изд-ва </a:t>
            </a:r>
            <a:r>
              <a:rPr lang="ru-RU" dirty="0"/>
              <a:t>«Русский язык» (Москва) 1986 года):</a:t>
            </a:r>
          </a:p>
          <a:p>
            <a:r>
              <a:rPr lang="ru-RU" dirty="0" smtClean="0"/>
              <a:t>1. доклад </a:t>
            </a:r>
            <a:r>
              <a:rPr lang="ru-RU" dirty="0"/>
              <a:t>на определённую тему, включающий обзор соответствующих литературных и других источников;</a:t>
            </a:r>
          </a:p>
          <a:p>
            <a:r>
              <a:rPr lang="ru-RU" dirty="0" smtClean="0"/>
              <a:t>2. изложение </a:t>
            </a:r>
            <a:r>
              <a:rPr lang="ru-RU" dirty="0"/>
              <a:t>содержания научной работы, книги и т. п.</a:t>
            </a:r>
          </a:p>
          <a:p>
            <a:r>
              <a:rPr lang="ru-RU" dirty="0"/>
              <a:t>Реферат </a:t>
            </a:r>
            <a:r>
              <a:rPr lang="ru-RU" dirty="0" smtClean="0"/>
              <a:t>не является </a:t>
            </a:r>
            <a:r>
              <a:rPr lang="ru-RU" dirty="0"/>
              <a:t>текстом, переписанным из </a:t>
            </a:r>
            <a:r>
              <a:rPr lang="ru-RU" dirty="0" smtClean="0"/>
              <a:t>первоисточника.</a:t>
            </a:r>
          </a:p>
          <a:p>
            <a:r>
              <a:rPr lang="ru-RU" dirty="0" smtClean="0"/>
              <a:t>Это </a:t>
            </a:r>
            <a:r>
              <a:rPr lang="ru-RU" dirty="0"/>
              <a:t>самостоятельная исследовательская работа, раскрывающая суть изучаемой темы. Как правило, реферат отражает различные точки зрения на исследуемый вопрос, выражая в то же время и мнение самого автора.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31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Схема оценки КУУД в процессе работы над проектом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488757"/>
              </p:ext>
            </p:extLst>
          </p:nvPr>
        </p:nvGraphicFramePr>
        <p:xfrm>
          <a:off x="457199" y="1600200"/>
          <a:ext cx="8075240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1"/>
                <a:gridCol w="936104"/>
                <a:gridCol w="864096"/>
                <a:gridCol w="936104"/>
                <a:gridCol w="86409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Перечень</a:t>
                      </a:r>
                      <a:r>
                        <a:rPr lang="ru-RU" baseline="0" dirty="0" smtClean="0"/>
                        <a:t> действий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Коммуникация при взаимодействии: 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 сотрудничества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Согласование позиций, разрешение конфликтов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Аргументация</a:t>
                      </a:r>
                      <a:r>
                        <a:rPr lang="ru-RU" baseline="0" dirty="0" smtClean="0"/>
                        <a:t> своего мнения, отстаивание своей позиции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Использование речевых средств: </a:t>
                      </a:r>
                      <a:r>
                        <a:rPr lang="ru-RU" dirty="0" smtClean="0"/>
                        <a:t>владение устной и письменной речью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Использование ИКТ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66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Схема оценки ПУУД в процессе работы над проектом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666948"/>
              </p:ext>
            </p:extLst>
          </p:nvPr>
        </p:nvGraphicFramePr>
        <p:xfrm>
          <a:off x="457199" y="1600200"/>
          <a:ext cx="8075240" cy="442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1"/>
                <a:gridCol w="936104"/>
                <a:gridCol w="864096"/>
                <a:gridCol w="936104"/>
                <a:gridCol w="86409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Перечень</a:t>
                      </a:r>
                      <a:r>
                        <a:rPr lang="ru-RU" baseline="0" dirty="0" smtClean="0"/>
                        <a:t> действий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Умение работать с информацией: 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Осуществление целенаправленного поиска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Осуществление отбора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Обработка и представление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Постановка и разрешение проблем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Знаково-символические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 действия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Работа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 со схемами и моделями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Владение логическими операциями: </a:t>
                      </a:r>
                      <a:r>
                        <a:rPr lang="ru-RU" b="0" i="0" dirty="0" smtClean="0">
                          <a:solidFill>
                            <a:schemeClr val="tx1"/>
                          </a:solidFill>
                        </a:rPr>
                        <a:t>анализ, синтез, систематизация, обобщение, классификация, сравнение, </a:t>
                      </a:r>
                      <a:r>
                        <a:rPr lang="ru-RU" b="0" i="0" dirty="0" err="1" smtClean="0">
                          <a:solidFill>
                            <a:schemeClr val="tx1"/>
                          </a:solidFill>
                        </a:rPr>
                        <a:t>сериация</a:t>
                      </a:r>
                      <a:r>
                        <a:rPr lang="ru-RU" b="0" i="0" dirty="0" smtClean="0">
                          <a:solidFill>
                            <a:schemeClr val="tx1"/>
                          </a:solidFill>
                        </a:rPr>
                        <a:t> и т.п.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26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Схема оценки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УУД в процессе </a:t>
            </a:r>
            <a:r>
              <a:rPr lang="ru-RU" u="sng" dirty="0" smtClean="0"/>
              <a:t>защиты</a:t>
            </a:r>
            <a:r>
              <a:rPr lang="ru-RU" dirty="0" smtClean="0"/>
              <a:t> проекта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6406442"/>
              </p:ext>
            </p:extLst>
          </p:nvPr>
        </p:nvGraphicFramePr>
        <p:xfrm>
          <a:off x="457199" y="1600200"/>
          <a:ext cx="8075240" cy="488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1"/>
                <a:gridCol w="936104"/>
                <a:gridCol w="864096"/>
                <a:gridCol w="936104"/>
                <a:gridCol w="86409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Перечень</a:t>
                      </a:r>
                      <a:r>
                        <a:rPr lang="ru-RU" baseline="0" dirty="0" smtClean="0"/>
                        <a:t> действий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Коммуникативные УУД: 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Монологичность</a:t>
                      </a:r>
                      <a:r>
                        <a:rPr lang="ru-RU" baseline="0" dirty="0" smtClean="0"/>
                        <a:t> и грамотность речи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Взаимодействие с аудиторией, способность увлечь слушателей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Познавательные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 УУД: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Отбор информации для представления результатов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Наглядность,</a:t>
                      </a:r>
                      <a:r>
                        <a:rPr lang="ru-RU" baseline="0" dirty="0" smtClean="0"/>
                        <a:t> использование моделей, схем, знаков и символов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Регулятивные УУД: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Следование плану выступления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Соблюдение регламента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Самооценка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76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Уровни освоения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результатов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Базовый уровень – не менее 65% от </a:t>
            </a:r>
            <a:r>
              <a:rPr lang="en-US" dirty="0" smtClean="0"/>
              <a:t>max</a:t>
            </a:r>
            <a:r>
              <a:rPr lang="ru-RU" dirty="0" smtClean="0"/>
              <a:t> балла</a:t>
            </a:r>
          </a:p>
          <a:p>
            <a:r>
              <a:rPr lang="ru-RU" dirty="0" smtClean="0"/>
              <a:t>Повышенный уровень – не менее 85%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412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спасибо за внима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268760"/>
            <a:ext cx="6408712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39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 или исследование?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Проект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800" dirty="0"/>
              <a:t>Проект направлен на получение </a:t>
            </a:r>
            <a:r>
              <a:rPr lang="ru-RU" sz="1800" dirty="0" smtClean="0"/>
              <a:t>реального, практически значимого продукта</a:t>
            </a:r>
            <a:r>
              <a:rPr lang="ru-RU" sz="1800" dirty="0"/>
              <a:t>, обладающего конкретными свойствами. …</a:t>
            </a:r>
          </a:p>
          <a:p>
            <a:pPr>
              <a:lnSpc>
                <a:spcPct val="80000"/>
              </a:lnSpc>
            </a:pPr>
            <a:endParaRPr lang="ru-RU" sz="1800" dirty="0"/>
          </a:p>
          <a:p>
            <a:pPr>
              <a:lnSpc>
                <a:spcPct val="80000"/>
              </a:lnSpc>
            </a:pPr>
            <a:r>
              <a:rPr lang="ru-RU" dirty="0">
                <a:latin typeface="Monotype Corsiva" pitchFamily="66" charset="0"/>
              </a:rPr>
              <a:t>В</a:t>
            </a:r>
            <a:r>
              <a:rPr lang="ru-RU" i="1" dirty="0">
                <a:latin typeface="Monotype Corsiva" pitchFamily="66" charset="0"/>
              </a:rPr>
              <a:t> проекте создается то, чего еще нет. … Проектная деятельность направлена на создание нового продукта: задумал – спроектировал – осуществил, т. е. получил продукт. </a:t>
            </a:r>
          </a:p>
          <a:p>
            <a:pPr algn="r">
              <a:lnSpc>
                <a:spcPct val="80000"/>
              </a:lnSpc>
            </a:pPr>
            <a:r>
              <a:rPr lang="ru-RU" i="1" dirty="0" err="1">
                <a:latin typeface="Monotype Corsiva" pitchFamily="66" charset="0"/>
              </a:rPr>
              <a:t>А.Ю.Пентин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Исследование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1800" dirty="0"/>
              <a:t>Исследование организует поиск в какой-либо области, на начальном этапе лишь обозначается направление исследования.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None/>
            </a:pPr>
            <a:r>
              <a:rPr lang="ru-RU" sz="1800" dirty="0"/>
              <a:t>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1800" i="1" dirty="0"/>
              <a:t> </a:t>
            </a:r>
            <a:r>
              <a:rPr lang="ru-RU" i="1" dirty="0">
                <a:latin typeface="Monotype Corsiva" pitchFamily="66" charset="0"/>
              </a:rPr>
              <a:t>В исследовании обнаруживается то, что уже есть</a:t>
            </a:r>
            <a:r>
              <a:rPr lang="ru-RU" i="1" dirty="0" smtClean="0">
                <a:latin typeface="Monotype Corsiva" pitchFamily="66" charset="0"/>
              </a:rPr>
              <a:t>….</a:t>
            </a:r>
            <a:r>
              <a:rPr lang="ru-RU" i="1" dirty="0">
                <a:latin typeface="Monotype Corsiva" pitchFamily="66" charset="0"/>
              </a:rPr>
              <a:t> В исследовательской </a:t>
            </a:r>
            <a:r>
              <a:rPr lang="ru-RU" i="1" dirty="0" smtClean="0">
                <a:latin typeface="Monotype Corsiva" pitchFamily="66" charset="0"/>
              </a:rPr>
              <a:t>деятельности </a:t>
            </a:r>
            <a:r>
              <a:rPr lang="ru-RU" i="1" dirty="0">
                <a:latin typeface="Monotype Corsiva" pitchFamily="66" charset="0"/>
              </a:rPr>
              <a:t>отталкиваются от явления (процесса), которое вызывает вопросы: явление-описание - модель. </a:t>
            </a:r>
          </a:p>
          <a:p>
            <a:pPr algn="r">
              <a:lnSpc>
                <a:spcPct val="80000"/>
              </a:lnSpc>
              <a:spcBef>
                <a:spcPct val="0"/>
              </a:spcBef>
            </a:pPr>
            <a:r>
              <a:rPr lang="ru-RU" i="1" dirty="0" err="1">
                <a:latin typeface="Monotype Corsiva" pitchFamily="66" charset="0"/>
              </a:rPr>
              <a:t>А.Ю.Пентин</a:t>
            </a:r>
            <a:r>
              <a:rPr lang="ru-RU" i="1" dirty="0">
                <a:latin typeface="Monotype Corsiva" pitchFamily="66" charset="0"/>
              </a:rPr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881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Проект или исследование?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Проект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2000" dirty="0"/>
              <a:t>Планируется процесс создания конкретного продукта с точным образом результата. </a:t>
            </a:r>
          </a:p>
          <a:p>
            <a:endParaRPr lang="ru-RU" sz="2000" dirty="0"/>
          </a:p>
          <a:p>
            <a:r>
              <a:rPr lang="ru-RU" sz="2000" dirty="0"/>
              <a:t>…</a:t>
            </a:r>
            <a:r>
              <a:rPr lang="ru-RU" i="1" dirty="0">
                <a:latin typeface="Monotype Corsiva" pitchFamily="66" charset="0"/>
              </a:rPr>
              <a:t>Проектирование предполагает обязательное создание какого-либо заранее планируемого объекта…</a:t>
            </a:r>
          </a:p>
          <a:p>
            <a:pPr algn="r"/>
            <a:r>
              <a:rPr lang="ru-RU" i="1" dirty="0">
                <a:latin typeface="Monotype Corsiva" pitchFamily="66" charset="0"/>
              </a:rPr>
              <a:t> </a:t>
            </a:r>
            <a:r>
              <a:rPr lang="ru-RU" i="1" dirty="0" err="1">
                <a:latin typeface="Monotype Corsiva" pitchFamily="66" charset="0"/>
              </a:rPr>
              <a:t>А.И.Савенков</a:t>
            </a:r>
            <a:endParaRPr lang="ru-RU" i="1" dirty="0">
              <a:latin typeface="Monotype Corsiva" pitchFamily="66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Исследование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1800" dirty="0"/>
              <a:t>Исследование предполагает  формулировку проблемы исследования, выдвижение гипотезы и проверку этой гипотезы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i="1" dirty="0">
                <a:latin typeface="Monotype Corsiva" pitchFamily="66" charset="0"/>
              </a:rPr>
              <a:t>Исследование -  это процесс поиска неизвестного, поиска новых знаний, истины, это всегда творчество. Если в итоге исследования и удается решить какую-либо практическую проблему, то это – не более чем побочный эффект.</a:t>
            </a:r>
          </a:p>
          <a:p>
            <a:pPr algn="r">
              <a:lnSpc>
                <a:spcPct val="80000"/>
              </a:lnSpc>
              <a:spcBef>
                <a:spcPct val="0"/>
              </a:spcBef>
            </a:pPr>
            <a:r>
              <a:rPr lang="ru-RU" i="1" dirty="0">
                <a:latin typeface="Monotype Corsiva" pitchFamily="66" charset="0"/>
              </a:rPr>
              <a:t>  </a:t>
            </a:r>
            <a:r>
              <a:rPr lang="ru-RU" i="1" dirty="0" err="1">
                <a:latin typeface="Monotype Corsiva" pitchFamily="66" charset="0"/>
              </a:rPr>
              <a:t>А.И.Савенков</a:t>
            </a:r>
            <a:endParaRPr lang="ru-RU" i="1" dirty="0">
              <a:latin typeface="Monotype Corsiva" pitchFamily="66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66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Проект или исследование?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Проект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365760" indent="-256032">
              <a:buFont typeface="Wingdings 3"/>
              <a:buChar char=""/>
              <a:defRPr/>
            </a:pPr>
            <a:r>
              <a:rPr lang="ru-RU" dirty="0"/>
              <a:t>Результат должен быть точно соотнесен со всеми характеристиками, сформулированными в замысле.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dirty="0"/>
              <a:t> </a:t>
            </a:r>
            <a:r>
              <a:rPr lang="ru-RU" i="1" dirty="0"/>
              <a:t>Результат – продукт, направленный на изменение реальной ситуации. </a:t>
            </a:r>
            <a:r>
              <a:rPr lang="ru-RU" i="1" dirty="0" err="1"/>
              <a:t>К.Н.Поливанова</a:t>
            </a:r>
            <a:r>
              <a:rPr lang="ru-RU" i="1" dirty="0"/>
              <a:t>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Исследование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ru-RU" dirty="0"/>
              <a:t>Результат неизвестен </a:t>
            </a:r>
            <a:r>
              <a:rPr lang="ru-RU" dirty="0" smtClean="0"/>
              <a:t>заранее, отрицательный результат – тоже результат.</a:t>
            </a:r>
            <a:endParaRPr lang="ru-RU" dirty="0"/>
          </a:p>
          <a:p>
            <a:pPr marL="0" indent="0">
              <a:spcBef>
                <a:spcPct val="0"/>
              </a:spcBef>
              <a:buNone/>
            </a:pPr>
            <a:endParaRPr lang="ru-RU" dirty="0"/>
          </a:p>
          <a:p>
            <a:pPr>
              <a:spcBef>
                <a:spcPct val="0"/>
              </a:spcBef>
              <a:buNone/>
            </a:pPr>
            <a:r>
              <a:rPr lang="ru-RU" dirty="0"/>
              <a:t> </a:t>
            </a:r>
          </a:p>
          <a:p>
            <a:pPr>
              <a:spcBef>
                <a:spcPct val="0"/>
              </a:spcBef>
            </a:pPr>
            <a:r>
              <a:rPr lang="ru-RU" i="1" dirty="0"/>
              <a:t>Результат – новое знание.</a:t>
            </a:r>
          </a:p>
          <a:p>
            <a:pPr algn="r">
              <a:spcBef>
                <a:spcPct val="0"/>
              </a:spcBef>
            </a:pPr>
            <a:r>
              <a:rPr lang="ru-RU" i="1" dirty="0" err="1"/>
              <a:t>К.Н.Поливанова</a:t>
            </a:r>
            <a:r>
              <a:rPr lang="ru-RU" dirty="0"/>
              <a:t>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62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Взаимосвязь проекта, реферата, исследования 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Проект и исследование могут включать реферативный обзор источников, мнений учёных, предыдущего опыта работы по теме</a:t>
            </a:r>
          </a:p>
          <a:p>
            <a:r>
              <a:rPr lang="ru-RU" dirty="0" smtClean="0"/>
              <a:t>Исследование является частью проекта, в то же время оно может обособиться от проекта, стать самостоятельным направлением деятельности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161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Структура проекта и исследования</a:t>
            </a:r>
            <a:endParaRPr lang="ru-RU" dirty="0"/>
          </a:p>
        </p:txBody>
      </p:sp>
      <p:sp>
        <p:nvSpPr>
          <p:cNvPr id="108545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Проекта</a:t>
            </a:r>
          </a:p>
        </p:txBody>
      </p:sp>
      <p:sp>
        <p:nvSpPr>
          <p:cNvPr id="108547" name="Содержимое 4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2792" cy="3951288"/>
          </a:xfrm>
          <a:ln>
            <a:prstDash val="solid"/>
          </a:ln>
        </p:spPr>
        <p:txBody>
          <a:bodyPr/>
          <a:lstStyle/>
          <a:p>
            <a:pPr marL="490538" indent="-381000" eaLnBrk="1" hangingPunct="1">
              <a:buFont typeface="Wingdings 3" pitchFamily="18" charset="2"/>
              <a:buAutoNum type="arabicPeriod"/>
            </a:pPr>
            <a:r>
              <a:rPr lang="ru-RU" dirty="0" smtClean="0"/>
              <a:t>Проблема</a:t>
            </a:r>
          </a:p>
          <a:p>
            <a:pPr marL="490538" indent="-381000" eaLnBrk="1" hangingPunct="1">
              <a:buFont typeface="Wingdings 3" pitchFamily="18" charset="2"/>
              <a:buAutoNum type="arabicPeriod"/>
            </a:pPr>
            <a:r>
              <a:rPr lang="ru-RU" dirty="0" smtClean="0"/>
              <a:t>Планирование</a:t>
            </a:r>
          </a:p>
          <a:p>
            <a:pPr marL="490538" indent="-381000" eaLnBrk="1" hangingPunct="1">
              <a:buFont typeface="Wingdings 3" pitchFamily="18" charset="2"/>
              <a:buAutoNum type="arabicPeriod"/>
            </a:pPr>
            <a:r>
              <a:rPr lang="ru-RU" dirty="0" smtClean="0"/>
              <a:t>Поиск и проектирование</a:t>
            </a:r>
          </a:p>
          <a:p>
            <a:pPr marL="490538" indent="-381000" eaLnBrk="1" hangingPunct="1">
              <a:buFont typeface="Wingdings 3" pitchFamily="18" charset="2"/>
              <a:buAutoNum type="arabicPeriod"/>
            </a:pPr>
            <a:r>
              <a:rPr lang="ru-RU" dirty="0" smtClean="0"/>
              <a:t>Продукт</a:t>
            </a:r>
          </a:p>
          <a:p>
            <a:pPr marL="490538" indent="-381000" eaLnBrk="1" hangingPunct="1">
              <a:buFont typeface="Wingdings 3" pitchFamily="18" charset="2"/>
              <a:buAutoNum type="arabicPeriod"/>
            </a:pPr>
            <a:r>
              <a:rPr lang="ru-RU" dirty="0" smtClean="0"/>
              <a:t>Презентация продукта</a:t>
            </a:r>
          </a:p>
          <a:p>
            <a:pPr marL="490538" indent="-381000" eaLnBrk="1" hangingPunct="1">
              <a:buFont typeface="Wingdings 3" pitchFamily="18" charset="2"/>
              <a:buAutoNum type="arabicPeriod"/>
            </a:pPr>
            <a:r>
              <a:rPr lang="ru-RU" dirty="0" smtClean="0"/>
              <a:t>Портфолио</a:t>
            </a:r>
          </a:p>
        </p:txBody>
      </p:sp>
      <p:sp>
        <p:nvSpPr>
          <p:cNvPr id="108546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Исследования</a:t>
            </a:r>
          </a:p>
        </p:txBody>
      </p:sp>
      <p:sp>
        <p:nvSpPr>
          <p:cNvPr id="108548" name="Содержимое 5"/>
          <p:cNvSpPr>
            <a:spLocks noGrp="1"/>
          </p:cNvSpPr>
          <p:nvPr>
            <p:ph sz="quarter" idx="4"/>
          </p:nvPr>
        </p:nvSpPr>
        <p:spPr>
          <a:ln>
            <a:prstDash val="solid"/>
          </a:ln>
        </p:spPr>
        <p:txBody>
          <a:bodyPr/>
          <a:lstStyle/>
          <a:p>
            <a:pPr marL="490538" indent="-381000" eaLnBrk="1" hangingPunct="1">
              <a:spcBef>
                <a:spcPts val="400"/>
              </a:spcBef>
              <a:buFont typeface="Wingdings 3" pitchFamily="18" charset="2"/>
              <a:buAutoNum type="arabicPeriod"/>
            </a:pPr>
            <a:r>
              <a:rPr lang="ru-RU" dirty="0" smtClean="0"/>
              <a:t>Проблема</a:t>
            </a:r>
          </a:p>
          <a:p>
            <a:pPr marL="490538" indent="-381000" eaLnBrk="1" hangingPunct="1">
              <a:spcBef>
                <a:spcPts val="400"/>
              </a:spcBef>
              <a:buFont typeface="Wingdings 3" pitchFamily="18" charset="2"/>
              <a:buAutoNum type="arabicPeriod"/>
            </a:pPr>
            <a:r>
              <a:rPr lang="ru-RU" dirty="0" smtClean="0"/>
              <a:t>Планирование</a:t>
            </a:r>
          </a:p>
          <a:p>
            <a:pPr marL="490538" indent="-381000" eaLnBrk="1" hangingPunct="1">
              <a:spcBef>
                <a:spcPts val="400"/>
              </a:spcBef>
              <a:buFont typeface="Wingdings 3" pitchFamily="18" charset="2"/>
              <a:buAutoNum type="arabicPeriod"/>
            </a:pPr>
            <a:r>
              <a:rPr lang="ru-RU" b="1" u="sng" dirty="0" smtClean="0">
                <a:solidFill>
                  <a:schemeClr val="accent2"/>
                </a:solidFill>
              </a:rPr>
              <a:t>Гипотеза</a:t>
            </a:r>
          </a:p>
          <a:p>
            <a:pPr marL="490538" indent="-381000" eaLnBrk="1" hangingPunct="1">
              <a:spcBef>
                <a:spcPts val="400"/>
              </a:spcBef>
              <a:buFont typeface="Wingdings 3" pitchFamily="18" charset="2"/>
              <a:buAutoNum type="arabicPeriod"/>
            </a:pPr>
            <a:r>
              <a:rPr lang="ru-RU" dirty="0" smtClean="0"/>
              <a:t>Поиск и проектирование</a:t>
            </a:r>
          </a:p>
          <a:p>
            <a:pPr marL="490538" indent="-381000" eaLnBrk="1" hangingPunct="1">
              <a:spcBef>
                <a:spcPts val="400"/>
              </a:spcBef>
              <a:buFont typeface="Wingdings 3" pitchFamily="18" charset="2"/>
              <a:buAutoNum type="arabicPeriod"/>
            </a:pPr>
            <a:r>
              <a:rPr lang="ru-RU" dirty="0" smtClean="0"/>
              <a:t>Продукт</a:t>
            </a:r>
          </a:p>
          <a:p>
            <a:pPr marL="490538" indent="-381000" eaLnBrk="1" hangingPunct="1">
              <a:spcBef>
                <a:spcPts val="400"/>
              </a:spcBef>
              <a:buFont typeface="Wingdings 3" pitchFamily="18" charset="2"/>
              <a:buAutoNum type="arabicPeriod"/>
            </a:pPr>
            <a:r>
              <a:rPr lang="ru-RU" dirty="0" smtClean="0"/>
              <a:t>Презентация продукта</a:t>
            </a:r>
          </a:p>
          <a:p>
            <a:pPr marL="490538" indent="-381000" eaLnBrk="1" hangingPunct="1">
              <a:spcBef>
                <a:spcPts val="400"/>
              </a:spcBef>
              <a:buFont typeface="Wingdings 3" pitchFamily="18" charset="2"/>
              <a:buAutoNum type="arabicPeriod"/>
            </a:pPr>
            <a:r>
              <a:rPr lang="ru-RU" dirty="0" smtClean="0"/>
              <a:t>Портфолио</a:t>
            </a:r>
          </a:p>
        </p:txBody>
      </p:sp>
    </p:spTree>
    <p:extLst>
      <p:ext uri="{BB962C8B-B14F-4D97-AF65-F5344CB8AC3E}">
        <p14:creationId xmlns:p14="http://schemas.microsoft.com/office/powerpoint/2010/main" val="151572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Проблема</a:t>
            </a:r>
            <a:endParaRPr lang="ru-RU" dirty="0"/>
          </a:p>
        </p:txBody>
      </p:sp>
      <p:sp>
        <p:nvSpPr>
          <p:cNvPr id="109569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ru-RU" sz="2300" dirty="0" smtClean="0"/>
          </a:p>
          <a:p>
            <a:pPr>
              <a:lnSpc>
                <a:spcPct val="80000"/>
              </a:lnSpc>
            </a:pPr>
            <a:endParaRPr lang="ru-RU" sz="2300" dirty="0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ru-RU" sz="2300" dirty="0" smtClean="0"/>
              <a:t> Умение видеть проблему – создание проблемной ситуации. </a:t>
            </a:r>
          </a:p>
          <a:p>
            <a:pPr>
              <a:lnSpc>
                <a:spcPct val="80000"/>
              </a:lnSpc>
            </a:pPr>
            <a:r>
              <a:rPr lang="ru-RU" sz="2300" dirty="0" smtClean="0"/>
              <a:t>Необходимо принятие этой задачи учениками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300" dirty="0" smtClean="0"/>
              <a:t>«Умение ставить вопросы о недостающем знании и предъявлять требования к ответам на них» </a:t>
            </a:r>
            <a:r>
              <a:rPr lang="ru-RU" sz="2300" dirty="0" err="1" smtClean="0"/>
              <a:t>В.С.Лазарев</a:t>
            </a:r>
            <a:r>
              <a:rPr lang="ru-RU" sz="2300" dirty="0" smtClean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300" dirty="0" smtClean="0"/>
              <a:t>«Провоцировать появление вопросов и желания найти на них ответы»                              </a:t>
            </a:r>
            <a:r>
              <a:rPr lang="ru-RU" sz="2300" dirty="0" err="1" smtClean="0"/>
              <a:t>А.С.Обухов</a:t>
            </a:r>
            <a:r>
              <a:rPr lang="ru-RU" sz="2300" dirty="0" smtClean="0"/>
              <a:t> </a:t>
            </a:r>
          </a:p>
          <a:p>
            <a:pPr>
              <a:lnSpc>
                <a:spcPct val="80000"/>
              </a:lnSpc>
            </a:pPr>
            <a:endParaRPr lang="ru-RU" sz="2300" dirty="0" smtClean="0"/>
          </a:p>
          <a:p>
            <a:pPr>
              <a:lnSpc>
                <a:spcPct val="80000"/>
              </a:lnSpc>
            </a:pPr>
            <a:r>
              <a:rPr lang="ru-RU" sz="2300" dirty="0" smtClean="0"/>
              <a:t>Умение ставить вопросы – креативная постановка вопроса</a:t>
            </a:r>
          </a:p>
        </p:txBody>
      </p:sp>
    </p:spTree>
    <p:extLst>
      <p:ext uri="{BB962C8B-B14F-4D97-AF65-F5344CB8AC3E}">
        <p14:creationId xmlns:p14="http://schemas.microsoft.com/office/powerpoint/2010/main" val="359181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ru-RU" sz="3700" smtClean="0">
                <a:effectLst/>
              </a:rPr>
              <a:t>Умение ставить вопросы</a:t>
            </a:r>
            <a:br>
              <a:rPr lang="ru-RU" sz="3700" smtClean="0">
                <a:effectLst/>
              </a:rPr>
            </a:br>
            <a:endParaRPr lang="ru-RU" sz="3700" smtClean="0">
              <a:effectLst/>
            </a:endParaRPr>
          </a:p>
        </p:txBody>
      </p:sp>
      <p:sp>
        <p:nvSpPr>
          <p:cNvPr id="110594" name="Rectangle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3200" dirty="0" err="1" smtClean="0"/>
              <a:t>Варкалось.Хливкие</a:t>
            </a:r>
            <a:r>
              <a:rPr lang="ru-RU" sz="3200" dirty="0" smtClean="0"/>
              <a:t> </a:t>
            </a:r>
            <a:r>
              <a:rPr lang="ru-RU" sz="3200" dirty="0" err="1" smtClean="0"/>
              <a:t>шорьки</a:t>
            </a:r>
            <a:r>
              <a:rPr lang="ru-RU" sz="32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ru-RU" sz="3200" dirty="0" smtClean="0"/>
              <a:t>пырялись по </a:t>
            </a:r>
            <a:r>
              <a:rPr lang="ru-RU" sz="3200" dirty="0" err="1" smtClean="0"/>
              <a:t>наве</a:t>
            </a:r>
            <a:r>
              <a:rPr lang="ru-RU" sz="3200" dirty="0" smtClean="0"/>
              <a:t>, </a:t>
            </a:r>
          </a:p>
          <a:p>
            <a:pPr>
              <a:lnSpc>
                <a:spcPct val="80000"/>
              </a:lnSpc>
            </a:pPr>
            <a:r>
              <a:rPr lang="ru-RU" sz="3200" dirty="0" smtClean="0"/>
              <a:t>и </a:t>
            </a:r>
            <a:r>
              <a:rPr lang="ru-RU" sz="3200" dirty="0" err="1" smtClean="0"/>
              <a:t>хрюкотали</a:t>
            </a:r>
            <a:r>
              <a:rPr lang="ru-RU" sz="3200" dirty="0" smtClean="0"/>
              <a:t> </a:t>
            </a:r>
            <a:r>
              <a:rPr lang="ru-RU" sz="3200" dirty="0" err="1" smtClean="0"/>
              <a:t>зелюки</a:t>
            </a:r>
            <a:r>
              <a:rPr lang="ru-RU" sz="32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ru-RU" sz="3200" dirty="0" smtClean="0"/>
              <a:t>Как </a:t>
            </a:r>
            <a:r>
              <a:rPr lang="ru-RU" sz="3200" dirty="0" err="1" smtClean="0"/>
              <a:t>мумзики</a:t>
            </a:r>
            <a:r>
              <a:rPr lang="ru-RU" sz="3200" dirty="0" smtClean="0"/>
              <a:t> в </a:t>
            </a:r>
            <a:r>
              <a:rPr lang="ru-RU" sz="3200" dirty="0" err="1" smtClean="0"/>
              <a:t>мове</a:t>
            </a:r>
            <a:r>
              <a:rPr lang="ru-RU" sz="3200" dirty="0" smtClean="0"/>
              <a:t>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dirty="0" smtClean="0"/>
              <a:t>(Б. </a:t>
            </a:r>
            <a:r>
              <a:rPr lang="ru-RU" dirty="0" err="1" smtClean="0"/>
              <a:t>Заходер</a:t>
            </a:r>
            <a:r>
              <a:rPr lang="ru-RU" dirty="0" smtClean="0"/>
              <a:t>)</a:t>
            </a:r>
          </a:p>
          <a:p>
            <a:pPr marL="0" indent="0">
              <a:lnSpc>
                <a:spcPct val="80000"/>
              </a:lnSpc>
              <a:buNone/>
            </a:pPr>
            <a:endParaRPr lang="ru-RU" sz="3200" dirty="0"/>
          </a:p>
          <a:p>
            <a:pPr marL="0" indent="0">
              <a:lnSpc>
                <a:spcPct val="80000"/>
              </a:lnSpc>
              <a:buNone/>
            </a:pPr>
            <a:endParaRPr lang="ru-RU" sz="3200" dirty="0" smtClean="0"/>
          </a:p>
        </p:txBody>
      </p:sp>
      <p:sp>
        <p:nvSpPr>
          <p:cNvPr id="110595" name="Rectangle 5"/>
          <p:cNvSpPr>
            <a:spLocks noGrp="1"/>
          </p:cNvSpPr>
          <p:nvPr>
            <p:ph type="body" sz="quarter" idx="4294967295"/>
          </p:nvPr>
        </p:nvSpPr>
        <p:spPr>
          <a:xfrm>
            <a:off x="430213" y="4005263"/>
            <a:ext cx="8713787" cy="2362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 dirty="0" smtClean="0"/>
              <a:t>1. Что делали </a:t>
            </a:r>
            <a:r>
              <a:rPr lang="ru-RU" sz="2800" dirty="0" err="1" smtClean="0"/>
              <a:t>шорьки</a:t>
            </a:r>
            <a:r>
              <a:rPr lang="ru-RU" sz="2800" dirty="0" smtClean="0"/>
              <a:t>?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2.Что делали </a:t>
            </a:r>
            <a:r>
              <a:rPr lang="ru-RU" sz="2800" dirty="0" err="1" smtClean="0"/>
              <a:t>зелюки</a:t>
            </a:r>
            <a:r>
              <a:rPr lang="ru-RU" sz="2800" dirty="0" smtClean="0"/>
              <a:t>?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3.С кем автор сравнивает </a:t>
            </a:r>
            <a:r>
              <a:rPr lang="ru-RU" sz="2800" dirty="0" err="1" smtClean="0"/>
              <a:t>зелюков</a:t>
            </a:r>
            <a:r>
              <a:rPr lang="ru-RU" sz="2800" dirty="0" smtClean="0"/>
              <a:t>?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4. Насколько эффективнее был подход </a:t>
            </a:r>
            <a:r>
              <a:rPr lang="ru-RU" sz="2800" dirty="0" err="1" smtClean="0"/>
              <a:t>зелюков</a:t>
            </a:r>
            <a:r>
              <a:rPr lang="ru-RU" sz="2800" dirty="0" smtClean="0"/>
              <a:t>, по сравнению с </a:t>
            </a:r>
            <a:r>
              <a:rPr lang="ru-RU" sz="2800" dirty="0" err="1" smtClean="0"/>
              <a:t>шорьками</a:t>
            </a:r>
            <a:r>
              <a:rPr lang="ru-RU" sz="2800" dirty="0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29160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431</TotalTime>
  <Words>1340</Words>
  <Application>Microsoft Office PowerPoint</Application>
  <PresentationFormat>Экран (4:3)</PresentationFormat>
  <Paragraphs>225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Ясность</vt:lpstr>
      <vt:lpstr>Учебный проект: от идеи до воплощения</vt:lpstr>
      <vt:lpstr>Проект? Реферат?</vt:lpstr>
      <vt:lpstr>Проект или исследование?</vt:lpstr>
      <vt:lpstr>Проект или исследование?</vt:lpstr>
      <vt:lpstr>Проект или исследование?</vt:lpstr>
      <vt:lpstr>Взаимосвязь проекта, реферата, исследования </vt:lpstr>
      <vt:lpstr>Структура проекта и исследования</vt:lpstr>
      <vt:lpstr>1. Проблема</vt:lpstr>
      <vt:lpstr>Умение ставить вопросы </vt:lpstr>
      <vt:lpstr>Возможные темы</vt:lpstr>
      <vt:lpstr>Презентация PowerPoint</vt:lpstr>
      <vt:lpstr>Презентация PowerPoint</vt:lpstr>
      <vt:lpstr>Презентация PowerPoint</vt:lpstr>
      <vt:lpstr>Представление продукта</vt:lpstr>
      <vt:lpstr>Процедура защиты проекта</vt:lpstr>
      <vt:lpstr>Схема защиты проекта</vt:lpstr>
      <vt:lpstr>Характерные ошибки</vt:lpstr>
      <vt:lpstr>Школьная конференция</vt:lpstr>
      <vt:lpstr>Схема оценки РУУД в процессе работы над проектом</vt:lpstr>
      <vt:lpstr>Схема оценки КУУД в процессе работы над проектом</vt:lpstr>
      <vt:lpstr>Схема оценки ПУУД в процессе работы над проектом</vt:lpstr>
      <vt:lpstr>Схема оценки метапредметных УУД в процессе защиты проекта</vt:lpstr>
      <vt:lpstr>Уровни освоения метапредметных результатов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Учебный проект: от идеи до воплощения</dc:title>
  <dc:creator>ФГОС-2</dc:creator>
  <cp:lastModifiedBy>Алёнка</cp:lastModifiedBy>
  <cp:revision>12</cp:revision>
  <dcterms:created xsi:type="dcterms:W3CDTF">2016-09-28T06:23:17Z</dcterms:created>
  <dcterms:modified xsi:type="dcterms:W3CDTF">2016-10-31T10:01:29Z</dcterms:modified>
</cp:coreProperties>
</file>