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notesMasterIdLst>
    <p:notesMasterId r:id="rId10"/>
  </p:notesMasterIdLst>
  <p:sldIdLst>
    <p:sldId id="256" r:id="rId2"/>
    <p:sldId id="257" r:id="rId3"/>
    <p:sldId id="258" r:id="rId4"/>
    <p:sldId id="262" r:id="rId5"/>
    <p:sldId id="260" r:id="rId6"/>
    <p:sldId id="263" r:id="rId7"/>
    <p:sldId id="261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AC0000"/>
    <a:srgbClr val="F5F5F5"/>
    <a:srgbClr val="FFE7E7"/>
    <a:srgbClr val="FFCDCD"/>
    <a:srgbClr val="CCECFF"/>
    <a:srgbClr val="B3C5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0" autoAdjust="0"/>
  </p:normalViewPr>
  <p:slideViewPr>
    <p:cSldViewPr>
      <p:cViewPr>
        <p:scale>
          <a:sx n="73" d="100"/>
          <a:sy n="73" d="100"/>
        </p:scale>
        <p:origin x="-978" y="-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0C99FA-C3C8-478C-8927-9B5CD04B4362}" type="datetimeFigureOut">
              <a:rPr lang="ru-RU" smtClean="0"/>
              <a:pPr/>
              <a:t>17.08.2016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AC1857-D501-4B93-92BD-5BD0EDDD6C0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61081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40492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030" name="Picture 6" descr="C:\Users\Владелец\Desktop\Птица_целая.png"/>
          <p:cNvPicPr>
            <a:picLocks noChangeAspect="1" noChangeArrowheads="1"/>
          </p:cNvPicPr>
          <p:nvPr userDrawn="1"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366" y="1748053"/>
            <a:ext cx="7339962" cy="4502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>
              <a:alpha val="69804"/>
            </a:srgb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2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Подзаголовок 2"/>
          <p:cNvSpPr txBox="1">
            <a:spLocks/>
          </p:cNvSpPr>
          <p:nvPr userDrawn="1"/>
        </p:nvSpPr>
        <p:spPr>
          <a:xfrm>
            <a:off x="4748644" y="277426"/>
            <a:ext cx="3309803" cy="16394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rgbClr val="42424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ru-RU" sz="1200" b="1" dirty="0" smtClean="0">
                <a:solidFill>
                  <a:schemeClr val="bg1"/>
                </a:solidFill>
                <a:latin typeface="+mn-lt"/>
              </a:rPr>
              <a:t>государственное автономное учреждение дополнительного профессионального образования</a:t>
            </a:r>
          </a:p>
          <a:p>
            <a:pPr algn="ctr">
              <a:spcBef>
                <a:spcPts val="0"/>
              </a:spcBef>
            </a:pPr>
            <a:r>
              <a:rPr lang="ru-RU" sz="1200" b="1" dirty="0" smtClean="0">
                <a:solidFill>
                  <a:schemeClr val="bg1"/>
                </a:solidFill>
                <a:latin typeface="+mn-lt"/>
              </a:rPr>
              <a:t>(повышения квалификации) специалистов</a:t>
            </a:r>
          </a:p>
          <a:p>
            <a:pPr algn="ctr">
              <a:spcBef>
                <a:spcPts val="0"/>
              </a:spcBef>
            </a:pPr>
            <a:endParaRPr lang="ru-RU" sz="700" b="1" dirty="0" smtClean="0">
              <a:solidFill>
                <a:schemeClr val="bg1"/>
              </a:solidFill>
              <a:latin typeface="+mn-lt"/>
            </a:endParaRPr>
          </a:p>
          <a:p>
            <a:pPr algn="ctr">
              <a:spcBef>
                <a:spcPts val="0"/>
              </a:spcBef>
            </a:pPr>
            <a:r>
              <a:rPr lang="ru-RU" sz="1200" b="1" dirty="0" smtClean="0">
                <a:solidFill>
                  <a:schemeClr val="bg1"/>
                </a:solidFill>
                <a:latin typeface="+mn-lt"/>
              </a:rPr>
              <a:t>«СМОЛЕНСКИЙ ОБЛАСТНОЙ ИНСТИТУТ</a:t>
            </a:r>
          </a:p>
          <a:p>
            <a:pPr algn="ctr">
              <a:spcBef>
                <a:spcPts val="0"/>
              </a:spcBef>
            </a:pPr>
            <a:r>
              <a:rPr lang="ru-RU" sz="1200" b="1" dirty="0" smtClean="0">
                <a:solidFill>
                  <a:schemeClr val="bg1"/>
                </a:solidFill>
                <a:latin typeface="+mn-lt"/>
              </a:rPr>
              <a:t>РАЗВИТИЯ ОБРАЗОВАНИЯ»</a:t>
            </a:r>
            <a:endParaRPr lang="ru-RU" sz="12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6016" y="2561421"/>
            <a:ext cx="3382236" cy="3079357"/>
          </a:xfrm>
        </p:spPr>
        <p:txBody>
          <a:bodyPr anchor="ctr">
            <a:normAutofit/>
          </a:bodyPr>
          <a:lstStyle>
            <a:lvl1pPr algn="ctr">
              <a:defRPr sz="3000" b="1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3D6E-4792-4484-9298-B540E8BA777D}" type="datetime1">
              <a:rPr lang="ru-RU" smtClean="0"/>
              <a:pPr/>
              <a:t>17.08.2016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C5B6B-8392-4812-A06C-6EF65A3CA4E4}" type="datetime1">
              <a:rPr lang="ru-RU" smtClean="0"/>
              <a:pPr/>
              <a:t>17.08.2016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CFC0E-22A1-41A6-A5B0-655AD4698E4F}" type="datetime1">
              <a:rPr lang="ru-RU" smtClean="0"/>
              <a:pPr/>
              <a:t>17.08.2016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55576" y="836712"/>
            <a:ext cx="7704856" cy="745152"/>
          </a:xfrm>
        </p:spPr>
        <p:txBody>
          <a:bodyPr anchor="ctr">
            <a:normAutofit/>
          </a:bodyPr>
          <a:lstStyle>
            <a:lvl1pPr algn="l">
              <a:defRPr sz="3000" b="1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Заголовок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700808"/>
            <a:ext cx="7704856" cy="3960440"/>
          </a:xfrm>
        </p:spPr>
        <p:txBody>
          <a:bodyPr>
            <a:normAutofit/>
          </a:bodyPr>
          <a:lstStyle>
            <a:lvl1pPr>
              <a:buClr>
                <a:schemeClr val="bg2">
                  <a:lumMod val="25000"/>
                </a:schemeClr>
              </a:buClr>
              <a:defRPr sz="2000"/>
            </a:lvl1pPr>
            <a:lvl2pPr>
              <a:buClr>
                <a:schemeClr val="bg2">
                  <a:lumMod val="25000"/>
                </a:schemeClr>
              </a:buClr>
              <a:defRPr sz="2000"/>
            </a:lvl2pPr>
            <a:lvl3pPr>
              <a:buClr>
                <a:schemeClr val="bg2">
                  <a:lumMod val="25000"/>
                </a:schemeClr>
              </a:buClr>
              <a:defRPr sz="1800"/>
            </a:lvl3pPr>
            <a:lvl4pPr>
              <a:buClr>
                <a:schemeClr val="bg2">
                  <a:lumMod val="25000"/>
                </a:schemeClr>
              </a:buClr>
              <a:defRPr sz="1600"/>
            </a:lvl4pPr>
            <a:lvl5pPr>
              <a:buClr>
                <a:schemeClr val="bg2">
                  <a:lumMod val="25000"/>
                </a:schemeClr>
              </a:buClr>
              <a:defRPr sz="14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8" name="Нижний колонтитул 4"/>
          <p:cNvSpPr txBox="1">
            <a:spLocks/>
          </p:cNvSpPr>
          <p:nvPr userDrawn="1"/>
        </p:nvSpPr>
        <p:spPr>
          <a:xfrm>
            <a:off x="755576" y="5733256"/>
            <a:ext cx="7704856" cy="72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ГОСУДАРСТВЕННОЕ АВТОНОМНОЕ УЧРЕЖДЕНИЕ ДОПОЛНИТЕЛЬНОГО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ПРОФЕССИОНАЛЬНОГО ОБРАЗОВАНИЯ (ПОВЫШЕНИЯ КВАЛИФИКАЦИИ) СПЕЦИАЛИСТОВ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«СМОЛЕНСКИЙ ОБЛАСТНОЙ ИНСТИТУТ РАЗВИТИЯ ОБРАЗОВАНИЯ»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7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214000, г. Смоленск, ул. Октябрьской революции, д. 20А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тел</a:t>
            </a:r>
            <a:r>
              <a: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/</a:t>
            </a: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факс: 8 (4812) 38-21-57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Calibri" pitchFamily="34" charset="0"/>
              </a:rPr>
              <a:t>www. dpo-smolensk.ru</a:t>
            </a:r>
            <a:endParaRPr kumimoji="0" lang="ru-RU" sz="7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Calibri" pitchFamily="34" charset="0"/>
            </a:endParaRPr>
          </a:p>
        </p:txBody>
      </p:sp>
      <p:pic>
        <p:nvPicPr>
          <p:cNvPr id="10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5054" y="116632"/>
            <a:ext cx="642716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Прямая соединительная линия 11"/>
          <p:cNvCxnSpPr/>
          <p:nvPr userDrawn="1"/>
        </p:nvCxnSpPr>
        <p:spPr>
          <a:xfrm>
            <a:off x="755576" y="6066000"/>
            <a:ext cx="7704856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Дата 12"/>
          <p:cNvSpPr>
            <a:spLocks noGrp="1"/>
          </p:cNvSpPr>
          <p:nvPr>
            <p:ph type="dt" sz="half" idx="10"/>
          </p:nvPr>
        </p:nvSpPr>
        <p:spPr>
          <a:xfrm>
            <a:off x="107504" y="55873"/>
            <a:ext cx="792088" cy="252000"/>
          </a:xfrm>
        </p:spPr>
        <p:txBody>
          <a:bodyPr/>
          <a:lstStyle>
            <a:lvl1pPr algn="l">
              <a:defRPr sz="800"/>
            </a:lvl1pPr>
          </a:lstStyle>
          <a:p>
            <a:fld id="{AAFFC5FA-CA71-4565-B01C-34C4B64B1EAF}" type="datetime1">
              <a:rPr lang="ru-RU" smtClean="0"/>
              <a:pPr/>
              <a:t>17.08.2016</a:t>
            </a:fld>
            <a:endParaRPr lang="ru-RU" dirty="0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1"/>
          </p:nvPr>
        </p:nvSpPr>
        <p:spPr>
          <a:xfrm>
            <a:off x="755576" y="6154807"/>
            <a:ext cx="3502152" cy="226521"/>
          </a:xfrm>
        </p:spPr>
        <p:txBody>
          <a:bodyPr/>
          <a:lstStyle>
            <a:lvl1pPr algn="l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dirty="0" smtClean="0"/>
              <a:t>ФИО автора, должность</a:t>
            </a:r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604448" y="55873"/>
            <a:ext cx="432048" cy="252000"/>
          </a:xfrm>
        </p:spPr>
        <p:txBody>
          <a:bodyPr/>
          <a:lstStyle>
            <a:lvl1pPr algn="r">
              <a:defRPr sz="800"/>
            </a:lvl1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9A7E-9C7F-4FDE-B704-761A4A0475D1}" type="datetime1">
              <a:rPr lang="ru-RU" smtClean="0"/>
              <a:pPr/>
              <a:t>17.08.2016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5054" y="116632"/>
            <a:ext cx="642716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755576" y="836712"/>
            <a:ext cx="7704856" cy="745152"/>
          </a:xfrm>
        </p:spPr>
        <p:txBody>
          <a:bodyPr anchor="ctr">
            <a:normAutofit/>
          </a:bodyPr>
          <a:lstStyle>
            <a:lvl1pPr algn="l">
              <a:defRPr sz="3000" b="1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Заголовок</a:t>
            </a:r>
            <a:endParaRPr lang="en-US" dirty="0"/>
          </a:p>
        </p:txBody>
      </p:sp>
      <p:sp>
        <p:nvSpPr>
          <p:cNvPr id="12" name="Нижний колонтитул 4"/>
          <p:cNvSpPr txBox="1">
            <a:spLocks/>
          </p:cNvSpPr>
          <p:nvPr userDrawn="1"/>
        </p:nvSpPr>
        <p:spPr>
          <a:xfrm>
            <a:off x="755576" y="5733256"/>
            <a:ext cx="7704856" cy="72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ГОСУДАРСТВЕННОЕ АВТОНОМНОЕ УЧРЕЖДЕНИЕ ДОПОЛНИТЕЛЬНОГО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ПРОФЕССИОНАЛЬНОГО ОБРАЗОВАНИЯ (ПОВЫШЕНИЯ КВАЛИФИКАЦИИ) СПЕЦИАЛИСТОВ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«СМОЛЕНСКИЙ ОБЛАСТНОЙ ИНСТИТУТ РАЗВИТИЯ ОБРАЗОВАНИЯ»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7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214000, г. Смоленск, ул. Октябрьской революции, д. 20А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тел</a:t>
            </a:r>
            <a:r>
              <a: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/</a:t>
            </a: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факс: 8 (4812) 38-21-57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Calibri" pitchFamily="34" charset="0"/>
              </a:rPr>
              <a:t>www. dpo-smolensk.ru</a:t>
            </a:r>
            <a:endParaRPr kumimoji="0" lang="ru-RU" sz="7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Calibri" pitchFamily="34" charset="0"/>
            </a:endParaRPr>
          </a:p>
        </p:txBody>
      </p:sp>
      <p:cxnSp>
        <p:nvCxnSpPr>
          <p:cNvPr id="13" name="Прямая соединительная линия 12"/>
          <p:cNvCxnSpPr/>
          <p:nvPr userDrawn="1"/>
        </p:nvCxnSpPr>
        <p:spPr>
          <a:xfrm>
            <a:off x="755576" y="6066000"/>
            <a:ext cx="7704856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Дата 12"/>
          <p:cNvSpPr>
            <a:spLocks noGrp="1"/>
          </p:cNvSpPr>
          <p:nvPr>
            <p:ph type="dt" sz="half" idx="10"/>
          </p:nvPr>
        </p:nvSpPr>
        <p:spPr>
          <a:xfrm>
            <a:off x="107504" y="55873"/>
            <a:ext cx="792088" cy="252000"/>
          </a:xfrm>
        </p:spPr>
        <p:txBody>
          <a:bodyPr/>
          <a:lstStyle>
            <a:lvl1pPr algn="l">
              <a:defRPr sz="800"/>
            </a:lvl1pPr>
          </a:lstStyle>
          <a:p>
            <a:fld id="{AAFFC5FA-CA71-4565-B01C-34C4B64B1EAF}" type="datetime1">
              <a:rPr lang="ru-RU" smtClean="0"/>
              <a:pPr/>
              <a:t>17.08.2016</a:t>
            </a:fld>
            <a:endParaRPr lang="ru-RU" dirty="0"/>
          </a:p>
        </p:txBody>
      </p:sp>
      <p:sp>
        <p:nvSpPr>
          <p:cNvPr id="16" name="Нижний колонтитул 13"/>
          <p:cNvSpPr>
            <a:spLocks noGrp="1"/>
          </p:cNvSpPr>
          <p:nvPr>
            <p:ph type="ftr" sz="quarter" idx="11"/>
          </p:nvPr>
        </p:nvSpPr>
        <p:spPr>
          <a:xfrm>
            <a:off x="755576" y="6154807"/>
            <a:ext cx="3502152" cy="226521"/>
          </a:xfrm>
        </p:spPr>
        <p:txBody>
          <a:bodyPr/>
          <a:lstStyle>
            <a:lvl1pPr algn="l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dirty="0" smtClean="0"/>
              <a:t>ФИО автора, должность</a:t>
            </a:r>
            <a:endParaRPr lang="ru-RU" dirty="0"/>
          </a:p>
        </p:txBody>
      </p:sp>
      <p:sp>
        <p:nvSpPr>
          <p:cNvPr id="1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604448" y="55873"/>
            <a:ext cx="432048" cy="252000"/>
          </a:xfrm>
        </p:spPr>
        <p:txBody>
          <a:bodyPr/>
          <a:lstStyle>
            <a:lvl1pPr algn="r">
              <a:defRPr sz="800"/>
            </a:lvl1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8" name="Content Placeholder 2"/>
          <p:cNvSpPr>
            <a:spLocks noGrp="1"/>
          </p:cNvSpPr>
          <p:nvPr>
            <p:ph idx="1"/>
          </p:nvPr>
        </p:nvSpPr>
        <p:spPr>
          <a:xfrm>
            <a:off x="755576" y="1700808"/>
            <a:ext cx="3816000" cy="3960440"/>
          </a:xfrm>
        </p:spPr>
        <p:txBody>
          <a:bodyPr>
            <a:normAutofit/>
          </a:bodyPr>
          <a:lstStyle>
            <a:lvl1pPr>
              <a:buClr>
                <a:schemeClr val="bg2">
                  <a:lumMod val="10000"/>
                </a:schemeClr>
              </a:buClr>
              <a:defRPr sz="2000"/>
            </a:lvl1pPr>
            <a:lvl2pPr>
              <a:buClr>
                <a:schemeClr val="bg2">
                  <a:lumMod val="10000"/>
                </a:schemeClr>
              </a:buClr>
              <a:defRPr sz="2000"/>
            </a:lvl2pPr>
            <a:lvl3pPr>
              <a:buClr>
                <a:schemeClr val="bg2">
                  <a:lumMod val="10000"/>
                </a:schemeClr>
              </a:buClr>
              <a:defRPr sz="1800"/>
            </a:lvl3pPr>
            <a:lvl4pPr>
              <a:buClr>
                <a:schemeClr val="bg2">
                  <a:lumMod val="10000"/>
                </a:schemeClr>
              </a:buClr>
              <a:defRPr sz="1600"/>
            </a:lvl4pPr>
            <a:lvl5pPr>
              <a:buClr>
                <a:schemeClr val="bg2">
                  <a:lumMod val="10000"/>
                </a:schemeClr>
              </a:buClr>
              <a:defRPr sz="14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19" name="Content Placeholder 2"/>
          <p:cNvSpPr>
            <a:spLocks noGrp="1"/>
          </p:cNvSpPr>
          <p:nvPr>
            <p:ph idx="13"/>
          </p:nvPr>
        </p:nvSpPr>
        <p:spPr>
          <a:xfrm>
            <a:off x="4644432" y="1700808"/>
            <a:ext cx="3816000" cy="3960440"/>
          </a:xfrm>
        </p:spPr>
        <p:txBody>
          <a:bodyPr>
            <a:normAutofit/>
          </a:bodyPr>
          <a:lstStyle>
            <a:lvl1pPr>
              <a:buClr>
                <a:schemeClr val="bg2">
                  <a:lumMod val="10000"/>
                </a:schemeClr>
              </a:buClr>
              <a:defRPr sz="2000"/>
            </a:lvl1pPr>
            <a:lvl2pPr>
              <a:buClr>
                <a:schemeClr val="bg2">
                  <a:lumMod val="10000"/>
                </a:schemeClr>
              </a:buClr>
              <a:defRPr sz="2000"/>
            </a:lvl2pPr>
            <a:lvl3pPr>
              <a:buClr>
                <a:schemeClr val="bg2">
                  <a:lumMod val="10000"/>
                </a:schemeClr>
              </a:buClr>
              <a:defRPr sz="1800"/>
            </a:lvl3pPr>
            <a:lvl4pPr>
              <a:buClr>
                <a:schemeClr val="bg2">
                  <a:lumMod val="10000"/>
                </a:schemeClr>
              </a:buClr>
              <a:defRPr sz="1600"/>
            </a:lvl4pPr>
            <a:lvl5pPr>
              <a:buClr>
                <a:schemeClr val="bg2">
                  <a:lumMod val="10000"/>
                </a:schemeClr>
              </a:buClr>
              <a:defRPr sz="14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32DED-0D7F-4950-A056-7F2CBE278128}" type="datetime1">
              <a:rPr lang="ru-RU" smtClean="0"/>
              <a:pPr/>
              <a:t>17.08.2016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E0802-6340-4BCA-80A6-FF165FDF11E5}" type="datetime1">
              <a:rPr lang="ru-RU" smtClean="0"/>
              <a:pPr/>
              <a:t>17.08.2016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12"/>
          <p:cNvSpPr txBox="1">
            <a:spLocks/>
          </p:cNvSpPr>
          <p:nvPr userDrawn="1"/>
        </p:nvSpPr>
        <p:spPr>
          <a:xfrm>
            <a:off x="107504" y="55873"/>
            <a:ext cx="792088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800" kern="1200">
                <a:solidFill>
                  <a:srgbClr val="FEFEFE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AFFC5FA-CA71-4565-B01C-34C4B64B1EAF}" type="datetime1">
              <a:rPr lang="ru-RU" smtClean="0"/>
              <a:pPr/>
              <a:t>17.08.2016</a:t>
            </a:fld>
            <a:endParaRPr lang="ru-RU" dirty="0"/>
          </a:p>
        </p:txBody>
      </p:sp>
      <p:sp>
        <p:nvSpPr>
          <p:cNvPr id="6" name="Нижний колонтитул 13"/>
          <p:cNvSpPr txBox="1">
            <a:spLocks/>
          </p:cNvSpPr>
          <p:nvPr userDrawn="1"/>
        </p:nvSpPr>
        <p:spPr>
          <a:xfrm>
            <a:off x="755576" y="6154807"/>
            <a:ext cx="3502152" cy="2265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7" name="Номер слайда 14"/>
          <p:cNvSpPr txBox="1">
            <a:spLocks/>
          </p:cNvSpPr>
          <p:nvPr userDrawn="1"/>
        </p:nvSpPr>
        <p:spPr>
          <a:xfrm>
            <a:off x="8604448" y="55873"/>
            <a:ext cx="432048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800" kern="1200">
                <a:solidFill>
                  <a:srgbClr val="FEFEFE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Нижний колонтитул 4"/>
          <p:cNvSpPr txBox="1">
            <a:spLocks/>
          </p:cNvSpPr>
          <p:nvPr userDrawn="1"/>
        </p:nvSpPr>
        <p:spPr>
          <a:xfrm>
            <a:off x="755576" y="5733256"/>
            <a:ext cx="7704856" cy="72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ГОСУДАРСТВЕННОЕ АВТОНОМНОЕ УЧРЕЖДЕНИЕ ДОПОЛНИТЕЛЬНОГО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ПРОФЕССИОНАЛЬНОГО ОБРАЗОВАНИЯ (ПОВЫШЕНИЯ КВАЛИФИКАЦИИ) СПЕЦИАЛИСТОВ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«СМОЛЕНСКИЙ ОБЛАСТНОЙ ИНСТИТУТ РАЗВИТИЯ ОБРАЗОВАНИЯ»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7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214000, г. Смоленск, ул. Октябрьской революции, д. 20А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тел</a:t>
            </a:r>
            <a:r>
              <a: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/</a:t>
            </a: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факс: 8 (4812) 38-21-57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Calibri" pitchFamily="34" charset="0"/>
              </a:rPr>
              <a:t>www. dpo-smolensk.ru</a:t>
            </a:r>
            <a:endParaRPr kumimoji="0" lang="ru-RU" sz="7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Calibri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 userDrawn="1"/>
        </p:nvCxnSpPr>
        <p:spPr>
          <a:xfrm>
            <a:off x="755576" y="6066000"/>
            <a:ext cx="7704856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5054" y="116632"/>
            <a:ext cx="642716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1780-857F-4F5F-B809-C53DD044E6F1}" type="datetime1">
              <a:rPr lang="ru-RU" smtClean="0"/>
              <a:pPr/>
              <a:t>17.08.2016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168BD-9E0D-4FD9-8997-B98E80DC57A8}" type="datetime1">
              <a:rPr lang="ru-RU" smtClean="0"/>
              <a:pPr/>
              <a:t>17.08.2016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C65DA96-61DC-4DE7-AD08-0769B5D88E87}" type="datetime1">
              <a:rPr lang="ru-RU" smtClean="0"/>
              <a:pPr/>
              <a:t>17.08.2016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686" r:id="rId12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gosreestr.ru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fgos67@mail.r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6016" y="2420888"/>
            <a:ext cx="3382236" cy="3528391"/>
          </a:xfrm>
        </p:spPr>
        <p:txBody>
          <a:bodyPr/>
          <a:lstStyle/>
          <a:p>
            <a:r>
              <a:rPr lang="ru-RU" dirty="0" smtClean="0"/>
              <a:t>О преподавании физики в </a:t>
            </a:r>
            <a:br>
              <a:rPr lang="ru-RU" dirty="0" smtClean="0"/>
            </a:br>
            <a:r>
              <a:rPr lang="ru-RU" dirty="0" smtClean="0"/>
              <a:t>2016-17 учебном году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195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документы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755576" y="1484784"/>
            <a:ext cx="7704856" cy="4176464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Федеральный закон №273-ФЗ «Об образовании в РФ» от 29.12.2012</a:t>
            </a:r>
          </a:p>
          <a:p>
            <a:r>
              <a:rPr lang="ru-RU" dirty="0" smtClean="0"/>
              <a:t>Федеральный государственный образовательный стандарт основного общего образования, утв. Приказом </a:t>
            </a:r>
            <a:r>
              <a:rPr lang="ru-RU" dirty="0" err="1" smtClean="0"/>
              <a:t>Минобрнауки</a:t>
            </a:r>
            <a:r>
              <a:rPr lang="ru-RU" dirty="0" smtClean="0"/>
              <a:t> № 1897 от 17.12.2010 г., с изменениями, утв. Приказом №1578 от 31.12.2015г.</a:t>
            </a:r>
          </a:p>
          <a:p>
            <a:r>
              <a:rPr lang="ru-RU" dirty="0" smtClean="0"/>
              <a:t>Федеральный компонент ГОС-2004, обязательный минимум образования (для классов, не обучающихся по ФГОС)</a:t>
            </a:r>
          </a:p>
          <a:p>
            <a:r>
              <a:rPr lang="ru-RU" dirty="0" smtClean="0"/>
              <a:t>Примерная основная образовательная программа основного общего образования </a:t>
            </a:r>
            <a:r>
              <a:rPr lang="en-US" dirty="0" smtClean="0">
                <a:hlinkClick r:id="rId2"/>
              </a:rPr>
              <a:t>www</a:t>
            </a:r>
            <a:r>
              <a:rPr lang="ru-RU" dirty="0" smtClean="0">
                <a:hlinkClick r:id="rId2"/>
              </a:rPr>
              <a:t>.</a:t>
            </a:r>
            <a:r>
              <a:rPr lang="en-US" dirty="0" smtClean="0">
                <a:hlinkClick r:id="rId2"/>
              </a:rPr>
              <a:t>fgosreestr.ru</a:t>
            </a:r>
            <a:r>
              <a:rPr lang="ru-RU" dirty="0" smtClean="0"/>
              <a:t>  </a:t>
            </a:r>
          </a:p>
          <a:p>
            <a:r>
              <a:rPr lang="ru-RU" dirty="0" smtClean="0"/>
              <a:t>Федеральный перечень учебников, рекомендованных к использованию при реализации программ общего образования, утв. Приказом </a:t>
            </a:r>
            <a:r>
              <a:rPr lang="ru-RU" dirty="0" err="1" smtClean="0"/>
              <a:t>Минобрнауки</a:t>
            </a:r>
            <a:r>
              <a:rPr lang="ru-RU" dirty="0" smtClean="0"/>
              <a:t> №253 от 31.03.2014 г. с изменениями, утв. Приказом №38 от 26.01.2016</a:t>
            </a: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Цыганкова П.В.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FD4FC-6FA7-4B1C-88BC-3F214A6F1837}" type="datetime1">
              <a:rPr lang="ru-RU" smtClean="0"/>
              <a:pPr/>
              <a:t>17.08.2016</a:t>
            </a:fld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4015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2"/>
                </a:solidFill>
              </a:rPr>
              <a:t>Основные ориентиры ФГОС</a:t>
            </a:r>
            <a:endParaRPr lang="ru-RU" b="1" dirty="0">
              <a:solidFill>
                <a:schemeClr val="accent2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2"/>
                </a:solidFill>
              </a:rPr>
              <a:t>Результаты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Личностные</a:t>
            </a:r>
          </a:p>
          <a:p>
            <a:r>
              <a:rPr lang="ru-RU" dirty="0" err="1" smtClean="0"/>
              <a:t>Метапредметные</a:t>
            </a:r>
            <a:endParaRPr lang="ru-RU" dirty="0" smtClean="0"/>
          </a:p>
          <a:p>
            <a:r>
              <a:rPr lang="ru-RU" dirty="0" smtClean="0"/>
              <a:t>Предметные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2"/>
                </a:solidFill>
              </a:rPr>
              <a:t>Технологии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/>
              <a:t>Развивающее обучение</a:t>
            </a:r>
          </a:p>
          <a:p>
            <a:r>
              <a:rPr lang="ru-RU" dirty="0" smtClean="0"/>
              <a:t>Метод проектов</a:t>
            </a:r>
            <a:endParaRPr lang="ru-RU" dirty="0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 smtClean="0"/>
              <a:t>17.08.2016</a:t>
            </a:r>
            <a:endParaRPr lang="ru-RU" dirty="0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5211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Рабочая программа</a:t>
            </a:r>
            <a:endParaRPr lang="ru-RU" dirty="0"/>
          </a:p>
        </p:txBody>
      </p:sp>
      <p:sp>
        <p:nvSpPr>
          <p:cNvPr id="11" name="Объект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3 пункта: планируемые результаты, содержание, тематическое планирование с указанием часов</a:t>
            </a:r>
          </a:p>
          <a:p>
            <a:r>
              <a:rPr lang="ru-RU" dirty="0" smtClean="0"/>
              <a:t>Планируемые результаты: ФГОС ООО глава </a:t>
            </a:r>
            <a:r>
              <a:rPr lang="en-US" dirty="0" smtClean="0"/>
              <a:t>II</a:t>
            </a:r>
            <a:r>
              <a:rPr lang="ru-RU" dirty="0" smtClean="0"/>
              <a:t> п. 11.5, основная образовательная программа школы (ООП)– целевой раздел</a:t>
            </a:r>
          </a:p>
          <a:p>
            <a:r>
              <a:rPr lang="ru-RU" dirty="0" smtClean="0"/>
              <a:t>Содержание: ООП – содержательный раздел. Включен астрономический материал!</a:t>
            </a:r>
          </a:p>
          <a:p>
            <a:r>
              <a:rPr lang="ru-RU" dirty="0" smtClean="0"/>
              <a:t>Требований к календарно-тематическому и поурочному планированию ФГОС не предъявляет</a:t>
            </a:r>
          </a:p>
          <a:p>
            <a:r>
              <a:rPr lang="ru-RU" dirty="0" smtClean="0"/>
              <a:t>Количество часов: 7 </a:t>
            </a:r>
            <a:r>
              <a:rPr lang="ru-RU" dirty="0" err="1" smtClean="0"/>
              <a:t>кл</a:t>
            </a:r>
            <a:r>
              <a:rPr lang="ru-RU" dirty="0" smtClean="0"/>
              <a:t>. – 2, 8 </a:t>
            </a:r>
            <a:r>
              <a:rPr lang="ru-RU" dirty="0" err="1" smtClean="0"/>
              <a:t>кл</a:t>
            </a:r>
            <a:r>
              <a:rPr lang="ru-RU" dirty="0" smtClean="0"/>
              <a:t>. – 2, 9 </a:t>
            </a:r>
            <a:r>
              <a:rPr lang="ru-RU" dirty="0" err="1" smtClean="0"/>
              <a:t>кл</a:t>
            </a:r>
            <a:r>
              <a:rPr lang="ru-RU" dirty="0" smtClean="0"/>
              <a:t>. – 3 (см. примерную ООП)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32DED-0D7F-4950-A056-7F2CBE278128}" type="datetime1">
              <a:rPr lang="ru-RU" smtClean="0"/>
              <a:pPr/>
              <a:t>17.08.2016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Цыганкова П.В.</a:t>
            </a: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72185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Оценка </a:t>
            </a:r>
            <a:r>
              <a:rPr lang="ru-RU" dirty="0" err="1" smtClean="0"/>
              <a:t>метапредметных</a:t>
            </a:r>
            <a:r>
              <a:rPr lang="ru-RU" dirty="0" smtClean="0"/>
              <a:t> и предметных результатов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pPr/>
              <a:t>17.08.2016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5</a:t>
            </a:fld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 smtClean="0"/>
              <a:t>Деятельностный</a:t>
            </a:r>
            <a:r>
              <a:rPr lang="ru-RU" dirty="0" smtClean="0"/>
              <a:t> подход</a:t>
            </a:r>
          </a:p>
          <a:p>
            <a:r>
              <a:rPr lang="ru-RU" dirty="0" smtClean="0"/>
              <a:t>Комплексный подход</a:t>
            </a:r>
          </a:p>
          <a:p>
            <a:r>
              <a:rPr lang="ru-RU" dirty="0" smtClean="0"/>
              <a:t>Уровневый </a:t>
            </a:r>
            <a:r>
              <a:rPr lang="ru-RU" dirty="0" smtClean="0"/>
              <a:t>подход</a:t>
            </a:r>
          </a:p>
          <a:p>
            <a:pPr marL="68580" indent="0">
              <a:buNone/>
            </a:pPr>
            <a:r>
              <a:rPr lang="ru-RU" dirty="0" smtClean="0"/>
              <a:t>Основана на перечне планируемых результатов</a:t>
            </a:r>
          </a:p>
          <a:p>
            <a:pPr marL="68580" indent="0">
              <a:buNone/>
            </a:pPr>
            <a:endParaRPr lang="ru-RU" dirty="0"/>
          </a:p>
          <a:p>
            <a:pPr marL="68580" indent="0">
              <a:buNone/>
            </a:pPr>
            <a:r>
              <a:rPr lang="ru-RU" dirty="0" smtClean="0"/>
              <a:t>Физика. Планируемые результаты. Система заданий. 7 – 9 классы / под ред. Г.С. Ковалевой, О.Б. Логиновой. – М.: Просвещение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ru-RU" dirty="0" smtClean="0"/>
              <a:t>Работа с текстом на </a:t>
            </a:r>
            <a:r>
              <a:rPr lang="ru-RU" dirty="0" err="1" smtClean="0"/>
              <a:t>межпредметной</a:t>
            </a:r>
            <a:r>
              <a:rPr lang="ru-RU" dirty="0" smtClean="0"/>
              <a:t> основе</a:t>
            </a:r>
          </a:p>
          <a:p>
            <a:r>
              <a:rPr lang="ru-RU" dirty="0" smtClean="0"/>
              <a:t>Наблюдение за работой над проектом и оценка защиты </a:t>
            </a:r>
            <a:r>
              <a:rPr lang="ru-RU" dirty="0" smtClean="0"/>
              <a:t>проекта</a:t>
            </a:r>
          </a:p>
          <a:p>
            <a:pPr marL="68580" indent="0">
              <a:buNone/>
            </a:pPr>
            <a:r>
              <a:rPr lang="ru-RU" dirty="0" smtClean="0"/>
              <a:t>Проводится не реже 1 раза в 2 года администрацией</a:t>
            </a:r>
          </a:p>
          <a:p>
            <a:pPr marL="68580" indent="0">
              <a:buNone/>
            </a:pPr>
            <a:r>
              <a:rPr lang="ru-RU" dirty="0" smtClean="0"/>
              <a:t>В 9 классе – </a:t>
            </a:r>
            <a:r>
              <a:rPr lang="ru-RU" dirty="0" err="1" smtClean="0"/>
              <a:t>внутришкольная</a:t>
            </a:r>
            <a:r>
              <a:rPr lang="ru-RU" dirty="0" smtClean="0"/>
              <a:t> итоговая аттестация в форме защиты проекта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0596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Результаты промежуточной диагностики МПР</a:t>
            </a:r>
            <a:endParaRPr lang="ru-RU" dirty="0"/>
          </a:p>
        </p:txBody>
      </p:sp>
      <p:sp>
        <p:nvSpPr>
          <p:cNvPr id="9" name="Объект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Значительный рост читательской компетентности, умения работать с информацией, представленной в тексте физического содержания</a:t>
            </a:r>
          </a:p>
          <a:p>
            <a:r>
              <a:rPr lang="ru-RU" dirty="0" smtClean="0"/>
              <a:t>Достигнут базовый уровень усвоения </a:t>
            </a:r>
            <a:r>
              <a:rPr lang="ru-RU" dirty="0" err="1" smtClean="0"/>
              <a:t>межпредметных</a:t>
            </a:r>
            <a:r>
              <a:rPr lang="ru-RU" dirty="0" smtClean="0"/>
              <a:t> понятий (гипотеза, цель, результаты), имеются трудности в понимании определения явления, величины</a:t>
            </a:r>
          </a:p>
          <a:p>
            <a:r>
              <a:rPr lang="ru-RU" dirty="0" smtClean="0"/>
              <a:t>Дефицит умения строить графики, работать с информацией, представленной в таблице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pPr/>
              <a:t>17.08.2016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Цыганкова П.В.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70775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Результаты ЕГЭ-2016 по физике в области</a:t>
            </a:r>
            <a:endParaRPr lang="ru-RU" dirty="0"/>
          </a:p>
        </p:txBody>
      </p:sp>
      <p:sp>
        <p:nvSpPr>
          <p:cNvPr id="11" name="Содержимое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Средний балл </a:t>
            </a:r>
            <a:r>
              <a:rPr lang="ru-RU" smtClean="0"/>
              <a:t>– </a:t>
            </a:r>
            <a:r>
              <a:rPr lang="ru-RU" smtClean="0"/>
              <a:t>50,7</a:t>
            </a:r>
            <a:endParaRPr lang="ru-RU" dirty="0" smtClean="0"/>
          </a:p>
          <a:p>
            <a:r>
              <a:rPr lang="ru-RU" dirty="0" smtClean="0"/>
              <a:t>Минимальный балл – 36, получивших менее 36б – 6,9%</a:t>
            </a:r>
          </a:p>
          <a:p>
            <a:r>
              <a:rPr lang="ru-RU" dirty="0" smtClean="0"/>
              <a:t>Сдало на 100б – 2 чел, на 90 – 100 б – 22 чел</a:t>
            </a:r>
          </a:p>
          <a:p>
            <a:r>
              <a:rPr lang="ru-RU" dirty="0" smtClean="0"/>
              <a:t>Лучшее усвоение: определение ускорения по графику скорости, силы в природе, радиоактивный распад, строение ядра</a:t>
            </a:r>
          </a:p>
          <a:p>
            <a:r>
              <a:rPr lang="ru-RU" dirty="0" smtClean="0"/>
              <a:t>Не усвоены на базовом уровне: механические и электромагнитные колебания, постоянный ток (расчёт цепей)</a:t>
            </a:r>
          </a:p>
          <a:p>
            <a:r>
              <a:rPr lang="ru-RU" dirty="0" smtClean="0"/>
              <a:t>Около 25% участников приступают к решению расчётных задач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32DED-0D7F-4950-A056-7F2CBE278128}" type="datetime1">
              <a:rPr lang="ru-RU" smtClean="0"/>
              <a:pPr/>
              <a:t>17.08.2016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Цыганкова П.В.</a:t>
            </a: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Контакктная</a:t>
            </a:r>
            <a:r>
              <a:rPr lang="ru-RU" dirty="0" smtClean="0"/>
              <a:t> информация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Цыганкова Полина Владимировна, старший преподаватель кафедры методики преподавания предметов естественно-математического цикла ГАУ ДПО «Смоленский институт развития образования», зав. отделом ФГОС</a:t>
            </a:r>
          </a:p>
          <a:p>
            <a:r>
              <a:rPr lang="ru-RU" dirty="0" smtClean="0"/>
              <a:t>Тел.: 8-919-040-50-69</a:t>
            </a:r>
          </a:p>
          <a:p>
            <a:r>
              <a:rPr lang="en-US" dirty="0" smtClean="0"/>
              <a:t>E-mail: </a:t>
            </a:r>
            <a:r>
              <a:rPr lang="en-US" dirty="0" smtClean="0">
                <a:hlinkClick r:id="rId2"/>
              </a:rPr>
              <a:t>fgos67@mail.ru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pPr/>
              <a:t>17.08.2016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Цыганкова П.В.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30989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Другая 9">
      <a:dk1>
        <a:sysClr val="windowText" lastClr="000000"/>
      </a:dk1>
      <a:lt1>
        <a:sysClr val="window" lastClr="FFFFFF"/>
      </a:lt1>
      <a:dk2>
        <a:srgbClr val="676A55"/>
      </a:dk2>
      <a:lt2>
        <a:srgbClr val="D5ECD9"/>
      </a:lt2>
      <a:accent1>
        <a:srgbClr val="B0CCB0"/>
      </a:accent1>
      <a:accent2>
        <a:srgbClr val="40924E"/>
      </a:accent2>
      <a:accent3>
        <a:srgbClr val="A8CDD7"/>
      </a:accent3>
      <a:accent4>
        <a:srgbClr val="D5ECD9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1542</TotalTime>
  <Words>479</Words>
  <Application>Microsoft Office PowerPoint</Application>
  <PresentationFormat>Экран (4:3)</PresentationFormat>
  <Paragraphs>68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Остин</vt:lpstr>
      <vt:lpstr>О преподавании физики в  2016-17 учебном году</vt:lpstr>
      <vt:lpstr>Основные документы</vt:lpstr>
      <vt:lpstr>Основные ориентиры ФГОС</vt:lpstr>
      <vt:lpstr>Рабочая программа</vt:lpstr>
      <vt:lpstr>Оценка метапредметных и предметных результатов</vt:lpstr>
      <vt:lpstr>Результаты промежуточной диагностики МПР</vt:lpstr>
      <vt:lpstr>Результаты ЕГЭ-2016 по физике в области</vt:lpstr>
      <vt:lpstr>Контакктная информация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Орешкова</dc:creator>
  <cp:lastModifiedBy>ФГОС-2</cp:lastModifiedBy>
  <cp:revision>148</cp:revision>
  <dcterms:created xsi:type="dcterms:W3CDTF">2012-06-27T06:59:33Z</dcterms:created>
  <dcterms:modified xsi:type="dcterms:W3CDTF">2016-08-17T06:21:13Z</dcterms:modified>
</cp:coreProperties>
</file>