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1"/>
  </p:notesMasterIdLst>
  <p:sldIdLst>
    <p:sldId id="256" r:id="rId3"/>
    <p:sldId id="316" r:id="rId4"/>
    <p:sldId id="276" r:id="rId5"/>
    <p:sldId id="317" r:id="rId6"/>
    <p:sldId id="321" r:id="rId7"/>
    <p:sldId id="318" r:id="rId8"/>
    <p:sldId id="326" r:id="rId9"/>
    <p:sldId id="327" r:id="rId10"/>
    <p:sldId id="287" r:id="rId11"/>
    <p:sldId id="288" r:id="rId12"/>
    <p:sldId id="260" r:id="rId13"/>
    <p:sldId id="336" r:id="rId14"/>
    <p:sldId id="337" r:id="rId15"/>
    <p:sldId id="338" r:id="rId16"/>
    <p:sldId id="290" r:id="rId17"/>
    <p:sldId id="257" r:id="rId18"/>
    <p:sldId id="329" r:id="rId19"/>
    <p:sldId id="345" r:id="rId20"/>
    <p:sldId id="346" r:id="rId21"/>
    <p:sldId id="349" r:id="rId22"/>
    <p:sldId id="293" r:id="rId23"/>
    <p:sldId id="279" r:id="rId24"/>
    <p:sldId id="295" r:id="rId25"/>
    <p:sldId id="299" r:id="rId26"/>
    <p:sldId id="340" r:id="rId27"/>
    <p:sldId id="331" r:id="rId28"/>
    <p:sldId id="332" r:id="rId29"/>
    <p:sldId id="347" r:id="rId30"/>
    <p:sldId id="348" r:id="rId31"/>
    <p:sldId id="344" r:id="rId32"/>
    <p:sldId id="342" r:id="rId33"/>
    <p:sldId id="343" r:id="rId34"/>
    <p:sldId id="333" r:id="rId35"/>
    <p:sldId id="335" r:id="rId36"/>
    <p:sldId id="334" r:id="rId37"/>
    <p:sldId id="323" r:id="rId38"/>
    <p:sldId id="303" r:id="rId39"/>
    <p:sldId id="28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6" autoAdjust="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Химия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Все!$R$160</c:f>
            </c:strRef>
          </c:tx>
          <c:invertIfNegative val="0"/>
          <c:cat>
            <c:multiLvlStrRef>
              <c:f>Все!$T$156:$AD$156</c:f>
            </c:multiLvlStrRef>
          </c:cat>
          <c:val>
            <c:numRef>
              <c:f>Все!$T$160:$AD$160</c:f>
            </c:numRef>
          </c:val>
        </c:ser>
        <c:ser>
          <c:idx val="0"/>
          <c:order val="0"/>
          <c:tx>
            <c:strRef>
              <c:f>'[Статистика 11 общая 17.07.17.xlsx]Все'!$R$160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'[Статистика 11 общая 17.07.17.xlsx]Все'!$T$156:$AD$156</c:f>
              <c:strCache>
                <c:ptCount val="11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100</c:v>
                </c:pt>
              </c:strCache>
            </c:strRef>
          </c:cat>
          <c:val>
            <c:numRef>
              <c:f>'[Статистика 11 общая 17.07.17.xlsx]Все'!$T$160:$AD$160</c:f>
              <c:numCache>
                <c:formatCode>General</c:formatCode>
                <c:ptCount val="11"/>
                <c:pt idx="0">
                  <c:v>7</c:v>
                </c:pt>
                <c:pt idx="1">
                  <c:v>33</c:v>
                </c:pt>
                <c:pt idx="2">
                  <c:v>20</c:v>
                </c:pt>
                <c:pt idx="3">
                  <c:v>50</c:v>
                </c:pt>
                <c:pt idx="4">
                  <c:v>82</c:v>
                </c:pt>
                <c:pt idx="5">
                  <c:v>81</c:v>
                </c:pt>
                <c:pt idx="6">
                  <c:v>88</c:v>
                </c:pt>
                <c:pt idx="7">
                  <c:v>90</c:v>
                </c:pt>
                <c:pt idx="8">
                  <c:v>31</c:v>
                </c:pt>
                <c:pt idx="9">
                  <c:v>45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22432"/>
        <c:axId val="51923968"/>
      </c:barChart>
      <c:catAx>
        <c:axId val="5192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51923968"/>
        <c:crosses val="autoZero"/>
        <c:auto val="1"/>
        <c:lblAlgn val="ctr"/>
        <c:lblOffset val="100"/>
        <c:noMultiLvlLbl val="0"/>
      </c:catAx>
      <c:valAx>
        <c:axId val="519239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192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Биология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Все!$R$162</c:f>
            </c:strRef>
          </c:tx>
          <c:invertIfNegative val="0"/>
          <c:cat>
            <c:multiLvlStrRef>
              <c:f>Все!$T$156:$AD$156</c:f>
            </c:multiLvlStrRef>
          </c:cat>
          <c:val>
            <c:numRef>
              <c:f>Все!$T$162:$AD$162</c:f>
            </c:numRef>
          </c:val>
        </c:ser>
        <c:ser>
          <c:idx val="0"/>
          <c:order val="0"/>
          <c:tx>
            <c:strRef>
              <c:f>'[Статистика 11 общая 17.07.17.xlsx]Все'!$R$162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'[Статистика 11 общая 17.07.17.xlsx]Все'!$T$156:$AD$156</c:f>
              <c:strCache>
                <c:ptCount val="11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100</c:v>
                </c:pt>
              </c:strCache>
            </c:strRef>
          </c:cat>
          <c:val>
            <c:numRef>
              <c:f>'[Статистика 11 общая 17.07.17.xlsx]Все'!$T$162:$AD$162</c:f>
              <c:numCache>
                <c:formatCode>General</c:formatCode>
                <c:ptCount val="11"/>
                <c:pt idx="0">
                  <c:v>6</c:v>
                </c:pt>
                <c:pt idx="1">
                  <c:v>30</c:v>
                </c:pt>
                <c:pt idx="2">
                  <c:v>128</c:v>
                </c:pt>
                <c:pt idx="3">
                  <c:v>176</c:v>
                </c:pt>
                <c:pt idx="4">
                  <c:v>164</c:v>
                </c:pt>
                <c:pt idx="5">
                  <c:v>151</c:v>
                </c:pt>
                <c:pt idx="6">
                  <c:v>146</c:v>
                </c:pt>
                <c:pt idx="7">
                  <c:v>85</c:v>
                </c:pt>
                <c:pt idx="8">
                  <c:v>52</c:v>
                </c:pt>
                <c:pt idx="9">
                  <c:v>18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93152"/>
        <c:axId val="123394688"/>
      </c:barChart>
      <c:catAx>
        <c:axId val="12339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394688"/>
        <c:crosses val="autoZero"/>
        <c:auto val="1"/>
        <c:lblAlgn val="ctr"/>
        <c:lblOffset val="100"/>
        <c:noMultiLvlLbl val="0"/>
      </c:catAx>
      <c:valAx>
        <c:axId val="1233946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3393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География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Все!$R$164</c:f>
              <c:strCache>
                <c:ptCount val="1"/>
                <c:pt idx="0">
                  <c:v>география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Все!$T$156:$AD$156</c:f>
              <c:strCache>
                <c:ptCount val="11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100</c:v>
                </c:pt>
              </c:strCache>
            </c:strRef>
          </c:cat>
          <c:val>
            <c:numRef>
              <c:f>Все!$T$164:$AD$164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14</c:v>
                </c:pt>
                <c:pt idx="4">
                  <c:v>20</c:v>
                </c:pt>
                <c:pt idx="5">
                  <c:v>24</c:v>
                </c:pt>
                <c:pt idx="6">
                  <c:v>24</c:v>
                </c:pt>
                <c:pt idx="7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49792"/>
        <c:axId val="64851328"/>
      </c:barChart>
      <c:catAx>
        <c:axId val="6484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64851328"/>
        <c:crosses val="autoZero"/>
        <c:auto val="1"/>
        <c:lblAlgn val="ctr"/>
        <c:lblOffset val="100"/>
        <c:noMultiLvlLbl val="0"/>
      </c:catAx>
      <c:valAx>
        <c:axId val="648513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484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DB7D7-2652-4DC6-AC22-0303942B51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C7B772-F73C-4AE6-A89F-2B491FA6DAFE}">
      <dgm:prSet phldrT="[Текст]" custT="1"/>
      <dgm:spPr/>
      <dgm:t>
        <a:bodyPr/>
        <a:lstStyle/>
        <a:p>
          <a:r>
            <a:rPr lang="ru-RU" sz="2800" b="1" dirty="0" smtClean="0"/>
            <a:t>ЕГЭ</a:t>
          </a:r>
          <a:endParaRPr lang="ru-RU" sz="2800" b="1" dirty="0"/>
        </a:p>
      </dgm:t>
    </dgm:pt>
    <dgm:pt modelId="{DB543621-76B0-47DB-854A-356808B5D3BA}" type="parTrans" cxnId="{4E72B6F3-513E-4FB5-B016-303EEA355C5F}">
      <dgm:prSet/>
      <dgm:spPr/>
      <dgm:t>
        <a:bodyPr/>
        <a:lstStyle/>
        <a:p>
          <a:endParaRPr lang="ru-RU"/>
        </a:p>
      </dgm:t>
    </dgm:pt>
    <dgm:pt modelId="{95A59DF4-25D4-4F07-B6A1-6568C142CFF1}" type="sibTrans" cxnId="{4E72B6F3-513E-4FB5-B016-303EEA355C5F}">
      <dgm:prSet/>
      <dgm:spPr/>
      <dgm:t>
        <a:bodyPr/>
        <a:lstStyle/>
        <a:p>
          <a:endParaRPr lang="ru-RU"/>
        </a:p>
      </dgm:t>
    </dgm:pt>
    <dgm:pt modelId="{CE28660B-8586-49BE-84A1-CA880D7424AE}">
      <dgm:prSet phldrT="[Текст]" custT="1"/>
      <dgm:spPr/>
      <dgm:t>
        <a:bodyPr/>
        <a:lstStyle/>
        <a:p>
          <a:r>
            <a:rPr lang="ru-RU" sz="1200" b="1" dirty="0" smtClean="0"/>
            <a:t>Повышение квалификации и совершенствования преподавания предметов</a:t>
          </a:r>
          <a:endParaRPr lang="ru-RU" sz="1200" b="1" dirty="0"/>
        </a:p>
      </dgm:t>
    </dgm:pt>
    <dgm:pt modelId="{1064786F-F168-443E-AD8E-72AEB10C194C}" type="parTrans" cxnId="{25080BB1-684E-4469-B0D9-D670E5F74586}">
      <dgm:prSet/>
      <dgm:spPr/>
      <dgm:t>
        <a:bodyPr/>
        <a:lstStyle/>
        <a:p>
          <a:endParaRPr lang="ru-RU"/>
        </a:p>
      </dgm:t>
    </dgm:pt>
    <dgm:pt modelId="{F5651690-8E2D-490B-9C46-64DC890901CC}" type="sibTrans" cxnId="{25080BB1-684E-4469-B0D9-D670E5F74586}">
      <dgm:prSet/>
      <dgm:spPr/>
      <dgm:t>
        <a:bodyPr/>
        <a:lstStyle/>
        <a:p>
          <a:endParaRPr lang="ru-RU"/>
        </a:p>
      </dgm:t>
    </dgm:pt>
    <dgm:pt modelId="{796DFAFF-373A-4B02-B981-5065EB3A4751}">
      <dgm:prSet phldrT="[Текст]" custT="1"/>
      <dgm:spPr/>
      <dgm:t>
        <a:bodyPr/>
        <a:lstStyle/>
        <a:p>
          <a:r>
            <a:rPr lang="ru-RU" sz="2800" b="1" dirty="0" smtClean="0"/>
            <a:t>ОГЭ</a:t>
          </a:r>
          <a:endParaRPr lang="ru-RU" sz="2800" b="1" dirty="0"/>
        </a:p>
      </dgm:t>
    </dgm:pt>
    <dgm:pt modelId="{99D41CF2-3074-4E67-A4EA-8F4F667655C3}" type="parTrans" cxnId="{F4FD3F23-E434-436C-AD71-0A1EDBACD43C}">
      <dgm:prSet/>
      <dgm:spPr/>
      <dgm:t>
        <a:bodyPr/>
        <a:lstStyle/>
        <a:p>
          <a:endParaRPr lang="ru-RU"/>
        </a:p>
      </dgm:t>
    </dgm:pt>
    <dgm:pt modelId="{CF5B00EB-EDDF-402E-9906-2169C15269FB}" type="sibTrans" cxnId="{F4FD3F23-E434-436C-AD71-0A1EDBACD43C}">
      <dgm:prSet/>
      <dgm:spPr/>
      <dgm:t>
        <a:bodyPr/>
        <a:lstStyle/>
        <a:p>
          <a:endParaRPr lang="ru-RU"/>
        </a:p>
      </dgm:t>
    </dgm:pt>
    <dgm:pt modelId="{C46CFB29-7D7F-4A57-B4CA-7223A9BE95E4}">
      <dgm:prSet phldrT="[Текст]"/>
      <dgm:spPr/>
      <dgm:t>
        <a:bodyPr/>
        <a:lstStyle/>
        <a:p>
          <a:r>
            <a:rPr lang="ru-RU" b="1" dirty="0" smtClean="0"/>
            <a:t>Профессиональная ориентация школьников</a:t>
          </a:r>
          <a:endParaRPr lang="ru-RU" b="1" dirty="0"/>
        </a:p>
      </dgm:t>
    </dgm:pt>
    <dgm:pt modelId="{B4FD63F6-01B3-4106-A96C-790A3F9691AC}" type="parTrans" cxnId="{45050C5D-C48D-44BB-A396-016D991A8270}">
      <dgm:prSet/>
      <dgm:spPr/>
      <dgm:t>
        <a:bodyPr/>
        <a:lstStyle/>
        <a:p>
          <a:endParaRPr lang="ru-RU"/>
        </a:p>
      </dgm:t>
    </dgm:pt>
    <dgm:pt modelId="{91D9553B-0EBE-4197-AAB4-978C1984AAFA}" type="sibTrans" cxnId="{45050C5D-C48D-44BB-A396-016D991A8270}">
      <dgm:prSet/>
      <dgm:spPr/>
      <dgm:t>
        <a:bodyPr/>
        <a:lstStyle/>
        <a:p>
          <a:endParaRPr lang="ru-RU"/>
        </a:p>
      </dgm:t>
    </dgm:pt>
    <dgm:pt modelId="{E9D0AD0F-0666-440E-8E07-EEE58F5F4DC3}">
      <dgm:prSet phldrT="[Текст]"/>
      <dgm:spPr/>
      <dgm:t>
        <a:bodyPr/>
        <a:lstStyle/>
        <a:p>
          <a:r>
            <a:rPr lang="ru-RU" b="1" dirty="0" smtClean="0"/>
            <a:t>Повышение квалификации и совершенствования преподавания предметов</a:t>
          </a:r>
          <a:endParaRPr lang="ru-RU" b="1" dirty="0"/>
        </a:p>
      </dgm:t>
    </dgm:pt>
    <dgm:pt modelId="{EC3D0B23-DE66-4BE8-AE74-E3D09693A81B}" type="parTrans" cxnId="{3FCB83C8-DB32-4A5A-B0EE-B8E2FFD7D61F}">
      <dgm:prSet/>
      <dgm:spPr/>
      <dgm:t>
        <a:bodyPr/>
        <a:lstStyle/>
        <a:p>
          <a:endParaRPr lang="ru-RU"/>
        </a:p>
      </dgm:t>
    </dgm:pt>
    <dgm:pt modelId="{00F1E5A0-2FB0-437E-A489-F93E0A3DA777}" type="sibTrans" cxnId="{3FCB83C8-DB32-4A5A-B0EE-B8E2FFD7D61F}">
      <dgm:prSet/>
      <dgm:spPr/>
      <dgm:t>
        <a:bodyPr/>
        <a:lstStyle/>
        <a:p>
          <a:endParaRPr lang="ru-RU"/>
        </a:p>
      </dgm:t>
    </dgm:pt>
    <dgm:pt modelId="{E863CAD9-A994-46D0-B20D-EEAB78FE2251}">
      <dgm:prSet phldrT="[Текст]" custT="1"/>
      <dgm:spPr/>
      <dgm:t>
        <a:bodyPr/>
        <a:lstStyle/>
        <a:p>
          <a:r>
            <a:rPr lang="ru-RU" sz="2800" b="1" dirty="0" smtClean="0"/>
            <a:t>НИКО</a:t>
          </a:r>
          <a:endParaRPr lang="ru-RU" sz="2800" b="1" dirty="0"/>
        </a:p>
      </dgm:t>
    </dgm:pt>
    <dgm:pt modelId="{096BDA53-11B3-47EA-94F4-2868E3CA56AD}" type="parTrans" cxnId="{F6A19B64-A230-42C9-94C3-0F5A178E5B06}">
      <dgm:prSet/>
      <dgm:spPr/>
      <dgm:t>
        <a:bodyPr/>
        <a:lstStyle/>
        <a:p>
          <a:endParaRPr lang="ru-RU"/>
        </a:p>
      </dgm:t>
    </dgm:pt>
    <dgm:pt modelId="{D9BE55A7-B38D-42AF-B219-1A9AABD060D2}" type="sibTrans" cxnId="{F6A19B64-A230-42C9-94C3-0F5A178E5B06}">
      <dgm:prSet/>
      <dgm:spPr/>
      <dgm:t>
        <a:bodyPr/>
        <a:lstStyle/>
        <a:p>
          <a:endParaRPr lang="ru-RU"/>
        </a:p>
      </dgm:t>
    </dgm:pt>
    <dgm:pt modelId="{ECCAE781-866B-4BDB-BDB6-F7A02D063614}">
      <dgm:prSet phldrT="[Текст]"/>
      <dgm:spPr/>
      <dgm:t>
        <a:bodyPr/>
        <a:lstStyle/>
        <a:p>
          <a:r>
            <a:rPr lang="ru-RU" b="1" dirty="0" smtClean="0"/>
            <a:t>Совершенствование ФГОС</a:t>
          </a:r>
          <a:endParaRPr lang="ru-RU" b="1" dirty="0"/>
        </a:p>
      </dgm:t>
    </dgm:pt>
    <dgm:pt modelId="{EE629E3B-A4E7-4C16-9FB9-8E09A81B6FF8}" type="parTrans" cxnId="{210DF81E-D553-43BB-A95E-78BA1C79BBC2}">
      <dgm:prSet/>
      <dgm:spPr/>
      <dgm:t>
        <a:bodyPr/>
        <a:lstStyle/>
        <a:p>
          <a:endParaRPr lang="ru-RU"/>
        </a:p>
      </dgm:t>
    </dgm:pt>
    <dgm:pt modelId="{9E06B62B-CD1F-4AC9-84E4-E8011678DB22}" type="sibTrans" cxnId="{210DF81E-D553-43BB-A95E-78BA1C79BBC2}">
      <dgm:prSet/>
      <dgm:spPr/>
      <dgm:t>
        <a:bodyPr/>
        <a:lstStyle/>
        <a:p>
          <a:endParaRPr lang="ru-RU"/>
        </a:p>
      </dgm:t>
    </dgm:pt>
    <dgm:pt modelId="{B8FF36A5-8E6D-428D-8EC7-4E107DAB9483}">
      <dgm:prSet phldrT="[Текст]"/>
      <dgm:spPr/>
      <dgm:t>
        <a:bodyPr/>
        <a:lstStyle/>
        <a:p>
          <a:r>
            <a:rPr lang="ru-RU" b="1" dirty="0" smtClean="0"/>
            <a:t>Совершенствование УМК</a:t>
          </a:r>
          <a:endParaRPr lang="ru-RU" b="1" dirty="0"/>
        </a:p>
      </dgm:t>
    </dgm:pt>
    <dgm:pt modelId="{349F79C2-A300-4F61-8445-AFB3CFE632D9}" type="parTrans" cxnId="{2438883C-2DA3-4482-8F76-7DCB9CDEA2BB}">
      <dgm:prSet/>
      <dgm:spPr/>
      <dgm:t>
        <a:bodyPr/>
        <a:lstStyle/>
        <a:p>
          <a:endParaRPr lang="ru-RU"/>
        </a:p>
      </dgm:t>
    </dgm:pt>
    <dgm:pt modelId="{10418372-C3FB-4658-8081-AF5BD5C19F77}" type="sibTrans" cxnId="{2438883C-2DA3-4482-8F76-7DCB9CDEA2BB}">
      <dgm:prSet/>
      <dgm:spPr/>
      <dgm:t>
        <a:bodyPr/>
        <a:lstStyle/>
        <a:p>
          <a:endParaRPr lang="ru-RU"/>
        </a:p>
      </dgm:t>
    </dgm:pt>
    <dgm:pt modelId="{4C4E5656-F156-40F1-AB49-85E15D222D51}">
      <dgm:prSet custT="1"/>
      <dgm:spPr/>
      <dgm:t>
        <a:bodyPr/>
        <a:lstStyle/>
        <a:p>
          <a:r>
            <a:rPr lang="ru-RU" sz="2800" b="1" dirty="0" smtClean="0"/>
            <a:t>ВПР</a:t>
          </a:r>
          <a:endParaRPr lang="ru-RU" sz="2800" b="1" dirty="0"/>
        </a:p>
      </dgm:t>
    </dgm:pt>
    <dgm:pt modelId="{16B66042-C5F8-4481-B2A9-159EED194B38}" type="parTrans" cxnId="{354C3191-055D-46AF-A265-F6AE6CBD7358}">
      <dgm:prSet/>
      <dgm:spPr/>
      <dgm:t>
        <a:bodyPr/>
        <a:lstStyle/>
        <a:p>
          <a:endParaRPr lang="ru-RU"/>
        </a:p>
      </dgm:t>
    </dgm:pt>
    <dgm:pt modelId="{B2A0BC7F-49CC-4F87-A315-8B148C4B24F6}" type="sibTrans" cxnId="{354C3191-055D-46AF-A265-F6AE6CBD7358}">
      <dgm:prSet/>
      <dgm:spPr/>
      <dgm:t>
        <a:bodyPr/>
        <a:lstStyle/>
        <a:p>
          <a:endParaRPr lang="ru-RU"/>
        </a:p>
      </dgm:t>
    </dgm:pt>
    <dgm:pt modelId="{706033B8-49D5-42A9-A620-4B3CDD482F3B}">
      <dgm:prSet phldrT="[Текст]" custT="1"/>
      <dgm:spPr/>
      <dgm:t>
        <a:bodyPr/>
        <a:lstStyle/>
        <a:p>
          <a:r>
            <a:rPr lang="ru-RU" sz="1200" b="1" dirty="0" smtClean="0"/>
            <a:t>Установление уровня подготовленности обучающихся к профессиональному обучению </a:t>
          </a:r>
          <a:endParaRPr lang="ru-RU" sz="1200" b="1" dirty="0"/>
        </a:p>
      </dgm:t>
    </dgm:pt>
    <dgm:pt modelId="{E3CF8763-8562-4F87-800F-6288C4F86521}" type="parTrans" cxnId="{319CC30C-51F6-4C64-A1C8-EC821BD6845A}">
      <dgm:prSet/>
      <dgm:spPr/>
      <dgm:t>
        <a:bodyPr/>
        <a:lstStyle/>
        <a:p>
          <a:endParaRPr lang="ru-RU"/>
        </a:p>
      </dgm:t>
    </dgm:pt>
    <dgm:pt modelId="{D0E98B5B-4622-46C3-ADE2-DD87710D196A}" type="sibTrans" cxnId="{319CC30C-51F6-4C64-A1C8-EC821BD6845A}">
      <dgm:prSet/>
      <dgm:spPr/>
      <dgm:t>
        <a:bodyPr/>
        <a:lstStyle/>
        <a:p>
          <a:endParaRPr lang="ru-RU"/>
        </a:p>
      </dgm:t>
    </dgm:pt>
    <dgm:pt modelId="{A813C9F6-8A2F-4E6B-8621-14EBDE2EBE26}">
      <dgm:prSet/>
      <dgm:spPr/>
      <dgm:t>
        <a:bodyPr/>
        <a:lstStyle/>
        <a:p>
          <a:r>
            <a:rPr lang="ru-RU" b="1" dirty="0" smtClean="0"/>
            <a:t>Совершенствование ФГОС, УМК</a:t>
          </a:r>
          <a:endParaRPr lang="ru-RU" b="1" dirty="0"/>
        </a:p>
      </dgm:t>
    </dgm:pt>
    <dgm:pt modelId="{8D80F61C-8B70-431B-92AD-A638D5509A2B}" type="parTrans" cxnId="{3C48E9BD-B667-4008-A088-E57DFF7E16D0}">
      <dgm:prSet/>
      <dgm:spPr/>
      <dgm:t>
        <a:bodyPr/>
        <a:lstStyle/>
        <a:p>
          <a:endParaRPr lang="ru-RU"/>
        </a:p>
      </dgm:t>
    </dgm:pt>
    <dgm:pt modelId="{3D8F9849-7BF1-49D9-BABE-DF12A3D9CA3D}" type="sibTrans" cxnId="{3C48E9BD-B667-4008-A088-E57DFF7E16D0}">
      <dgm:prSet/>
      <dgm:spPr/>
      <dgm:t>
        <a:bodyPr/>
        <a:lstStyle/>
        <a:p>
          <a:endParaRPr lang="ru-RU"/>
        </a:p>
      </dgm:t>
    </dgm:pt>
    <dgm:pt modelId="{DDBCB772-DED0-4157-B311-50EE481FD8F8}">
      <dgm:prSet/>
      <dgm:spPr/>
      <dgm:t>
        <a:bodyPr/>
        <a:lstStyle/>
        <a:p>
          <a:r>
            <a:rPr lang="ru-RU" b="1" dirty="0" smtClean="0"/>
            <a:t>Планирование контрольно-надзорной деятельности</a:t>
          </a:r>
          <a:endParaRPr lang="ru-RU" b="1" dirty="0"/>
        </a:p>
      </dgm:t>
    </dgm:pt>
    <dgm:pt modelId="{151A792C-1B78-499F-B314-4EF368DE6922}" type="parTrans" cxnId="{DA4C3D3C-C593-477A-BDFD-9E294CDE98A0}">
      <dgm:prSet/>
      <dgm:spPr/>
      <dgm:t>
        <a:bodyPr/>
        <a:lstStyle/>
        <a:p>
          <a:endParaRPr lang="ru-RU"/>
        </a:p>
      </dgm:t>
    </dgm:pt>
    <dgm:pt modelId="{F8794B78-14B8-4EA1-B1D7-23292CAC83E7}" type="sibTrans" cxnId="{DA4C3D3C-C593-477A-BDFD-9E294CDE98A0}">
      <dgm:prSet/>
      <dgm:spPr/>
      <dgm:t>
        <a:bodyPr/>
        <a:lstStyle/>
        <a:p>
          <a:endParaRPr lang="ru-RU"/>
        </a:p>
      </dgm:t>
    </dgm:pt>
    <dgm:pt modelId="{10A98C6E-46C5-4A88-BCD2-D0AD98893421}">
      <dgm:prSet/>
      <dgm:spPr/>
      <dgm:t>
        <a:bodyPr/>
        <a:lstStyle/>
        <a:p>
          <a:r>
            <a:rPr lang="ru-RU" b="1" dirty="0" smtClean="0"/>
            <a:t>Исследование профессиональных компетенций учителей</a:t>
          </a:r>
          <a:endParaRPr lang="ru-RU" b="1" dirty="0"/>
        </a:p>
      </dgm:t>
    </dgm:pt>
    <dgm:pt modelId="{20B577BD-9F96-46CF-9A24-567D02DABDD3}" type="parTrans" cxnId="{5989214D-E5BA-4D85-B1FC-AB3365F26559}">
      <dgm:prSet/>
      <dgm:spPr/>
      <dgm:t>
        <a:bodyPr/>
        <a:lstStyle/>
        <a:p>
          <a:endParaRPr lang="ru-RU"/>
        </a:p>
      </dgm:t>
    </dgm:pt>
    <dgm:pt modelId="{97A7EF98-CC36-40F3-913B-CE519583C7E4}" type="sibTrans" cxnId="{5989214D-E5BA-4D85-B1FC-AB3365F26559}">
      <dgm:prSet/>
      <dgm:spPr/>
      <dgm:t>
        <a:bodyPr/>
        <a:lstStyle/>
        <a:p>
          <a:endParaRPr lang="ru-RU"/>
        </a:p>
      </dgm:t>
    </dgm:pt>
    <dgm:pt modelId="{69E27619-3FB5-445B-8B4F-C23BEA3B9322}">
      <dgm:prSet/>
      <dgm:spPr/>
      <dgm:t>
        <a:bodyPr/>
        <a:lstStyle/>
        <a:p>
          <a:r>
            <a:rPr lang="ru-RU" b="1" dirty="0" smtClean="0"/>
            <a:t>Повышение квалификации педагогов</a:t>
          </a:r>
          <a:endParaRPr lang="ru-RU" b="1" dirty="0"/>
        </a:p>
      </dgm:t>
    </dgm:pt>
    <dgm:pt modelId="{5DAA6268-C755-4A35-95CB-0010A86BEC40}" type="parTrans" cxnId="{99762D18-8540-4421-BAF5-A29EA865DC71}">
      <dgm:prSet/>
      <dgm:spPr/>
      <dgm:t>
        <a:bodyPr/>
        <a:lstStyle/>
        <a:p>
          <a:endParaRPr lang="ru-RU"/>
        </a:p>
      </dgm:t>
    </dgm:pt>
    <dgm:pt modelId="{1C4FF97F-D351-4B9E-B723-F2B9F8144E5F}" type="sibTrans" cxnId="{99762D18-8540-4421-BAF5-A29EA865DC71}">
      <dgm:prSet/>
      <dgm:spPr/>
      <dgm:t>
        <a:bodyPr/>
        <a:lstStyle/>
        <a:p>
          <a:endParaRPr lang="ru-RU"/>
        </a:p>
      </dgm:t>
    </dgm:pt>
    <dgm:pt modelId="{E92672EF-7ACF-4A0D-86EE-1A0F74846639}">
      <dgm:prSet/>
      <dgm:spPr/>
      <dgm:t>
        <a:bodyPr/>
        <a:lstStyle/>
        <a:p>
          <a:r>
            <a:rPr lang="ru-RU" b="1" dirty="0" smtClean="0"/>
            <a:t>Корректировка образовательного процесса</a:t>
          </a:r>
          <a:endParaRPr lang="ru-RU" b="1" dirty="0"/>
        </a:p>
      </dgm:t>
    </dgm:pt>
    <dgm:pt modelId="{08477C89-B9C7-4B41-A767-8FC8417E87D5}" type="parTrans" cxnId="{DCA4636C-406A-4E5B-9774-F5E4B36B6442}">
      <dgm:prSet/>
      <dgm:spPr/>
      <dgm:t>
        <a:bodyPr/>
        <a:lstStyle/>
        <a:p>
          <a:endParaRPr lang="ru-RU"/>
        </a:p>
      </dgm:t>
    </dgm:pt>
    <dgm:pt modelId="{7D6BE6D6-D889-4338-BA09-670E18D281F3}" type="sibTrans" cxnId="{DCA4636C-406A-4E5B-9774-F5E4B36B6442}">
      <dgm:prSet/>
      <dgm:spPr/>
      <dgm:t>
        <a:bodyPr/>
        <a:lstStyle/>
        <a:p>
          <a:endParaRPr lang="ru-RU"/>
        </a:p>
      </dgm:t>
    </dgm:pt>
    <dgm:pt modelId="{8A779D61-5D94-45CE-9321-FFC44C4416BF}" type="pres">
      <dgm:prSet presAssocID="{10EDB7D7-2652-4DC6-AC22-0303942B51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F185C-7763-4E4B-859F-926C86543AE1}" type="pres">
      <dgm:prSet presAssocID="{D1C7B772-F73C-4AE6-A89F-2B491FA6DAFE}" presName="linNode" presStyleCnt="0"/>
      <dgm:spPr/>
    </dgm:pt>
    <dgm:pt modelId="{FE21B3B4-4CCF-444F-9B9C-85EDF700EA27}" type="pres">
      <dgm:prSet presAssocID="{D1C7B772-F73C-4AE6-A89F-2B491FA6DAFE}" presName="parentText" presStyleLbl="node1" presStyleIdx="0" presStyleCnt="5" custScaleX="74998" custLinFactNeighborX="-1955" custLinFactNeighborY="19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C2991-1A34-4D85-9074-C0E39C23CAAC}" type="pres">
      <dgm:prSet presAssocID="{D1C7B772-F73C-4AE6-A89F-2B491FA6DAF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FB008-968A-4543-9474-A15C621ACB99}" type="pres">
      <dgm:prSet presAssocID="{95A59DF4-25D4-4F07-B6A1-6568C142CFF1}" presName="sp" presStyleCnt="0"/>
      <dgm:spPr/>
    </dgm:pt>
    <dgm:pt modelId="{58E8E6B7-3F5B-47D3-9A91-9AC34EF20B8A}" type="pres">
      <dgm:prSet presAssocID="{796DFAFF-373A-4B02-B981-5065EB3A4751}" presName="linNode" presStyleCnt="0"/>
      <dgm:spPr/>
    </dgm:pt>
    <dgm:pt modelId="{5F57E5E2-90DF-45EA-89C1-11D5B39FCAAC}" type="pres">
      <dgm:prSet presAssocID="{796DFAFF-373A-4B02-B981-5065EB3A4751}" presName="parentText" presStyleLbl="node1" presStyleIdx="1" presStyleCnt="5" custScaleX="74998" custLinFactNeighborX="-1955" custLinFactNeighborY="-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00C6D-7264-4B8B-BB1B-CE10E259F140}" type="pres">
      <dgm:prSet presAssocID="{796DFAFF-373A-4B02-B981-5065EB3A4751}" presName="descendantText" presStyleLbl="alignAccFollowNode1" presStyleIdx="1" presStyleCnt="5" custScaleX="96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F5248-937D-42A7-832F-5DA1A6DD7386}" type="pres">
      <dgm:prSet presAssocID="{CF5B00EB-EDDF-402E-9906-2169C15269FB}" presName="sp" presStyleCnt="0"/>
      <dgm:spPr/>
    </dgm:pt>
    <dgm:pt modelId="{52B2239C-62F9-4F54-9471-5E177BB394C8}" type="pres">
      <dgm:prSet presAssocID="{E863CAD9-A994-46D0-B20D-EEAB78FE2251}" presName="linNode" presStyleCnt="0"/>
      <dgm:spPr/>
    </dgm:pt>
    <dgm:pt modelId="{A6760185-EA74-497D-8463-365E48E4088F}" type="pres">
      <dgm:prSet presAssocID="{E863CAD9-A994-46D0-B20D-EEAB78FE2251}" presName="parentText" presStyleLbl="node1" presStyleIdx="2" presStyleCnt="5" custScaleX="74998" custLinFactNeighborX="-1955" custLinFactNeighborY="3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CCBB0-6C0E-4D16-A3B9-F59F88448CC8}" type="pres">
      <dgm:prSet presAssocID="{E863CAD9-A994-46D0-B20D-EEAB78FE2251}" presName="descendantText" presStyleLbl="alignAccFollowNode1" presStyleIdx="2" presStyleCnt="5" custLinFactNeighborX="0" custLinFactNeighborY="-7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357C-A688-4D48-B89A-27386330FBEB}" type="pres">
      <dgm:prSet presAssocID="{D9BE55A7-B38D-42AF-B219-1A9AABD060D2}" presName="sp" presStyleCnt="0"/>
      <dgm:spPr/>
    </dgm:pt>
    <dgm:pt modelId="{17A2411C-C9C6-42E0-AD20-CA6EAF17677D}" type="pres">
      <dgm:prSet presAssocID="{4C4E5656-F156-40F1-AB49-85E15D222D51}" presName="linNode" presStyleCnt="0"/>
      <dgm:spPr/>
    </dgm:pt>
    <dgm:pt modelId="{2C2B4934-D58E-46DE-B0C5-840CBF597DA9}" type="pres">
      <dgm:prSet presAssocID="{4C4E5656-F156-40F1-AB49-85E15D222D51}" presName="parentText" presStyleLbl="node1" presStyleIdx="3" presStyleCnt="5" custScaleX="74998" custLinFactNeighborX="-19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D1337-53D1-4E18-9AC4-7973BF2DB32C}" type="pres">
      <dgm:prSet presAssocID="{4C4E5656-F156-40F1-AB49-85E15D222D5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30E68-6BA8-4205-B9FA-74AC66BB3B0F}" type="pres">
      <dgm:prSet presAssocID="{B2A0BC7F-49CC-4F87-A315-8B148C4B24F6}" presName="sp" presStyleCnt="0"/>
      <dgm:spPr/>
    </dgm:pt>
    <dgm:pt modelId="{C763BCC3-0F0D-4823-B8DA-B8ABE1E8F0B3}" type="pres">
      <dgm:prSet presAssocID="{10A98C6E-46C5-4A88-BCD2-D0AD98893421}" presName="linNode" presStyleCnt="0"/>
      <dgm:spPr/>
    </dgm:pt>
    <dgm:pt modelId="{84EBE6B8-851E-423D-B86B-F53790844689}" type="pres">
      <dgm:prSet presAssocID="{10A98C6E-46C5-4A88-BCD2-D0AD98893421}" presName="parentText" presStyleLbl="node1" presStyleIdx="4" presStyleCnt="5" custLinFactNeighborX="-5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34719-51C6-4D40-A5A7-889A49DADD8C}" type="pres">
      <dgm:prSet presAssocID="{10A98C6E-46C5-4A88-BCD2-D0AD9889342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19B64-A230-42C9-94C3-0F5A178E5B06}" srcId="{10EDB7D7-2652-4DC6-AC22-0303942B5140}" destId="{E863CAD9-A994-46D0-B20D-EEAB78FE2251}" srcOrd="2" destOrd="0" parTransId="{096BDA53-11B3-47EA-94F4-2868E3CA56AD}" sibTransId="{D9BE55A7-B38D-42AF-B219-1A9AABD060D2}"/>
    <dgm:cxn modelId="{C54FA15B-78C2-4624-A880-8BEF1E1B0783}" type="presOf" srcId="{E92672EF-7ACF-4A0D-86EE-1A0F74846639}" destId="{FF2D1337-53D1-4E18-9AC4-7973BF2DB32C}" srcOrd="0" destOrd="2" presId="urn:microsoft.com/office/officeart/2005/8/layout/vList5"/>
    <dgm:cxn modelId="{DA4C3D3C-C593-477A-BDFD-9E294CDE98A0}" srcId="{4C4E5656-F156-40F1-AB49-85E15D222D51}" destId="{DDBCB772-DED0-4157-B311-50EE481FD8F8}" srcOrd="1" destOrd="0" parTransId="{151A792C-1B78-499F-B314-4EF368DE6922}" sibTransId="{F8794B78-14B8-4EA1-B1D7-23292CAC83E7}"/>
    <dgm:cxn modelId="{DCA4636C-406A-4E5B-9774-F5E4B36B6442}" srcId="{4C4E5656-F156-40F1-AB49-85E15D222D51}" destId="{E92672EF-7ACF-4A0D-86EE-1A0F74846639}" srcOrd="2" destOrd="0" parTransId="{08477C89-B9C7-4B41-A767-8FC8417E87D5}" sibTransId="{7D6BE6D6-D889-4338-BA09-670E18D281F3}"/>
    <dgm:cxn modelId="{210DF81E-D553-43BB-A95E-78BA1C79BBC2}" srcId="{E863CAD9-A994-46D0-B20D-EEAB78FE2251}" destId="{ECCAE781-866B-4BDB-BDB6-F7A02D063614}" srcOrd="0" destOrd="0" parTransId="{EE629E3B-A4E7-4C16-9FB9-8E09A81B6FF8}" sibTransId="{9E06B62B-CD1F-4AC9-84E4-E8011678DB22}"/>
    <dgm:cxn modelId="{45050C5D-C48D-44BB-A396-016D991A8270}" srcId="{796DFAFF-373A-4B02-B981-5065EB3A4751}" destId="{C46CFB29-7D7F-4A57-B4CA-7223A9BE95E4}" srcOrd="0" destOrd="0" parTransId="{B4FD63F6-01B3-4106-A96C-790A3F9691AC}" sibTransId="{91D9553B-0EBE-4197-AAB4-978C1984AAFA}"/>
    <dgm:cxn modelId="{4E72B6F3-513E-4FB5-B016-303EEA355C5F}" srcId="{10EDB7D7-2652-4DC6-AC22-0303942B5140}" destId="{D1C7B772-F73C-4AE6-A89F-2B491FA6DAFE}" srcOrd="0" destOrd="0" parTransId="{DB543621-76B0-47DB-854A-356808B5D3BA}" sibTransId="{95A59DF4-25D4-4F07-B6A1-6568C142CFF1}"/>
    <dgm:cxn modelId="{3FCB83C8-DB32-4A5A-B0EE-B8E2FFD7D61F}" srcId="{796DFAFF-373A-4B02-B981-5065EB3A4751}" destId="{E9D0AD0F-0666-440E-8E07-EEE58F5F4DC3}" srcOrd="1" destOrd="0" parTransId="{EC3D0B23-DE66-4BE8-AE74-E3D09693A81B}" sibTransId="{00F1E5A0-2FB0-437E-A489-F93E0A3DA777}"/>
    <dgm:cxn modelId="{354C3191-055D-46AF-A265-F6AE6CBD7358}" srcId="{10EDB7D7-2652-4DC6-AC22-0303942B5140}" destId="{4C4E5656-F156-40F1-AB49-85E15D222D51}" srcOrd="3" destOrd="0" parTransId="{16B66042-C5F8-4481-B2A9-159EED194B38}" sibTransId="{B2A0BC7F-49CC-4F87-A315-8B148C4B24F6}"/>
    <dgm:cxn modelId="{64D13AB7-FA5F-4521-8B52-BAA34671DAF6}" type="presOf" srcId="{E9D0AD0F-0666-440E-8E07-EEE58F5F4DC3}" destId="{43200C6D-7264-4B8B-BB1B-CE10E259F140}" srcOrd="0" destOrd="1" presId="urn:microsoft.com/office/officeart/2005/8/layout/vList5"/>
    <dgm:cxn modelId="{3B35B5E3-4B15-4763-BD04-F220AE139BF0}" type="presOf" srcId="{A813C9F6-8A2F-4E6B-8621-14EBDE2EBE26}" destId="{FF2D1337-53D1-4E18-9AC4-7973BF2DB32C}" srcOrd="0" destOrd="0" presId="urn:microsoft.com/office/officeart/2005/8/layout/vList5"/>
    <dgm:cxn modelId="{C88F9FFC-7210-40BE-98D9-E4AD11025F5F}" type="presOf" srcId="{E863CAD9-A994-46D0-B20D-EEAB78FE2251}" destId="{A6760185-EA74-497D-8463-365E48E4088F}" srcOrd="0" destOrd="0" presId="urn:microsoft.com/office/officeart/2005/8/layout/vList5"/>
    <dgm:cxn modelId="{4D2125FF-1944-42CF-B5FD-79F6CF75DF62}" type="presOf" srcId="{B8FF36A5-8E6D-428D-8EC7-4E107DAB9483}" destId="{774CCBB0-6C0E-4D16-A3B9-F59F88448CC8}" srcOrd="0" destOrd="1" presId="urn:microsoft.com/office/officeart/2005/8/layout/vList5"/>
    <dgm:cxn modelId="{836482A9-E4AC-4636-BA7F-1BCBF7C718AC}" type="presOf" srcId="{ECCAE781-866B-4BDB-BDB6-F7A02D063614}" destId="{774CCBB0-6C0E-4D16-A3B9-F59F88448CC8}" srcOrd="0" destOrd="0" presId="urn:microsoft.com/office/officeart/2005/8/layout/vList5"/>
    <dgm:cxn modelId="{6B821583-B562-465C-844A-F67872E564EE}" type="presOf" srcId="{DDBCB772-DED0-4157-B311-50EE481FD8F8}" destId="{FF2D1337-53D1-4E18-9AC4-7973BF2DB32C}" srcOrd="0" destOrd="1" presId="urn:microsoft.com/office/officeart/2005/8/layout/vList5"/>
    <dgm:cxn modelId="{31A50D73-BCC7-4522-9EBB-68F8D5322201}" type="presOf" srcId="{D1C7B772-F73C-4AE6-A89F-2B491FA6DAFE}" destId="{FE21B3B4-4CCF-444F-9B9C-85EDF700EA27}" srcOrd="0" destOrd="0" presId="urn:microsoft.com/office/officeart/2005/8/layout/vList5"/>
    <dgm:cxn modelId="{785A3EDE-C0A6-4EE0-B5BC-CAA6B4DE5188}" type="presOf" srcId="{C46CFB29-7D7F-4A57-B4CA-7223A9BE95E4}" destId="{43200C6D-7264-4B8B-BB1B-CE10E259F140}" srcOrd="0" destOrd="0" presId="urn:microsoft.com/office/officeart/2005/8/layout/vList5"/>
    <dgm:cxn modelId="{5D79F3A1-950F-4AFF-B07D-BADC578FD748}" type="presOf" srcId="{10A98C6E-46C5-4A88-BCD2-D0AD98893421}" destId="{84EBE6B8-851E-423D-B86B-F53790844689}" srcOrd="0" destOrd="0" presId="urn:microsoft.com/office/officeart/2005/8/layout/vList5"/>
    <dgm:cxn modelId="{35B0F44A-A5AA-462A-A175-3F443B21286B}" type="presOf" srcId="{69E27619-3FB5-445B-8B4F-C23BEA3B9322}" destId="{F5834719-51C6-4D40-A5A7-889A49DADD8C}" srcOrd="0" destOrd="0" presId="urn:microsoft.com/office/officeart/2005/8/layout/vList5"/>
    <dgm:cxn modelId="{5989214D-E5BA-4D85-B1FC-AB3365F26559}" srcId="{10EDB7D7-2652-4DC6-AC22-0303942B5140}" destId="{10A98C6E-46C5-4A88-BCD2-D0AD98893421}" srcOrd="4" destOrd="0" parTransId="{20B577BD-9F96-46CF-9A24-567D02DABDD3}" sibTransId="{97A7EF98-CC36-40F3-913B-CE519583C7E4}"/>
    <dgm:cxn modelId="{99762D18-8540-4421-BAF5-A29EA865DC71}" srcId="{10A98C6E-46C5-4A88-BCD2-D0AD98893421}" destId="{69E27619-3FB5-445B-8B4F-C23BEA3B9322}" srcOrd="0" destOrd="0" parTransId="{5DAA6268-C755-4A35-95CB-0010A86BEC40}" sibTransId="{1C4FF97F-D351-4B9E-B723-F2B9F8144E5F}"/>
    <dgm:cxn modelId="{F4FD3F23-E434-436C-AD71-0A1EDBACD43C}" srcId="{10EDB7D7-2652-4DC6-AC22-0303942B5140}" destId="{796DFAFF-373A-4B02-B981-5065EB3A4751}" srcOrd="1" destOrd="0" parTransId="{99D41CF2-3074-4E67-A4EA-8F4F667655C3}" sibTransId="{CF5B00EB-EDDF-402E-9906-2169C15269FB}"/>
    <dgm:cxn modelId="{7C088CA0-02B8-4D14-A1D9-0EA6342ECA56}" type="presOf" srcId="{10EDB7D7-2652-4DC6-AC22-0303942B5140}" destId="{8A779D61-5D94-45CE-9321-FFC44C4416BF}" srcOrd="0" destOrd="0" presId="urn:microsoft.com/office/officeart/2005/8/layout/vList5"/>
    <dgm:cxn modelId="{CA1F6173-6EFB-4BC1-8286-3AC89FD4BBF0}" type="presOf" srcId="{706033B8-49D5-42A9-A620-4B3CDD482F3B}" destId="{E44C2991-1A34-4D85-9074-C0E39C23CAAC}" srcOrd="0" destOrd="0" presId="urn:microsoft.com/office/officeart/2005/8/layout/vList5"/>
    <dgm:cxn modelId="{988CBB19-3963-455B-9E35-73A16B501E1C}" type="presOf" srcId="{796DFAFF-373A-4B02-B981-5065EB3A4751}" destId="{5F57E5E2-90DF-45EA-89C1-11D5B39FCAAC}" srcOrd="0" destOrd="0" presId="urn:microsoft.com/office/officeart/2005/8/layout/vList5"/>
    <dgm:cxn modelId="{25080BB1-684E-4469-B0D9-D670E5F74586}" srcId="{D1C7B772-F73C-4AE6-A89F-2B491FA6DAFE}" destId="{CE28660B-8586-49BE-84A1-CA880D7424AE}" srcOrd="1" destOrd="0" parTransId="{1064786F-F168-443E-AD8E-72AEB10C194C}" sibTransId="{F5651690-8E2D-490B-9C46-64DC890901CC}"/>
    <dgm:cxn modelId="{3C48E9BD-B667-4008-A088-E57DFF7E16D0}" srcId="{4C4E5656-F156-40F1-AB49-85E15D222D51}" destId="{A813C9F6-8A2F-4E6B-8621-14EBDE2EBE26}" srcOrd="0" destOrd="0" parTransId="{8D80F61C-8B70-431B-92AD-A638D5509A2B}" sibTransId="{3D8F9849-7BF1-49D9-BABE-DF12A3D9CA3D}"/>
    <dgm:cxn modelId="{319CC30C-51F6-4C64-A1C8-EC821BD6845A}" srcId="{D1C7B772-F73C-4AE6-A89F-2B491FA6DAFE}" destId="{706033B8-49D5-42A9-A620-4B3CDD482F3B}" srcOrd="0" destOrd="0" parTransId="{E3CF8763-8562-4F87-800F-6288C4F86521}" sibTransId="{D0E98B5B-4622-46C3-ADE2-DD87710D196A}"/>
    <dgm:cxn modelId="{A5F762EE-2E94-4DE8-9949-0C42C003B8F1}" type="presOf" srcId="{4C4E5656-F156-40F1-AB49-85E15D222D51}" destId="{2C2B4934-D58E-46DE-B0C5-840CBF597DA9}" srcOrd="0" destOrd="0" presId="urn:microsoft.com/office/officeart/2005/8/layout/vList5"/>
    <dgm:cxn modelId="{44E63838-5430-4FA1-A6A5-62B2CA8F7CB4}" type="presOf" srcId="{CE28660B-8586-49BE-84A1-CA880D7424AE}" destId="{E44C2991-1A34-4D85-9074-C0E39C23CAAC}" srcOrd="0" destOrd="1" presId="urn:microsoft.com/office/officeart/2005/8/layout/vList5"/>
    <dgm:cxn modelId="{2438883C-2DA3-4482-8F76-7DCB9CDEA2BB}" srcId="{E863CAD9-A994-46D0-B20D-EEAB78FE2251}" destId="{B8FF36A5-8E6D-428D-8EC7-4E107DAB9483}" srcOrd="1" destOrd="0" parTransId="{349F79C2-A300-4F61-8445-AFB3CFE632D9}" sibTransId="{10418372-C3FB-4658-8081-AF5BD5C19F77}"/>
    <dgm:cxn modelId="{D758C4EE-D503-4A39-8442-3ED322F7F5B1}" type="presParOf" srcId="{8A779D61-5D94-45CE-9321-FFC44C4416BF}" destId="{ECBF185C-7763-4E4B-859F-926C86543AE1}" srcOrd="0" destOrd="0" presId="urn:microsoft.com/office/officeart/2005/8/layout/vList5"/>
    <dgm:cxn modelId="{01A6819D-FEF7-4395-941F-2833156A541A}" type="presParOf" srcId="{ECBF185C-7763-4E4B-859F-926C86543AE1}" destId="{FE21B3B4-4CCF-444F-9B9C-85EDF700EA27}" srcOrd="0" destOrd="0" presId="urn:microsoft.com/office/officeart/2005/8/layout/vList5"/>
    <dgm:cxn modelId="{F8E5C195-5B07-488A-ACAF-04101E2869DE}" type="presParOf" srcId="{ECBF185C-7763-4E4B-859F-926C86543AE1}" destId="{E44C2991-1A34-4D85-9074-C0E39C23CAAC}" srcOrd="1" destOrd="0" presId="urn:microsoft.com/office/officeart/2005/8/layout/vList5"/>
    <dgm:cxn modelId="{5BEB6C75-9DD2-45A5-88D3-666039C28E14}" type="presParOf" srcId="{8A779D61-5D94-45CE-9321-FFC44C4416BF}" destId="{2F7FB008-968A-4543-9474-A15C621ACB99}" srcOrd="1" destOrd="0" presId="urn:microsoft.com/office/officeart/2005/8/layout/vList5"/>
    <dgm:cxn modelId="{7E2A6C35-E734-4475-B068-B08136654D35}" type="presParOf" srcId="{8A779D61-5D94-45CE-9321-FFC44C4416BF}" destId="{58E8E6B7-3F5B-47D3-9A91-9AC34EF20B8A}" srcOrd="2" destOrd="0" presId="urn:microsoft.com/office/officeart/2005/8/layout/vList5"/>
    <dgm:cxn modelId="{72D50444-72AC-4807-AEBC-E25FCF54ECEC}" type="presParOf" srcId="{58E8E6B7-3F5B-47D3-9A91-9AC34EF20B8A}" destId="{5F57E5E2-90DF-45EA-89C1-11D5B39FCAAC}" srcOrd="0" destOrd="0" presId="urn:microsoft.com/office/officeart/2005/8/layout/vList5"/>
    <dgm:cxn modelId="{FA6E2493-926B-4FF9-B7C9-72BF627C8456}" type="presParOf" srcId="{58E8E6B7-3F5B-47D3-9A91-9AC34EF20B8A}" destId="{43200C6D-7264-4B8B-BB1B-CE10E259F140}" srcOrd="1" destOrd="0" presId="urn:microsoft.com/office/officeart/2005/8/layout/vList5"/>
    <dgm:cxn modelId="{398A5EF0-F811-4084-8013-5D90B19247D1}" type="presParOf" srcId="{8A779D61-5D94-45CE-9321-FFC44C4416BF}" destId="{9FDF5248-937D-42A7-832F-5DA1A6DD7386}" srcOrd="3" destOrd="0" presId="urn:microsoft.com/office/officeart/2005/8/layout/vList5"/>
    <dgm:cxn modelId="{05017908-ECC9-41A4-B05B-A9A3F8D72CAD}" type="presParOf" srcId="{8A779D61-5D94-45CE-9321-FFC44C4416BF}" destId="{52B2239C-62F9-4F54-9471-5E177BB394C8}" srcOrd="4" destOrd="0" presId="urn:microsoft.com/office/officeart/2005/8/layout/vList5"/>
    <dgm:cxn modelId="{8A3AA180-F2CD-4713-A4BF-D99E1DE6DADF}" type="presParOf" srcId="{52B2239C-62F9-4F54-9471-5E177BB394C8}" destId="{A6760185-EA74-497D-8463-365E48E4088F}" srcOrd="0" destOrd="0" presId="urn:microsoft.com/office/officeart/2005/8/layout/vList5"/>
    <dgm:cxn modelId="{7F8A4735-5BEB-4DD0-9F30-EDF8AFD08C3A}" type="presParOf" srcId="{52B2239C-62F9-4F54-9471-5E177BB394C8}" destId="{774CCBB0-6C0E-4D16-A3B9-F59F88448CC8}" srcOrd="1" destOrd="0" presId="urn:microsoft.com/office/officeart/2005/8/layout/vList5"/>
    <dgm:cxn modelId="{5E666556-0908-4BCE-A112-45A859C3127E}" type="presParOf" srcId="{8A779D61-5D94-45CE-9321-FFC44C4416BF}" destId="{3F92357C-A688-4D48-B89A-27386330FBEB}" srcOrd="5" destOrd="0" presId="urn:microsoft.com/office/officeart/2005/8/layout/vList5"/>
    <dgm:cxn modelId="{D4410A5B-EDC7-4C17-96D9-B990295944B7}" type="presParOf" srcId="{8A779D61-5D94-45CE-9321-FFC44C4416BF}" destId="{17A2411C-C9C6-42E0-AD20-CA6EAF17677D}" srcOrd="6" destOrd="0" presId="urn:microsoft.com/office/officeart/2005/8/layout/vList5"/>
    <dgm:cxn modelId="{19D6BDFD-FC8D-423E-BE8A-524004260A17}" type="presParOf" srcId="{17A2411C-C9C6-42E0-AD20-CA6EAF17677D}" destId="{2C2B4934-D58E-46DE-B0C5-840CBF597DA9}" srcOrd="0" destOrd="0" presId="urn:microsoft.com/office/officeart/2005/8/layout/vList5"/>
    <dgm:cxn modelId="{49D89E5F-A0CE-4816-8BC8-73E628859E7B}" type="presParOf" srcId="{17A2411C-C9C6-42E0-AD20-CA6EAF17677D}" destId="{FF2D1337-53D1-4E18-9AC4-7973BF2DB32C}" srcOrd="1" destOrd="0" presId="urn:microsoft.com/office/officeart/2005/8/layout/vList5"/>
    <dgm:cxn modelId="{B6428527-79A6-470A-B989-10466A03A393}" type="presParOf" srcId="{8A779D61-5D94-45CE-9321-FFC44C4416BF}" destId="{81730E68-6BA8-4205-B9FA-74AC66BB3B0F}" srcOrd="7" destOrd="0" presId="urn:microsoft.com/office/officeart/2005/8/layout/vList5"/>
    <dgm:cxn modelId="{B7A25C4B-A933-45AF-A12F-FA25483A97D7}" type="presParOf" srcId="{8A779D61-5D94-45CE-9321-FFC44C4416BF}" destId="{C763BCC3-0F0D-4823-B8DA-B8ABE1E8F0B3}" srcOrd="8" destOrd="0" presId="urn:microsoft.com/office/officeart/2005/8/layout/vList5"/>
    <dgm:cxn modelId="{87CDF1BC-FEC0-4109-87C4-F8335A00C9A9}" type="presParOf" srcId="{C763BCC3-0F0D-4823-B8DA-B8ABE1E8F0B3}" destId="{84EBE6B8-851E-423D-B86B-F53790844689}" srcOrd="0" destOrd="0" presId="urn:microsoft.com/office/officeart/2005/8/layout/vList5"/>
    <dgm:cxn modelId="{F579C648-AE6B-49C7-B61C-CD6865F0CD45}" type="presParOf" srcId="{C763BCC3-0F0D-4823-B8DA-B8ABE1E8F0B3}" destId="{F5834719-51C6-4D40-A5A7-889A49DADD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77FC1-4A36-4F8E-A8FC-B0C7833210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E46B6-E950-4C98-B072-A86C15D25CE6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федеральном уровне </a:t>
          </a:r>
          <a:endParaRPr lang="ru-RU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0F37F8-54A8-4F35-8BFE-510D0927983C}" type="parTrans" cxnId="{5A63CAE3-971C-4EF7-A35A-DBD4EDF239E0}">
      <dgm:prSet/>
      <dgm:spPr/>
      <dgm:t>
        <a:bodyPr/>
        <a:lstStyle/>
        <a:p>
          <a:endParaRPr lang="ru-RU"/>
        </a:p>
      </dgm:t>
    </dgm:pt>
    <dgm:pt modelId="{F448E5D1-4669-4557-AF92-7E5BDA249AFB}" type="sibTrans" cxnId="{5A63CAE3-971C-4EF7-A35A-DBD4EDF239E0}">
      <dgm:prSet/>
      <dgm:spPr/>
      <dgm:t>
        <a:bodyPr/>
        <a:lstStyle/>
        <a:p>
          <a:endParaRPr lang="ru-RU"/>
        </a:p>
      </dgm:t>
    </dgm:pt>
    <dgm:pt modelId="{41B55F8B-CF5C-4EEA-B931-2A26E2453E2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rgbClr val="2D3E93"/>
              </a:solidFill>
              <a:latin typeface="Cambria" pitchFamily="18" charset="0"/>
            </a:rPr>
            <a:t>для разработки конкретных мер по реализации сформированных направлений</a:t>
          </a:r>
          <a:endParaRPr lang="ru-RU" sz="1600" dirty="0">
            <a:solidFill>
              <a:srgbClr val="2D3E93"/>
            </a:solidFill>
            <a:latin typeface="Cambria" pitchFamily="18" charset="0"/>
          </a:endParaRPr>
        </a:p>
      </dgm:t>
    </dgm:pt>
    <dgm:pt modelId="{01E0E8FA-D756-40C9-B777-0D67260DAD13}" type="parTrans" cxnId="{BCA22BD7-5461-4B25-B069-2B8C788D3776}">
      <dgm:prSet/>
      <dgm:spPr/>
      <dgm:t>
        <a:bodyPr/>
        <a:lstStyle/>
        <a:p>
          <a:endParaRPr lang="ru-RU"/>
        </a:p>
      </dgm:t>
    </dgm:pt>
    <dgm:pt modelId="{1E6A92A3-682D-4C8C-B8BF-863967481A4F}" type="sibTrans" cxnId="{BCA22BD7-5461-4B25-B069-2B8C788D3776}">
      <dgm:prSet/>
      <dgm:spPr/>
      <dgm:t>
        <a:bodyPr/>
        <a:lstStyle/>
        <a:p>
          <a:endParaRPr lang="ru-RU"/>
        </a:p>
      </dgm:t>
    </dgm:pt>
    <dgm:pt modelId="{B73B1463-8CBF-43F5-9017-377AD5CD8B0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0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региональном и муниципальном уровне </a:t>
          </a:r>
          <a:endParaRPr lang="ru-RU" b="0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C1C7938-41F7-4ADF-9AE1-38027A846F3B}" type="parTrans" cxnId="{E332C6FF-9CCD-4E11-BEE4-C50053D4541B}">
      <dgm:prSet/>
      <dgm:spPr/>
      <dgm:t>
        <a:bodyPr/>
        <a:lstStyle/>
        <a:p>
          <a:endParaRPr lang="ru-RU"/>
        </a:p>
      </dgm:t>
    </dgm:pt>
    <dgm:pt modelId="{3B1414B9-285E-4DAD-9A28-AA10999C839A}" type="sibTrans" cxnId="{E332C6FF-9CCD-4E11-BEE4-C50053D4541B}">
      <dgm:prSet/>
      <dgm:spPr/>
      <dgm:t>
        <a:bodyPr/>
        <a:lstStyle/>
        <a:p>
          <a:endParaRPr lang="ru-RU"/>
        </a:p>
      </dgm:t>
    </dgm:pt>
    <dgm:pt modelId="{58809E00-2775-4BA2-B57F-4141F94D010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rgbClr val="2D3E93"/>
              </a:solidFill>
              <a:latin typeface="Cambria" pitchFamily="18" charset="0"/>
            </a:rPr>
            <a:t>для совершенствованию преподавания учебных предметов, программ повышения квалификации учителей</a:t>
          </a:r>
          <a:endParaRPr lang="ru-RU" sz="1600" dirty="0">
            <a:solidFill>
              <a:srgbClr val="2D3E93"/>
            </a:solidFill>
            <a:latin typeface="Cambria" pitchFamily="18" charset="0"/>
          </a:endParaRPr>
        </a:p>
      </dgm:t>
    </dgm:pt>
    <dgm:pt modelId="{CDFD12F6-03A2-4AE5-8EA2-73E20B2015FF}" type="parTrans" cxnId="{B5F62CB2-7725-440E-9236-8F83D28B4B4F}">
      <dgm:prSet/>
      <dgm:spPr/>
      <dgm:t>
        <a:bodyPr/>
        <a:lstStyle/>
        <a:p>
          <a:endParaRPr lang="ru-RU"/>
        </a:p>
      </dgm:t>
    </dgm:pt>
    <dgm:pt modelId="{74F7DD1B-3613-4183-9E38-8B3ACC23DCE0}" type="sibTrans" cxnId="{B5F62CB2-7725-440E-9236-8F83D28B4B4F}">
      <dgm:prSet/>
      <dgm:spPr/>
      <dgm:t>
        <a:bodyPr/>
        <a:lstStyle/>
        <a:p>
          <a:endParaRPr lang="ru-RU"/>
        </a:p>
      </dgm:t>
    </dgm:pt>
    <dgm:pt modelId="{9AD1A6D2-386A-482A-9B10-88318412E3A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Образовательными организациями </a:t>
          </a:r>
          <a:endParaRPr lang="ru-RU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724048C-C4EB-4B68-9EA7-9E0DBA71BDB2}" type="parTrans" cxnId="{781C7724-D6A8-420F-8CCC-5FA5BE1EF1A9}">
      <dgm:prSet/>
      <dgm:spPr/>
      <dgm:t>
        <a:bodyPr/>
        <a:lstStyle/>
        <a:p>
          <a:endParaRPr lang="ru-RU"/>
        </a:p>
      </dgm:t>
    </dgm:pt>
    <dgm:pt modelId="{E63294FF-0130-4AAA-B4F2-901C6371E3F4}" type="sibTrans" cxnId="{781C7724-D6A8-420F-8CCC-5FA5BE1EF1A9}">
      <dgm:prSet/>
      <dgm:spPr/>
      <dgm:t>
        <a:bodyPr/>
        <a:lstStyle/>
        <a:p>
          <a:endParaRPr lang="ru-RU"/>
        </a:p>
      </dgm:t>
    </dgm:pt>
    <dgm:pt modelId="{2A4A8B72-5D5E-4625-9086-709D8EA45B1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2D3E93"/>
              </a:solidFill>
              <a:latin typeface="Cambria" pitchFamily="18" charset="0"/>
            </a:rPr>
            <a:t>для совершенствования преподавания учебных предметов</a:t>
          </a:r>
          <a:endParaRPr lang="ru-RU" sz="1600" dirty="0">
            <a:solidFill>
              <a:srgbClr val="2D3E93"/>
            </a:solidFill>
            <a:latin typeface="Cambria" pitchFamily="18" charset="0"/>
          </a:endParaRPr>
        </a:p>
      </dgm:t>
    </dgm:pt>
    <dgm:pt modelId="{013BB8EE-D3C9-4659-BEB5-1AF9620C1B28}" type="parTrans" cxnId="{6BD21E19-B375-4BF5-96AA-073BB385B6E4}">
      <dgm:prSet/>
      <dgm:spPr/>
      <dgm:t>
        <a:bodyPr/>
        <a:lstStyle/>
        <a:p>
          <a:endParaRPr lang="ru-RU"/>
        </a:p>
      </dgm:t>
    </dgm:pt>
    <dgm:pt modelId="{9F41AE99-F6CB-4DA7-917C-5980EEC7C893}" type="sibTrans" cxnId="{6BD21E19-B375-4BF5-96AA-073BB385B6E4}">
      <dgm:prSet/>
      <dgm:spPr/>
      <dgm:t>
        <a:bodyPr/>
        <a:lstStyle/>
        <a:p>
          <a:endParaRPr lang="ru-RU"/>
        </a:p>
      </dgm:t>
    </dgm:pt>
    <dgm:pt modelId="{9D282F0E-4466-4D29-8848-8843BEF4070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Родителями и детьми </a:t>
          </a:r>
          <a:endParaRPr lang="ru-RU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F83732-3551-4981-B91D-183B00C69B42}" type="parTrans" cxnId="{642E582C-D941-4C4B-9264-05AC80D2B8EF}">
      <dgm:prSet/>
      <dgm:spPr/>
      <dgm:t>
        <a:bodyPr/>
        <a:lstStyle/>
        <a:p>
          <a:endParaRPr lang="ru-RU"/>
        </a:p>
      </dgm:t>
    </dgm:pt>
    <dgm:pt modelId="{F872028A-C1C4-4153-BD64-11C90D6F1436}" type="sibTrans" cxnId="{642E582C-D941-4C4B-9264-05AC80D2B8EF}">
      <dgm:prSet/>
      <dgm:spPr/>
      <dgm:t>
        <a:bodyPr/>
        <a:lstStyle/>
        <a:p>
          <a:endParaRPr lang="ru-RU"/>
        </a:p>
      </dgm:t>
    </dgm:pt>
    <dgm:pt modelId="{F420164C-52D1-478D-A07F-C10BD9F5CC2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2D3E93"/>
              </a:solidFill>
              <a:latin typeface="Cambria" pitchFamily="18" charset="0"/>
            </a:rPr>
            <a:t>для повышения информированности, развития моделей родительского оценивания, принятия обоснованных решений о выборе образовательной траектории ребенка</a:t>
          </a:r>
          <a:endParaRPr lang="ru-RU" sz="1400" dirty="0">
            <a:solidFill>
              <a:srgbClr val="2D3E93"/>
            </a:solidFill>
            <a:latin typeface="Cambria" pitchFamily="18" charset="0"/>
          </a:endParaRPr>
        </a:p>
      </dgm:t>
    </dgm:pt>
    <dgm:pt modelId="{5D47FCDA-5D1A-40C7-BB6B-2BF70CC7375D}" type="parTrans" cxnId="{88530EEC-3E80-458C-865D-EC332ABF2189}">
      <dgm:prSet/>
      <dgm:spPr/>
      <dgm:t>
        <a:bodyPr/>
        <a:lstStyle/>
        <a:p>
          <a:endParaRPr lang="ru-RU"/>
        </a:p>
      </dgm:t>
    </dgm:pt>
    <dgm:pt modelId="{746D6ACD-8D33-46BE-AE09-726A953642A2}" type="sibTrans" cxnId="{88530EEC-3E80-458C-865D-EC332ABF2189}">
      <dgm:prSet/>
      <dgm:spPr/>
      <dgm:t>
        <a:bodyPr/>
        <a:lstStyle/>
        <a:p>
          <a:endParaRPr lang="ru-RU"/>
        </a:p>
      </dgm:t>
    </dgm:pt>
    <dgm:pt modelId="{5469CEC2-7E81-487C-9B70-7AA44EACDF24}" type="pres">
      <dgm:prSet presAssocID="{F9777FC1-4A36-4F8E-A8FC-B0C7833210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B5F26-F4C7-40CC-90BE-F30C6947D805}" type="pres">
      <dgm:prSet presAssocID="{3C8E46B6-E950-4C98-B072-A86C15D25CE6}" presName="linNode" presStyleCnt="0"/>
      <dgm:spPr/>
    </dgm:pt>
    <dgm:pt modelId="{FAAB60DE-C0CF-490F-A17A-8E2DF871C367}" type="pres">
      <dgm:prSet presAssocID="{3C8E46B6-E950-4C98-B072-A86C15D25CE6}" presName="parentText" presStyleLbl="node1" presStyleIdx="0" presStyleCnt="4" custScaleY="59349" custLinFactNeighborY="10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BB58E-E09E-4240-91E3-5CA929153A76}" type="pres">
      <dgm:prSet presAssocID="{3C8E46B6-E950-4C98-B072-A86C15D25CE6}" presName="descendantText" presStyleLbl="alignAccFollowNode1" presStyleIdx="0" presStyleCnt="4" custLinFactNeighborX="3219" custLinFactNeighborY="16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A9A72-70CB-4BCD-9706-5CCB924EC18A}" type="pres">
      <dgm:prSet presAssocID="{F448E5D1-4669-4557-AF92-7E5BDA249AFB}" presName="sp" presStyleCnt="0"/>
      <dgm:spPr/>
    </dgm:pt>
    <dgm:pt modelId="{A69322FA-C5DA-4674-8C55-84B76641BA59}" type="pres">
      <dgm:prSet presAssocID="{B73B1463-8CBF-43F5-9017-377AD5CD8B0F}" presName="linNode" presStyleCnt="0"/>
      <dgm:spPr/>
    </dgm:pt>
    <dgm:pt modelId="{5AD23A1B-67DA-4C0E-9870-1A1960199C13}" type="pres">
      <dgm:prSet presAssocID="{B73B1463-8CBF-43F5-9017-377AD5CD8B0F}" presName="parentText" presStyleLbl="node1" presStyleIdx="1" presStyleCnt="4" custScaleX="97053" custScaleY="77144" custLinFactNeighborX="1320" custLinFactNeighborY="15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8555-E652-4269-9EE6-51209046C4AD}" type="pres">
      <dgm:prSet presAssocID="{B73B1463-8CBF-43F5-9017-377AD5CD8B0F}" presName="descendantText" presStyleLbl="alignAccFollowNode1" presStyleIdx="1" presStyleCnt="4" custLinFactNeighborX="3820" custLinFactNeighborY="-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7E70F-C3B5-45D5-9A1B-82AD5554134E}" type="pres">
      <dgm:prSet presAssocID="{3B1414B9-285E-4DAD-9A28-AA10999C839A}" presName="sp" presStyleCnt="0"/>
      <dgm:spPr/>
    </dgm:pt>
    <dgm:pt modelId="{36DD0F66-1197-4723-B5BA-FE4224FD90A4}" type="pres">
      <dgm:prSet presAssocID="{9AD1A6D2-386A-482A-9B10-88318412E3A4}" presName="linNode" presStyleCnt="0"/>
      <dgm:spPr/>
    </dgm:pt>
    <dgm:pt modelId="{FB6AF245-AF95-4EDF-B015-031DBB9A416D}" type="pres">
      <dgm:prSet presAssocID="{9AD1A6D2-386A-482A-9B10-88318412E3A4}" presName="parentText" presStyleLbl="node1" presStyleIdx="2" presStyleCnt="4" custScaleY="68942" custLinFactNeighborX="492" custLinFactNeighborY="-2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62BF3-8041-43A5-A1DB-A2455CF19FAA}" type="pres">
      <dgm:prSet presAssocID="{9AD1A6D2-386A-482A-9B10-88318412E3A4}" presName="descendantText" presStyleLbl="alignAccFollowNode1" presStyleIdx="2" presStyleCnt="4" custLinFactNeighborX="-1473" custLinFactNeighborY="-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4EDF9-563A-45D2-8E8D-646F0D2ADA0E}" type="pres">
      <dgm:prSet presAssocID="{E63294FF-0130-4AAA-B4F2-901C6371E3F4}" presName="sp" presStyleCnt="0"/>
      <dgm:spPr/>
    </dgm:pt>
    <dgm:pt modelId="{371AFA20-0F09-4008-BB19-92883CA109B5}" type="pres">
      <dgm:prSet presAssocID="{9D282F0E-4466-4D29-8848-8843BEF40700}" presName="linNode" presStyleCnt="0"/>
      <dgm:spPr/>
    </dgm:pt>
    <dgm:pt modelId="{8C1F2805-CCE4-49A9-89DF-E4AE4E281F83}" type="pres">
      <dgm:prSet presAssocID="{9D282F0E-4466-4D29-8848-8843BEF40700}" presName="parentText" presStyleLbl="node1" presStyleIdx="3" presStyleCnt="4" custScaleY="67196" custLinFactNeighborX="0" custLinFactNeighborY="-75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AA170-A937-4D85-A682-B56EA1BFBB6F}" type="pres">
      <dgm:prSet presAssocID="{9D282F0E-4466-4D29-8848-8843BEF40700}" presName="descendantText" presStyleLbl="alignAccFollowNode1" presStyleIdx="3" presStyleCnt="4" custLinFactNeighborX="-1473" custLinFactNeighborY="-4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22BD7-5461-4B25-B069-2B8C788D3776}" srcId="{3C8E46B6-E950-4C98-B072-A86C15D25CE6}" destId="{41B55F8B-CF5C-4EEA-B931-2A26E2453E20}" srcOrd="0" destOrd="0" parTransId="{01E0E8FA-D756-40C9-B777-0D67260DAD13}" sibTransId="{1E6A92A3-682D-4C8C-B8BF-863967481A4F}"/>
    <dgm:cxn modelId="{E332C6FF-9CCD-4E11-BEE4-C50053D4541B}" srcId="{F9777FC1-4A36-4F8E-A8FC-B0C783321032}" destId="{B73B1463-8CBF-43F5-9017-377AD5CD8B0F}" srcOrd="1" destOrd="0" parTransId="{9C1C7938-41F7-4ADF-9AE1-38027A846F3B}" sibTransId="{3B1414B9-285E-4DAD-9A28-AA10999C839A}"/>
    <dgm:cxn modelId="{6F9ACA7B-0A19-46D4-859C-B78C119B8141}" type="presOf" srcId="{F9777FC1-4A36-4F8E-A8FC-B0C783321032}" destId="{5469CEC2-7E81-487C-9B70-7AA44EACDF24}" srcOrd="0" destOrd="0" presId="urn:microsoft.com/office/officeart/2005/8/layout/vList5"/>
    <dgm:cxn modelId="{88530EEC-3E80-458C-865D-EC332ABF2189}" srcId="{9D282F0E-4466-4D29-8848-8843BEF40700}" destId="{F420164C-52D1-478D-A07F-C10BD9F5CC25}" srcOrd="0" destOrd="0" parTransId="{5D47FCDA-5D1A-40C7-BB6B-2BF70CC7375D}" sibTransId="{746D6ACD-8D33-46BE-AE09-726A953642A2}"/>
    <dgm:cxn modelId="{98C6BCA6-62DF-4DB8-8994-7D565BC415E6}" type="presOf" srcId="{B73B1463-8CBF-43F5-9017-377AD5CD8B0F}" destId="{5AD23A1B-67DA-4C0E-9870-1A1960199C13}" srcOrd="0" destOrd="0" presId="urn:microsoft.com/office/officeart/2005/8/layout/vList5"/>
    <dgm:cxn modelId="{B5F62CB2-7725-440E-9236-8F83D28B4B4F}" srcId="{B73B1463-8CBF-43F5-9017-377AD5CD8B0F}" destId="{58809E00-2775-4BA2-B57F-4141F94D0105}" srcOrd="0" destOrd="0" parTransId="{CDFD12F6-03A2-4AE5-8EA2-73E20B2015FF}" sibTransId="{74F7DD1B-3613-4183-9E38-8B3ACC23DCE0}"/>
    <dgm:cxn modelId="{C57FBAF9-6B69-43AC-BD63-72D8F71C1325}" type="presOf" srcId="{F420164C-52D1-478D-A07F-C10BD9F5CC25}" destId="{242AA170-A937-4D85-A682-B56EA1BFBB6F}" srcOrd="0" destOrd="0" presId="urn:microsoft.com/office/officeart/2005/8/layout/vList5"/>
    <dgm:cxn modelId="{5A63CAE3-971C-4EF7-A35A-DBD4EDF239E0}" srcId="{F9777FC1-4A36-4F8E-A8FC-B0C783321032}" destId="{3C8E46B6-E950-4C98-B072-A86C15D25CE6}" srcOrd="0" destOrd="0" parTransId="{700F37F8-54A8-4F35-8BFE-510D0927983C}" sibTransId="{F448E5D1-4669-4557-AF92-7E5BDA249AFB}"/>
    <dgm:cxn modelId="{2E4B95FE-F6C9-46F6-AE03-71DD1DA5E8E2}" type="presOf" srcId="{58809E00-2775-4BA2-B57F-4141F94D0105}" destId="{168E8555-E652-4269-9EE6-51209046C4AD}" srcOrd="0" destOrd="0" presId="urn:microsoft.com/office/officeart/2005/8/layout/vList5"/>
    <dgm:cxn modelId="{781C7724-D6A8-420F-8CCC-5FA5BE1EF1A9}" srcId="{F9777FC1-4A36-4F8E-A8FC-B0C783321032}" destId="{9AD1A6D2-386A-482A-9B10-88318412E3A4}" srcOrd="2" destOrd="0" parTransId="{B724048C-C4EB-4B68-9EA7-9E0DBA71BDB2}" sibTransId="{E63294FF-0130-4AAA-B4F2-901C6371E3F4}"/>
    <dgm:cxn modelId="{642E582C-D941-4C4B-9264-05AC80D2B8EF}" srcId="{F9777FC1-4A36-4F8E-A8FC-B0C783321032}" destId="{9D282F0E-4466-4D29-8848-8843BEF40700}" srcOrd="3" destOrd="0" parTransId="{78F83732-3551-4981-B91D-183B00C69B42}" sibTransId="{F872028A-C1C4-4153-BD64-11C90D6F1436}"/>
    <dgm:cxn modelId="{45F6031F-0483-4777-9FB2-5385F8C61B82}" type="presOf" srcId="{3C8E46B6-E950-4C98-B072-A86C15D25CE6}" destId="{FAAB60DE-C0CF-490F-A17A-8E2DF871C367}" srcOrd="0" destOrd="0" presId="urn:microsoft.com/office/officeart/2005/8/layout/vList5"/>
    <dgm:cxn modelId="{3823F0D5-0D41-4945-9F1D-8AD905765241}" type="presOf" srcId="{41B55F8B-CF5C-4EEA-B931-2A26E2453E20}" destId="{F8DBB58E-E09E-4240-91E3-5CA929153A76}" srcOrd="0" destOrd="0" presId="urn:microsoft.com/office/officeart/2005/8/layout/vList5"/>
    <dgm:cxn modelId="{8BEA88DA-A736-43F0-B0DE-4CE0B8820BDB}" type="presOf" srcId="{2A4A8B72-5D5E-4625-9086-709D8EA45B12}" destId="{0F262BF3-8041-43A5-A1DB-A2455CF19FAA}" srcOrd="0" destOrd="0" presId="urn:microsoft.com/office/officeart/2005/8/layout/vList5"/>
    <dgm:cxn modelId="{BFCBE0A6-0E06-4238-874D-76D800FE2A2F}" type="presOf" srcId="{9AD1A6D2-386A-482A-9B10-88318412E3A4}" destId="{FB6AF245-AF95-4EDF-B015-031DBB9A416D}" srcOrd="0" destOrd="0" presId="urn:microsoft.com/office/officeart/2005/8/layout/vList5"/>
    <dgm:cxn modelId="{6BD21E19-B375-4BF5-96AA-073BB385B6E4}" srcId="{9AD1A6D2-386A-482A-9B10-88318412E3A4}" destId="{2A4A8B72-5D5E-4625-9086-709D8EA45B12}" srcOrd="0" destOrd="0" parTransId="{013BB8EE-D3C9-4659-BEB5-1AF9620C1B28}" sibTransId="{9F41AE99-F6CB-4DA7-917C-5980EEC7C893}"/>
    <dgm:cxn modelId="{8C6CB057-04BE-4962-BAB3-AE5CB1B6A275}" type="presOf" srcId="{9D282F0E-4466-4D29-8848-8843BEF40700}" destId="{8C1F2805-CCE4-49A9-89DF-E4AE4E281F83}" srcOrd="0" destOrd="0" presId="urn:microsoft.com/office/officeart/2005/8/layout/vList5"/>
    <dgm:cxn modelId="{073A4D91-D7F0-4DD2-9653-7F14C1F838D8}" type="presParOf" srcId="{5469CEC2-7E81-487C-9B70-7AA44EACDF24}" destId="{075B5F26-F4C7-40CC-90BE-F30C6947D805}" srcOrd="0" destOrd="0" presId="urn:microsoft.com/office/officeart/2005/8/layout/vList5"/>
    <dgm:cxn modelId="{5F1275CB-8296-48D9-AF07-9188807CAEFD}" type="presParOf" srcId="{075B5F26-F4C7-40CC-90BE-F30C6947D805}" destId="{FAAB60DE-C0CF-490F-A17A-8E2DF871C367}" srcOrd="0" destOrd="0" presId="urn:microsoft.com/office/officeart/2005/8/layout/vList5"/>
    <dgm:cxn modelId="{FF6A0F2A-F8E9-48DB-B410-7E4CCFBB11AD}" type="presParOf" srcId="{075B5F26-F4C7-40CC-90BE-F30C6947D805}" destId="{F8DBB58E-E09E-4240-91E3-5CA929153A76}" srcOrd="1" destOrd="0" presId="urn:microsoft.com/office/officeart/2005/8/layout/vList5"/>
    <dgm:cxn modelId="{C0D412C3-971E-4031-AA33-0800EA1D228E}" type="presParOf" srcId="{5469CEC2-7E81-487C-9B70-7AA44EACDF24}" destId="{752A9A72-70CB-4BCD-9706-5CCB924EC18A}" srcOrd="1" destOrd="0" presId="urn:microsoft.com/office/officeart/2005/8/layout/vList5"/>
    <dgm:cxn modelId="{47860DEE-7A3D-461E-AF70-905954FDCE70}" type="presParOf" srcId="{5469CEC2-7E81-487C-9B70-7AA44EACDF24}" destId="{A69322FA-C5DA-4674-8C55-84B76641BA59}" srcOrd="2" destOrd="0" presId="urn:microsoft.com/office/officeart/2005/8/layout/vList5"/>
    <dgm:cxn modelId="{030EDFDD-DFAE-45EB-9AD3-3D5086A70E22}" type="presParOf" srcId="{A69322FA-C5DA-4674-8C55-84B76641BA59}" destId="{5AD23A1B-67DA-4C0E-9870-1A1960199C13}" srcOrd="0" destOrd="0" presId="urn:microsoft.com/office/officeart/2005/8/layout/vList5"/>
    <dgm:cxn modelId="{547BF0E5-AF28-41CC-8BEE-010B02E95C70}" type="presParOf" srcId="{A69322FA-C5DA-4674-8C55-84B76641BA59}" destId="{168E8555-E652-4269-9EE6-51209046C4AD}" srcOrd="1" destOrd="0" presId="urn:microsoft.com/office/officeart/2005/8/layout/vList5"/>
    <dgm:cxn modelId="{75A861D5-792C-449D-B272-EE662BF28BA8}" type="presParOf" srcId="{5469CEC2-7E81-487C-9B70-7AA44EACDF24}" destId="{2187E70F-C3B5-45D5-9A1B-82AD5554134E}" srcOrd="3" destOrd="0" presId="urn:microsoft.com/office/officeart/2005/8/layout/vList5"/>
    <dgm:cxn modelId="{36B4AE69-8F40-4D79-991A-8B800585C291}" type="presParOf" srcId="{5469CEC2-7E81-487C-9B70-7AA44EACDF24}" destId="{36DD0F66-1197-4723-B5BA-FE4224FD90A4}" srcOrd="4" destOrd="0" presId="urn:microsoft.com/office/officeart/2005/8/layout/vList5"/>
    <dgm:cxn modelId="{8F7E6735-54C2-4C07-A4CB-13D401E7C0B5}" type="presParOf" srcId="{36DD0F66-1197-4723-B5BA-FE4224FD90A4}" destId="{FB6AF245-AF95-4EDF-B015-031DBB9A416D}" srcOrd="0" destOrd="0" presId="urn:microsoft.com/office/officeart/2005/8/layout/vList5"/>
    <dgm:cxn modelId="{6ADF4CF6-2FC3-40EB-9CA7-1790925D8ACF}" type="presParOf" srcId="{36DD0F66-1197-4723-B5BA-FE4224FD90A4}" destId="{0F262BF3-8041-43A5-A1DB-A2455CF19FAA}" srcOrd="1" destOrd="0" presId="urn:microsoft.com/office/officeart/2005/8/layout/vList5"/>
    <dgm:cxn modelId="{6B81ED39-D5FA-44B1-A81A-C85C0E94DE12}" type="presParOf" srcId="{5469CEC2-7E81-487C-9B70-7AA44EACDF24}" destId="{DF54EDF9-563A-45D2-8E8D-646F0D2ADA0E}" srcOrd="5" destOrd="0" presId="urn:microsoft.com/office/officeart/2005/8/layout/vList5"/>
    <dgm:cxn modelId="{2E5A5B67-3C6D-4C07-ABAF-D41A4F13118F}" type="presParOf" srcId="{5469CEC2-7E81-487C-9B70-7AA44EACDF24}" destId="{371AFA20-0F09-4008-BB19-92883CA109B5}" srcOrd="6" destOrd="0" presId="urn:microsoft.com/office/officeart/2005/8/layout/vList5"/>
    <dgm:cxn modelId="{1EFA6567-A258-4D09-ABF6-8B048C7804EB}" type="presParOf" srcId="{371AFA20-0F09-4008-BB19-92883CA109B5}" destId="{8C1F2805-CCE4-49A9-89DF-E4AE4E281F83}" srcOrd="0" destOrd="0" presId="urn:microsoft.com/office/officeart/2005/8/layout/vList5"/>
    <dgm:cxn modelId="{6A77C98D-E133-473E-8283-2E2F2E936B80}" type="presParOf" srcId="{371AFA20-0F09-4008-BB19-92883CA109B5}" destId="{242AA170-A937-4D85-A682-B56EA1BFBB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2991-1A34-4D85-9074-C0E39C23CAAC}">
      <dsp:nvSpPr>
        <dsp:cNvPr id="0" name=""/>
        <dsp:cNvSpPr/>
      </dsp:nvSpPr>
      <dsp:spPr>
        <a:xfrm rot="5400000">
          <a:off x="4473544" y="-2153963"/>
          <a:ext cx="76372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Установление уровня подготовленности обучающихся к профессиональному обучению 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Повышение квалификации и совершенствования преподавания предметов</a:t>
          </a:r>
          <a:endParaRPr lang="ru-RU" sz="1200" b="1" kern="1200" dirty="0"/>
        </a:p>
      </dsp:txBody>
      <dsp:txXfrm rot="-5400000">
        <a:off x="2221932" y="134931"/>
        <a:ext cx="5229662" cy="689156"/>
      </dsp:txXfrm>
    </dsp:sp>
    <dsp:sp modelId="{FE21B3B4-4CCF-444F-9B9C-85EDF700EA27}">
      <dsp:nvSpPr>
        <dsp:cNvPr id="0" name=""/>
        <dsp:cNvSpPr/>
      </dsp:nvSpPr>
      <dsp:spPr>
        <a:xfrm>
          <a:off x="0" y="20789"/>
          <a:ext cx="2221932" cy="954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ЕГЭ</a:t>
          </a:r>
          <a:endParaRPr lang="ru-RU" sz="2800" b="1" kern="1200" dirty="0"/>
        </a:p>
      </dsp:txBody>
      <dsp:txXfrm>
        <a:off x="46602" y="67391"/>
        <a:ext cx="2128728" cy="861446"/>
      </dsp:txXfrm>
    </dsp:sp>
    <dsp:sp modelId="{43200C6D-7264-4B8B-BB1B-CE10E259F140}">
      <dsp:nvSpPr>
        <dsp:cNvPr id="0" name=""/>
        <dsp:cNvSpPr/>
      </dsp:nvSpPr>
      <dsp:spPr>
        <a:xfrm rot="5400000">
          <a:off x="4391222" y="-1069257"/>
          <a:ext cx="763720" cy="5102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Профессиональная ориентация школьников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Повышение квалификации и совершенствования преподавания предметов</a:t>
          </a:r>
          <a:endParaRPr lang="ru-RU" sz="1300" b="1" kern="1200" dirty="0"/>
        </a:p>
      </dsp:txBody>
      <dsp:txXfrm rot="-5400000">
        <a:off x="2221933" y="1137314"/>
        <a:ext cx="5065017" cy="689156"/>
      </dsp:txXfrm>
    </dsp:sp>
    <dsp:sp modelId="{5F57E5E2-90DF-45EA-89C1-11D5B39FCAAC}">
      <dsp:nvSpPr>
        <dsp:cNvPr id="0" name=""/>
        <dsp:cNvSpPr/>
      </dsp:nvSpPr>
      <dsp:spPr>
        <a:xfrm>
          <a:off x="0" y="1002438"/>
          <a:ext cx="2221932" cy="954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ОГЭ</a:t>
          </a:r>
          <a:endParaRPr lang="ru-RU" sz="2800" b="1" kern="1200" dirty="0"/>
        </a:p>
      </dsp:txBody>
      <dsp:txXfrm>
        <a:off x="46602" y="1049040"/>
        <a:ext cx="2128728" cy="861446"/>
      </dsp:txXfrm>
    </dsp:sp>
    <dsp:sp modelId="{774CCBB0-6C0E-4D16-A3B9-F59F88448CC8}">
      <dsp:nvSpPr>
        <dsp:cNvPr id="0" name=""/>
        <dsp:cNvSpPr/>
      </dsp:nvSpPr>
      <dsp:spPr>
        <a:xfrm rot="5400000">
          <a:off x="4473544" y="-206505"/>
          <a:ext cx="76372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Совершенствование ФГОС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Совершенствование УМК</a:t>
          </a:r>
          <a:endParaRPr lang="ru-RU" sz="1300" b="1" kern="1200" dirty="0"/>
        </a:p>
      </dsp:txBody>
      <dsp:txXfrm rot="-5400000">
        <a:off x="2221932" y="2082389"/>
        <a:ext cx="5229662" cy="689156"/>
      </dsp:txXfrm>
    </dsp:sp>
    <dsp:sp modelId="{A6760185-EA74-497D-8463-365E48E4088F}">
      <dsp:nvSpPr>
        <dsp:cNvPr id="0" name=""/>
        <dsp:cNvSpPr/>
      </dsp:nvSpPr>
      <dsp:spPr>
        <a:xfrm>
          <a:off x="0" y="2045107"/>
          <a:ext cx="2221932" cy="954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НИКО</a:t>
          </a:r>
          <a:endParaRPr lang="ru-RU" sz="2800" b="1" kern="1200" dirty="0"/>
        </a:p>
      </dsp:txBody>
      <dsp:txXfrm>
        <a:off x="46602" y="2091709"/>
        <a:ext cx="2128728" cy="861446"/>
      </dsp:txXfrm>
    </dsp:sp>
    <dsp:sp modelId="{FF2D1337-53D1-4E18-9AC4-7973BF2DB32C}">
      <dsp:nvSpPr>
        <dsp:cNvPr id="0" name=""/>
        <dsp:cNvSpPr/>
      </dsp:nvSpPr>
      <dsp:spPr>
        <a:xfrm rot="5400000">
          <a:off x="4473544" y="853187"/>
          <a:ext cx="76372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Совершенствование ФГОС, УМК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Планирование контрольно-надзорной деятельности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Корректировка образовательного процесса</a:t>
          </a:r>
          <a:endParaRPr lang="ru-RU" sz="1300" b="1" kern="1200" dirty="0"/>
        </a:p>
      </dsp:txBody>
      <dsp:txXfrm rot="-5400000">
        <a:off x="2221932" y="3142081"/>
        <a:ext cx="5229662" cy="689156"/>
      </dsp:txXfrm>
    </dsp:sp>
    <dsp:sp modelId="{2C2B4934-D58E-46DE-B0C5-840CBF597DA9}">
      <dsp:nvSpPr>
        <dsp:cNvPr id="0" name=""/>
        <dsp:cNvSpPr/>
      </dsp:nvSpPr>
      <dsp:spPr>
        <a:xfrm>
          <a:off x="0" y="3009334"/>
          <a:ext cx="2221932" cy="954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ВПР</a:t>
          </a:r>
          <a:endParaRPr lang="ru-RU" sz="2800" b="1" kern="1200" dirty="0"/>
        </a:p>
      </dsp:txBody>
      <dsp:txXfrm>
        <a:off x="46602" y="3055936"/>
        <a:ext cx="2128728" cy="861446"/>
      </dsp:txXfrm>
    </dsp:sp>
    <dsp:sp modelId="{F5834719-51C6-4D40-A5A7-889A49DADD8C}">
      <dsp:nvSpPr>
        <dsp:cNvPr id="0" name=""/>
        <dsp:cNvSpPr/>
      </dsp:nvSpPr>
      <dsp:spPr>
        <a:xfrm rot="5400000">
          <a:off x="5214267" y="1855571"/>
          <a:ext cx="76372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Повышение квалификации педагогов</a:t>
          </a:r>
          <a:endParaRPr lang="ru-RU" sz="1300" b="1" kern="1200" dirty="0"/>
        </a:p>
      </dsp:txBody>
      <dsp:txXfrm rot="-5400000">
        <a:off x="2962655" y="4144465"/>
        <a:ext cx="5229662" cy="689156"/>
      </dsp:txXfrm>
    </dsp:sp>
    <dsp:sp modelId="{84EBE6B8-851E-423D-B86B-F53790844689}">
      <dsp:nvSpPr>
        <dsp:cNvPr id="0" name=""/>
        <dsp:cNvSpPr/>
      </dsp:nvSpPr>
      <dsp:spPr>
        <a:xfrm>
          <a:off x="0" y="4011717"/>
          <a:ext cx="2962656" cy="954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Исследование профессиональных компетенций учителей</a:t>
          </a:r>
          <a:endParaRPr lang="ru-RU" sz="1800" b="1" kern="1200" dirty="0"/>
        </a:p>
      </dsp:txBody>
      <dsp:txXfrm>
        <a:off x="46602" y="4058319"/>
        <a:ext cx="2869452" cy="86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BB58E-E09E-4240-91E3-5CA929153A76}">
      <dsp:nvSpPr>
        <dsp:cNvPr id="0" name=""/>
        <dsp:cNvSpPr/>
      </dsp:nvSpPr>
      <dsp:spPr>
        <a:xfrm rot="5400000">
          <a:off x="5199726" y="-1932233"/>
          <a:ext cx="1196602" cy="5456967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2D3E93"/>
              </a:solidFill>
              <a:latin typeface="Cambria" pitchFamily="18" charset="0"/>
            </a:rPr>
            <a:t>для разработки конкретных мер по реализации сформированных направлений</a:t>
          </a:r>
          <a:endParaRPr lang="ru-RU" sz="1600" kern="1200" dirty="0">
            <a:solidFill>
              <a:srgbClr val="2D3E93"/>
            </a:solidFill>
            <a:latin typeface="Cambria" pitchFamily="18" charset="0"/>
          </a:endParaRPr>
        </a:p>
      </dsp:txBody>
      <dsp:txXfrm rot="-5400000">
        <a:off x="3069544" y="256362"/>
        <a:ext cx="5398554" cy="1079776"/>
      </dsp:txXfrm>
    </dsp:sp>
    <dsp:sp modelId="{FAAB60DE-C0CF-490F-A17A-8E2DF871C367}">
      <dsp:nvSpPr>
        <dsp:cNvPr id="0" name=""/>
        <dsp:cNvSpPr/>
      </dsp:nvSpPr>
      <dsp:spPr>
        <a:xfrm>
          <a:off x="0" y="313503"/>
          <a:ext cx="3069544" cy="8877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федеральном уровне </a:t>
          </a:r>
          <a:endParaRPr lang="ru-RU" sz="2200" kern="1200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335" y="356838"/>
        <a:ext cx="2982874" cy="801044"/>
      </dsp:txXfrm>
    </dsp:sp>
    <dsp:sp modelId="{168E8555-E652-4269-9EE6-51209046C4AD}">
      <dsp:nvSpPr>
        <dsp:cNvPr id="0" name=""/>
        <dsp:cNvSpPr/>
      </dsp:nvSpPr>
      <dsp:spPr>
        <a:xfrm rot="5400000">
          <a:off x="5199726" y="-889405"/>
          <a:ext cx="1196602" cy="5456967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2D3E93"/>
              </a:solidFill>
              <a:latin typeface="Cambria" pitchFamily="18" charset="0"/>
            </a:rPr>
            <a:t>для совершенствованию преподавания учебных предметов, программ повышения квалификации учителей</a:t>
          </a:r>
          <a:endParaRPr lang="ru-RU" sz="1600" kern="1200" dirty="0">
            <a:solidFill>
              <a:srgbClr val="2D3E93"/>
            </a:solidFill>
            <a:latin typeface="Cambria" pitchFamily="18" charset="0"/>
          </a:endParaRPr>
        </a:p>
      </dsp:txBody>
      <dsp:txXfrm rot="-5400000">
        <a:off x="3069544" y="1299190"/>
        <a:ext cx="5398554" cy="1079776"/>
      </dsp:txXfrm>
    </dsp:sp>
    <dsp:sp modelId="{5AD23A1B-67DA-4C0E-9870-1A1960199C13}">
      <dsp:nvSpPr>
        <dsp:cNvPr id="0" name=""/>
        <dsp:cNvSpPr/>
      </dsp:nvSpPr>
      <dsp:spPr>
        <a:xfrm>
          <a:off x="72031" y="1317161"/>
          <a:ext cx="2979084" cy="115388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региональном и муниципальном уровне </a:t>
          </a:r>
          <a:endParaRPr lang="ru-RU" sz="2200" b="0" kern="1200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28359" y="1373489"/>
        <a:ext cx="2866428" cy="1041227"/>
      </dsp:txXfrm>
    </dsp:sp>
    <dsp:sp modelId="{0F262BF3-8041-43A5-A1DB-A2455CF19FAA}">
      <dsp:nvSpPr>
        <dsp:cNvPr id="0" name=""/>
        <dsp:cNvSpPr/>
      </dsp:nvSpPr>
      <dsp:spPr>
        <a:xfrm rot="5400000">
          <a:off x="5154512" y="409123"/>
          <a:ext cx="1196602" cy="5456967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2D3E93"/>
              </a:solidFill>
              <a:latin typeface="Cambria" pitchFamily="18" charset="0"/>
            </a:rPr>
            <a:t>для совершенствования преподавания учебных предметов</a:t>
          </a:r>
          <a:endParaRPr lang="ru-RU" sz="1600" kern="1200" dirty="0">
            <a:solidFill>
              <a:srgbClr val="2D3E93"/>
            </a:solidFill>
            <a:latin typeface="Cambria" pitchFamily="18" charset="0"/>
          </a:endParaRPr>
        </a:p>
      </dsp:txBody>
      <dsp:txXfrm rot="-5400000">
        <a:off x="3024330" y="2597719"/>
        <a:ext cx="5398554" cy="1079776"/>
      </dsp:txXfrm>
    </dsp:sp>
    <dsp:sp modelId="{FB6AF245-AF95-4EDF-B015-031DBB9A416D}">
      <dsp:nvSpPr>
        <dsp:cNvPr id="0" name=""/>
        <dsp:cNvSpPr/>
      </dsp:nvSpPr>
      <dsp:spPr>
        <a:xfrm>
          <a:off x="26848" y="2584124"/>
          <a:ext cx="3069544" cy="10312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Образовательными организациями </a:t>
          </a:r>
          <a:endParaRPr lang="ru-RU" sz="2200" kern="1200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7187" y="2634463"/>
        <a:ext cx="2968866" cy="930524"/>
      </dsp:txXfrm>
    </dsp:sp>
    <dsp:sp modelId="{242AA170-A937-4D85-A682-B56EA1BFBB6F}">
      <dsp:nvSpPr>
        <dsp:cNvPr id="0" name=""/>
        <dsp:cNvSpPr/>
      </dsp:nvSpPr>
      <dsp:spPr>
        <a:xfrm rot="5400000">
          <a:off x="5154512" y="1634443"/>
          <a:ext cx="1196602" cy="5456967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2D3E93"/>
              </a:solidFill>
              <a:latin typeface="Cambria" pitchFamily="18" charset="0"/>
            </a:rPr>
            <a:t>для повышения информированности, развития моделей родительского оценивания, принятия обоснованных решений о выборе образовательной траектории ребенка</a:t>
          </a:r>
          <a:endParaRPr lang="ru-RU" sz="1400" kern="1200" dirty="0">
            <a:solidFill>
              <a:srgbClr val="2D3E93"/>
            </a:solidFill>
            <a:latin typeface="Cambria" pitchFamily="18" charset="0"/>
          </a:endParaRPr>
        </a:p>
      </dsp:txBody>
      <dsp:txXfrm rot="-5400000">
        <a:off x="3024330" y="3823039"/>
        <a:ext cx="5398554" cy="1079776"/>
      </dsp:txXfrm>
    </dsp:sp>
    <dsp:sp modelId="{8C1F2805-CCE4-49A9-89DF-E4AE4E281F83}">
      <dsp:nvSpPr>
        <dsp:cNvPr id="0" name=""/>
        <dsp:cNvSpPr/>
      </dsp:nvSpPr>
      <dsp:spPr>
        <a:xfrm>
          <a:off x="0" y="3798376"/>
          <a:ext cx="3069544" cy="100508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2D3E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Родителями и детьми </a:t>
          </a:r>
          <a:endParaRPr lang="ru-RU" sz="2200" kern="1200" dirty="0">
            <a:solidFill>
              <a:srgbClr val="2D3E9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9064" y="3847440"/>
        <a:ext cx="2971416" cy="90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99886-4E40-4448-B8F1-2C1995EA9BA2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866D8-E6E4-4802-BFD0-E3062B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8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0164" name="Номер слайда 3"/>
          <p:cNvSpPr txBox="1">
            <a:spLocks noGrp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4" tIns="45567" rIns="91134" bIns="4556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DF82828-1958-48E1-BD17-67F615007F92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0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ACDF3C5-BBBB-4339-B418-0EE664D1716D}" type="slidenum">
              <a:rPr lang="ru-RU" altLang="ru-RU" smtClean="0">
                <a:solidFill>
                  <a:srgbClr val="000000"/>
                </a:solidFill>
              </a:rPr>
              <a:pPr/>
              <a:t>32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7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A774FD0-D5AD-48D4-B1EE-BC7FCE97A9BC}" type="slidenum">
              <a:rPr lang="ru-RU" altLang="ru-RU" smtClean="0">
                <a:solidFill>
                  <a:srgbClr val="000000"/>
                </a:solidFill>
              </a:rPr>
              <a:pPr/>
              <a:t>37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3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9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7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8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3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5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0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06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11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9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0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3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9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8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5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8AC6C-1645-42C7-A0D0-FFCAB1E524B8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4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B49721-2EF8-47AF-93A2-80EDDE6B87CC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F8AC6C-1645-42C7-A0D0-FFCAB1E524B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ege-i-gve-1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nik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pr.statgrad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543800" cy="233627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Внедрение результатов ВПР, ЕГЭ, НИКО, ИКУ в образовательную практику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3205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Руководитель РМО учителей биологии Смоленского района, учитель биологии высшей категории МБОУ Печерская СШ Гаврилова Татьяна Витальевна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450757"/>
          </a:xfrm>
        </p:spPr>
        <p:txBody>
          <a:bodyPr>
            <a:normAutofit/>
          </a:bodyPr>
          <a:lstStyle/>
          <a:p>
            <a:r>
              <a:rPr lang="ru-RU" sz="4000" dirty="0"/>
              <a:t>Единый государственный экзамен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8065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/>
              <a:t>Единый государственный экзамен (ЕГЭ) — это форма государственной итоговой аттестации (ГИА) по образовательным программам среднего общего образования.</a:t>
            </a:r>
          </a:p>
          <a:p>
            <a:pPr marL="11430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проведении ЕГЭ используются контрольные измерительные материалы (КИМ), представляющие собой комплексы заданий стандартизированной формы, а также специальные бланки для оформления ответов на задания.</a:t>
            </a:r>
          </a:p>
          <a:p>
            <a:pPr marL="114300" indent="0" algn="just">
              <a:buNone/>
            </a:pPr>
            <a:r>
              <a:rPr lang="ru-RU" dirty="0" smtClean="0"/>
              <a:t>ЕГЭ </a:t>
            </a:r>
            <a:r>
              <a:rPr lang="ru-RU" dirty="0"/>
              <a:t>организуется и проводится Федеральной службой по надзору в сфере образования и науки (</a:t>
            </a:r>
            <a:r>
              <a:rPr lang="ru-RU" dirty="0" err="1"/>
              <a:t>Рособрнадзором</a:t>
            </a:r>
            <a:r>
              <a:rPr lang="ru-RU" dirty="0"/>
              <a:t>) совместно с органами исполнительной власти субъектов Российской Федерации.</a:t>
            </a:r>
          </a:p>
          <a:p>
            <a:pPr marL="114300" indent="0" algn="just">
              <a:buNone/>
            </a:pPr>
            <a:r>
              <a:rPr lang="ru-RU" dirty="0" smtClean="0"/>
              <a:t>ЕГЭ </a:t>
            </a:r>
            <a:r>
              <a:rPr lang="ru-RU" dirty="0"/>
              <a:t>проводится по 14 общеобразовательным </a:t>
            </a:r>
            <a:r>
              <a:rPr lang="ru-RU" dirty="0" smtClean="0"/>
              <a:t>предмет</a:t>
            </a:r>
            <a:r>
              <a:rPr lang="ru-RU" b="1" dirty="0" smtClean="0"/>
              <a:t>ам</a:t>
            </a:r>
            <a:endParaRPr lang="ru-RU" b="1" dirty="0" smtClean="0"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60648"/>
            <a:ext cx="785349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Результаты ЕГЭ 2017 по биологии, химии и географии в </a:t>
            </a:r>
            <a:r>
              <a:rPr lang="ru-RU" sz="3200" b="1" i="1" dirty="0" smtClean="0"/>
              <a:t>Смоленской области</a:t>
            </a:r>
            <a:endParaRPr lang="ru-RU" sz="3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32432"/>
              </p:ext>
            </p:extLst>
          </p:nvPr>
        </p:nvGraphicFramePr>
        <p:xfrm>
          <a:off x="323528" y="2564904"/>
          <a:ext cx="8352927" cy="1665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03"/>
                <a:gridCol w="1202893"/>
                <a:gridCol w="1082603"/>
                <a:gridCol w="1142748"/>
                <a:gridCol w="1376150"/>
                <a:gridCol w="1376150"/>
                <a:gridCol w="10897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кол-во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сдавших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сдавших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Получили от 80 до 100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Получили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 баллов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76,5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527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447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57,7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87,1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Динамика распределения участников ЕГЭ по тестовым баллам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50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Динамика распределения участников ЕГЭ по тестовым </a:t>
            </a:r>
            <a:r>
              <a:rPr lang="ru-RU" sz="3600" dirty="0" smtClean="0">
                <a:solidFill>
                  <a:srgbClr val="292934">
                    <a:lumMod val="75000"/>
                    <a:lumOff val="25000"/>
                  </a:srgbClr>
                </a:solidFill>
              </a:rPr>
              <a:t>баллам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30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Динамика распределения участников ЕГЭ по тестовым баллам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279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Основной </a:t>
            </a:r>
            <a:r>
              <a:rPr lang="ru-RU" sz="4000" dirty="0"/>
              <a:t>государственный экзамен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52600"/>
            <a:ext cx="8229600" cy="441270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/>
              <a:t>Формы проведения ГИА 9 – основной государственный экзамен (ОГЭ) и государственный выпускной экзамен (ГВЭ).</a:t>
            </a:r>
          </a:p>
          <a:p>
            <a:pPr marL="114300" indent="0" algn="just">
              <a:buNone/>
            </a:pPr>
            <a:r>
              <a:rPr lang="ru-RU" dirty="0" smtClean="0"/>
              <a:t>ОГЭ </a:t>
            </a:r>
            <a:r>
              <a:rPr lang="ru-RU" dirty="0"/>
              <a:t>– это форма государственной итоговой аттестации по образовательным программам основного общего образования. При проведении ОГЭ используются контрольные измерительные материалы стандартизированной формы.</a:t>
            </a:r>
          </a:p>
          <a:p>
            <a:pPr marL="114300" indent="0" algn="just">
              <a:buNone/>
            </a:pPr>
            <a:r>
              <a:rPr lang="ru-RU" dirty="0" smtClean="0"/>
              <a:t>ГВЭ </a:t>
            </a:r>
            <a:r>
              <a:rPr lang="ru-RU" dirty="0"/>
              <a:t>– форма ГИА в виде письменных и устных экзаменов с использованием текстов, тем, заданий, билетов.</a:t>
            </a:r>
          </a:p>
          <a:p>
            <a:pPr marL="11430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получения аттестата участники сдают обязательные экзамены: русский язык и математика. Кроме того, участники </a:t>
            </a:r>
            <a:r>
              <a:rPr lang="ru-RU" dirty="0" smtClean="0"/>
              <a:t>должны </a:t>
            </a:r>
            <a:r>
              <a:rPr lang="ru-RU" dirty="0"/>
              <a:t>сдавать </a:t>
            </a:r>
            <a:r>
              <a:rPr lang="ru-RU" dirty="0" smtClean="0"/>
              <a:t>2 экзамена </a:t>
            </a:r>
            <a:r>
              <a:rPr lang="ru-RU" dirty="0"/>
              <a:t>по выбору: литература, физика, химия, биология, география, история, обществознание, информатика и ИКТ, иностранные языки (4), родной язык и родная литература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53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11166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Результаты </a:t>
            </a:r>
            <a:r>
              <a:rPr lang="ru-RU" sz="3600" dirty="0" smtClean="0"/>
              <a:t>ОГЭ 2017 по биологии, химии, географии</a:t>
            </a:r>
            <a:r>
              <a:rPr lang="ru-RU" sz="3600" b="1" dirty="0" smtClean="0"/>
              <a:t> </a:t>
            </a:r>
            <a:r>
              <a:rPr lang="ru-RU" sz="3600" dirty="0" smtClean="0"/>
              <a:t>в в </a:t>
            </a:r>
            <a:r>
              <a:rPr lang="ru-RU" sz="3600" b="1" i="1" dirty="0" smtClean="0"/>
              <a:t>Смоленской области</a:t>
            </a:r>
            <a:endParaRPr lang="ru-RU" sz="36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63326"/>
              </p:ext>
            </p:extLst>
          </p:nvPr>
        </p:nvGraphicFramePr>
        <p:xfrm>
          <a:off x="755576" y="2204864"/>
          <a:ext cx="7776864" cy="177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761784"/>
                <a:gridCol w="1712376"/>
                <a:gridCol w="1395268"/>
                <a:gridCol w="1395268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Общее количество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сдавших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% сдавших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97,2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 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917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Использование результатов ОГЭ и ЕГЭ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/>
                <a:cs typeface="Times New Roman"/>
              </a:rPr>
              <a:t>Определение качества подготовки выпускника и качество обучающей деятельности учителя;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усиление </a:t>
            </a:r>
            <a:r>
              <a:rPr lang="ru-RU" dirty="0" err="1">
                <a:ea typeface="Calibri"/>
                <a:cs typeface="Times New Roman"/>
              </a:rPr>
              <a:t>внутришкольного</a:t>
            </a:r>
            <a:r>
              <a:rPr lang="ru-RU" dirty="0">
                <a:ea typeface="Calibri"/>
                <a:cs typeface="Times New Roman"/>
              </a:rPr>
              <a:t> контроля за выполнением единых требований к оцениванию ответа учащихся;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обновление программ повышения квалификации учителей, в том числе по оцениванию развёрнутых ответов учащихся на </a:t>
            </a:r>
            <a:r>
              <a:rPr lang="ru-RU" u="sng" dirty="0">
                <a:ea typeface="Calibri"/>
                <a:cs typeface="Times New Roman"/>
              </a:rPr>
              <a:t>основе стандартизированных критериев</a:t>
            </a:r>
            <a:r>
              <a:rPr lang="ru-RU" dirty="0">
                <a:ea typeface="Calibri"/>
                <a:cs typeface="Times New Roman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организация индивидуально-дифференцированного подхода к учащимся, определение индивидуальной образовательной траектории школьников;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определение направлений профильного обучения, расширение спектра дополнительных образовательных услуг.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1667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Анализируя </a:t>
            </a:r>
            <a:r>
              <a:rPr lang="ru-RU" sz="3600" dirty="0"/>
              <a:t>результаты ЕГЭ и ОГЭ, </a:t>
            </a:r>
            <a:r>
              <a:rPr lang="ru-RU" sz="3600" dirty="0" smtClean="0"/>
              <a:t>учитель определяет </a:t>
            </a:r>
            <a:r>
              <a:rPr lang="ru-RU" sz="3600" dirty="0"/>
              <a:t>для себя важные  вопросы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i="1" dirty="0"/>
              <a:t>Выявление уровня </a:t>
            </a:r>
            <a:r>
              <a:rPr lang="ru-RU" i="1" dirty="0" smtClean="0"/>
              <a:t>усвоения </a:t>
            </a:r>
            <a:r>
              <a:rPr lang="ru-RU" i="1" dirty="0" err="1" smtClean="0"/>
              <a:t>определенных</a:t>
            </a:r>
            <a:r>
              <a:rPr lang="ru-RU" i="1" dirty="0" smtClean="0"/>
              <a:t> содержательных блоков</a:t>
            </a:r>
            <a:r>
              <a:rPr lang="ru-RU" dirty="0"/>
              <a:t> (на основе статистических данных контрольно-измерительных </a:t>
            </a:r>
            <a:r>
              <a:rPr lang="ru-RU" dirty="0" smtClean="0"/>
              <a:t>материалов). Учителю важно знать, какое </a:t>
            </a:r>
            <a:r>
              <a:rPr lang="ru-RU" dirty="0"/>
              <a:t>содержание </a:t>
            </a:r>
            <a:r>
              <a:rPr lang="ru-RU" dirty="0" smtClean="0"/>
              <a:t>предмета и </a:t>
            </a:r>
            <a:r>
              <a:rPr lang="ru-RU" dirty="0"/>
              <a:t>типы заданий успешно </a:t>
            </a:r>
            <a:r>
              <a:rPr lang="ru-RU" dirty="0" smtClean="0"/>
              <a:t>освоены </a:t>
            </a:r>
            <a:r>
              <a:rPr lang="ru-RU" dirty="0"/>
              <a:t>и выполняются обучающимися, а какие «западают».</a:t>
            </a:r>
            <a:endParaRPr lang="ru-RU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i="1" dirty="0" smtClean="0"/>
              <a:t>Оценка </a:t>
            </a:r>
            <a:r>
              <a:rPr lang="ru-RU" i="1" dirty="0"/>
              <a:t>востребованности предмета среди учеников</a:t>
            </a:r>
            <a:r>
              <a:rPr lang="ru-RU" dirty="0"/>
              <a:t>. Статистические данные ЕГЭ показывают, что большая часть выпускников выбирает ЕГЭ </a:t>
            </a:r>
            <a:r>
              <a:rPr lang="ru-RU" dirty="0" smtClean="0"/>
              <a:t>по биологии. Следовательно, необходимо </a:t>
            </a:r>
            <a:r>
              <a:rPr lang="ru-RU" dirty="0"/>
              <a:t>не только усилить уровень подготовленности </a:t>
            </a:r>
            <a:r>
              <a:rPr lang="ru-RU" dirty="0" smtClean="0"/>
              <a:t>обучающихся на уроках биологии, </a:t>
            </a:r>
            <a:r>
              <a:rPr lang="ru-RU" dirty="0"/>
              <a:t>но и оказывать дополнительные образовательные услуги, что будет способствовать реализации принципа достижения качества – «Ориентация на потребителя</a:t>
            </a:r>
            <a:r>
              <a:rPr lang="ru-RU" dirty="0" smtClean="0"/>
              <a:t>».</a:t>
            </a:r>
            <a:endParaRPr lang="ru-RU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i="1" dirty="0"/>
              <a:t>Определение рейтинга по учащимся, учителям</a:t>
            </a:r>
            <a:r>
              <a:rPr lang="ru-RU" i="1" dirty="0" smtClean="0"/>
              <a:t>. </a:t>
            </a:r>
            <a:r>
              <a:rPr lang="ru-RU" dirty="0" smtClean="0"/>
              <a:t>Сравнительные </a:t>
            </a:r>
            <a:r>
              <a:rPr lang="ru-RU" dirty="0"/>
              <a:t>данные, полученные в результате мониторинговых исследований результатов ЕГЭ,  позволяют определить рейтинг выпускников и учителей.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19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Работа РМО на основе анализа результатов ОГЭ и ЕГЭ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 smtClean="0"/>
              <a:t>Изучение  аналитических и методических материалов, </a:t>
            </a:r>
            <a:r>
              <a:rPr lang="ru-RU" dirty="0" err="1" smtClean="0"/>
              <a:t>размещенных</a:t>
            </a:r>
            <a:r>
              <a:rPr lang="ru-RU" dirty="0" smtClean="0"/>
              <a:t> на сайте ФИПИ.</a:t>
            </a:r>
          </a:p>
          <a:p>
            <a:pPr algn="just" fontAlgn="base"/>
            <a:r>
              <a:rPr lang="ru-RU" dirty="0" smtClean="0"/>
              <a:t>Диагностика </a:t>
            </a:r>
            <a:r>
              <a:rPr lang="ru-RU" dirty="0"/>
              <a:t>профессиональных затруднений </a:t>
            </a:r>
            <a:r>
              <a:rPr lang="ru-RU" dirty="0" smtClean="0"/>
              <a:t>педагогов.</a:t>
            </a:r>
            <a:endParaRPr lang="ru-RU" dirty="0"/>
          </a:p>
          <a:p>
            <a:pPr algn="just" fontAlgn="base"/>
            <a:r>
              <a:rPr lang="ru-RU" dirty="0" smtClean="0"/>
              <a:t>Целенаправленная методическая помощь и поддержка отдельным учителям.</a:t>
            </a:r>
          </a:p>
          <a:p>
            <a:pPr algn="just" fontAlgn="base"/>
            <a:r>
              <a:rPr lang="ru-RU" dirty="0" smtClean="0"/>
              <a:t>Диссеминация имеющегося продуктивного опыта работы учителей </a:t>
            </a:r>
            <a:r>
              <a:rPr lang="ru-RU" dirty="0"/>
              <a:t>по подготовке к проведению государственной итоговой </a:t>
            </a:r>
            <a:r>
              <a:rPr lang="ru-RU" dirty="0" smtClean="0"/>
              <a:t>аттестации.</a:t>
            </a:r>
          </a:p>
          <a:p>
            <a:pPr algn="just" fontAlgn="base"/>
            <a:r>
              <a:rPr lang="ru-RU" dirty="0" smtClean="0"/>
              <a:t>Создание тематического банка </a:t>
            </a:r>
            <a:r>
              <a:rPr lang="ru-RU" dirty="0"/>
              <a:t>заданий в формате </a:t>
            </a:r>
            <a:r>
              <a:rPr lang="ru-RU" dirty="0" smtClean="0"/>
              <a:t>ОГЭ и ЕГЭ.</a:t>
            </a:r>
          </a:p>
          <a:p>
            <a:pPr algn="just" fontAlgn="base"/>
            <a:r>
              <a:rPr lang="ru-RU" dirty="0" smtClean="0"/>
              <a:t>Семинары-практикумы </a:t>
            </a:r>
            <a:r>
              <a:rPr lang="ru-RU" dirty="0"/>
              <a:t>по  оцениванию развёрнутых ответов учащихся на основе стандартизированных </a:t>
            </a:r>
            <a:r>
              <a:rPr lang="ru-RU" dirty="0" smtClean="0"/>
              <a:t>критериев с привлечением представителей </a:t>
            </a:r>
            <a:r>
              <a:rPr lang="ru-RU" dirty="0"/>
              <a:t>региональных  предметных комиссий, экспертов мониторинговых исследований</a:t>
            </a:r>
            <a:r>
              <a:rPr lang="ru-RU" dirty="0" smtClean="0"/>
              <a:t>. </a:t>
            </a:r>
          </a:p>
          <a:p>
            <a:pPr algn="just" fontAlgn="base"/>
            <a:r>
              <a:rPr lang="ru-RU" dirty="0" smtClean="0"/>
              <a:t>Прохождение </a:t>
            </a:r>
            <a:r>
              <a:rPr lang="ru-RU" dirty="0"/>
              <a:t>курсов и семинаров, </a:t>
            </a:r>
            <a:r>
              <a:rPr lang="ru-RU" dirty="0" smtClean="0"/>
              <a:t>участие в </a:t>
            </a:r>
            <a:r>
              <a:rPr lang="ru-RU" dirty="0" err="1" smtClean="0"/>
              <a:t>вебинарах</a:t>
            </a:r>
            <a:r>
              <a:rPr lang="ru-RU" dirty="0" smtClean="0"/>
              <a:t>.</a:t>
            </a:r>
            <a:endParaRPr lang="ru-RU" dirty="0"/>
          </a:p>
          <a:p>
            <a:pPr algn="just" fontAlgn="base"/>
            <a:endParaRPr lang="ru-RU" dirty="0"/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39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2799184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«Мы должны научиться измерять то, что считаем важным, а не то, что легче всего измерить»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>	</a:t>
            </a:r>
            <a:r>
              <a:rPr lang="ru-RU" dirty="0" smtClean="0"/>
              <a:t>				А</a:t>
            </a:r>
            <a:r>
              <a:rPr lang="ru-RU" dirty="0"/>
              <a:t>. Эйнштейн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370898"/>
              </p:ext>
            </p:extLst>
          </p:nvPr>
        </p:nvGraphicFramePr>
        <p:xfrm>
          <a:off x="1706463" y="1824610"/>
          <a:ext cx="5745385" cy="4385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297"/>
                <a:gridCol w="792088"/>
                <a:gridCol w="4248000"/>
              </a:tblGrid>
              <a:tr h="886900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Дата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Мероприятие</a:t>
                      </a:r>
                      <a:endParaRPr lang="ru-RU" sz="10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</a:tr>
              <a:tr h="522637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effectLst/>
                        </a:rPr>
                        <a:t>27.03-31.03.2017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Семинар «Система работы учителя биологии по подготовке учащихся к ГИА» (24 ч, на базе ГАУ ДПО СОИРО)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</a:tr>
              <a:tr h="522637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effectLst/>
                        </a:rPr>
                        <a:t>24.03.2017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Вебинар</a:t>
                      </a:r>
                      <a:r>
                        <a:rPr lang="ru-RU" sz="1000" dirty="0" smtClean="0">
                          <a:effectLst/>
                        </a:rPr>
                        <a:t> горячей линии ОМО учителей биологии, химии, географии «Система работы учителя по подготовке обучающихся к итоговой аттестации по биологии, географии, химии» (на базе ГАУ ДПО СОИРО)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</a:tr>
              <a:tr h="522637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effectLst/>
                        </a:rPr>
                        <a:t>09.02.2017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Занятие по подготовке обучающихся к ГИА по биологии в рамках стажировки на КПК «Профессиональная компетентность учителя биологии в условиях стандартизации образования учителей биологии» (на базе МБОУ СШ № 33)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</a:tr>
              <a:tr h="522637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effectLst/>
                        </a:rPr>
                        <a:t>10.04.-12.04.2017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Экспертиза экзаменационных работ ЕГЭ 2017 года по биологии (24 ч, на базе ГАУ ДПО СОИРО)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</a:tr>
              <a:tr h="522637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effectLst/>
                        </a:rPr>
                        <a:t>20.10.2016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Занятие по подготовке обучающихся к ГИА по биологии в рамках КПК «Профессиональная компетентность учителя биологии в условиях стандартизации образования учителей биологии» (на базе МБОУ Дорогобужская СОШ №1)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</a:tr>
              <a:tr h="522637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mtClean="0">
                          <a:effectLst/>
                        </a:rPr>
                        <a:t>15.11.2016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Занятие по особенностям подготовки выпускников к ЕГЭ в рамках семинара «Актуальные проблемы преподавания биологии в контексте ФГОС» (на базе ГАУ ДПО СОИРО)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73" marR="61973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4047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Меры методической поддержки учителю по </a:t>
            </a:r>
            <a:r>
              <a:rPr lang="ru-RU" sz="4000" dirty="0"/>
              <a:t>подготовке обучающихся к ГИА в </a:t>
            </a:r>
            <a:r>
              <a:rPr lang="ru-RU" sz="4000" dirty="0" smtClean="0"/>
              <a:t>2016-2017г  на базе СОИРО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299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061408" cy="1450757"/>
          </a:xfrm>
        </p:spPr>
        <p:txBody>
          <a:bodyPr>
            <a:normAutofit/>
          </a:bodyPr>
          <a:lstStyle/>
          <a:p>
            <a:r>
              <a:rPr lang="ru-RU" sz="4000" dirty="0"/>
              <a:t>Национальное исследование качества образования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55" y="1844824"/>
            <a:ext cx="4968552" cy="431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1915277"/>
            <a:ext cx="3394720" cy="39806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/>
              <a:t>Общероссийская </a:t>
            </a:r>
            <a:r>
              <a:rPr lang="ru-RU" b="1" dirty="0"/>
              <a:t>программа по оценке качества среднего </a:t>
            </a:r>
            <a:r>
              <a:rPr lang="ru-RU" b="1" dirty="0" smtClean="0"/>
              <a:t>образования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Начата в 2014 </a:t>
            </a:r>
            <a:r>
              <a:rPr lang="ru-RU" dirty="0"/>
              <a:t>году по инициативе </a:t>
            </a:r>
            <a:r>
              <a:rPr lang="ru-RU" dirty="0" err="1" smtClean="0"/>
              <a:t>Рособрнадзора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endParaRPr lang="ru-RU" b="1" dirty="0" smtClean="0">
              <a:hlinkClick r:id="rId3"/>
            </a:endParaRPr>
          </a:p>
          <a:p>
            <a:pPr marL="114300" indent="0">
              <a:buNone/>
            </a:pP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://www.eduniko.ru</a:t>
            </a:r>
            <a:r>
              <a:rPr lang="en-US" b="1" dirty="0" smtClean="0">
                <a:hlinkClick r:id="rId3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928640" cy="10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51207"/>
            <a:ext cx="7923964" cy="8248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92075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МОДЕЛИ ИСПОЛЬЗОВАНИЯ РЕЗУЛЬТАТОВ ПРОЕКТА </a:t>
            </a:r>
          </a:p>
          <a:p>
            <a:pPr marL="92075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2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РАМКАХ ПРОГРАММЫ НИКО 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463675" y="279400"/>
            <a:ext cx="6400800" cy="673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endParaRPr lang="ru-RU" sz="2600" b="1" spc="110" dirty="0" smtClean="0">
              <a:solidFill>
                <a:srgbClr val="C00000"/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74421896"/>
              </p:ext>
            </p:extLst>
          </p:nvPr>
        </p:nvGraphicFramePr>
        <p:xfrm>
          <a:off x="323528" y="744538"/>
          <a:ext cx="8526512" cy="501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3806" y="5645946"/>
            <a:ext cx="9036050" cy="808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rgbClr val="FF0000"/>
                </a:solidFill>
                <a:latin typeface="Cambria" pitchFamily="18" charset="0"/>
              </a:rPr>
              <a:t>Не допускается </a:t>
            </a:r>
            <a:r>
              <a:rPr lang="ru-RU" sz="1400" dirty="0">
                <a:solidFill>
                  <a:srgbClr val="FF0000"/>
                </a:solidFill>
                <a:latin typeface="Cambria" pitchFamily="18" charset="0"/>
              </a:rPr>
              <a:t>использование результатов НИКО для оценки деятельности образовательных организаций, учителей, муниципальных и региональных органов исполнительной власти, осуществляющих государственное управление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04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Национальное исследование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b="1" dirty="0" smtClean="0"/>
              <a:t>Проводится обсуждение </a:t>
            </a:r>
            <a:r>
              <a:rPr lang="ru-RU" b="1" dirty="0"/>
              <a:t>результатов и перспективных направлений развития системы оценки качества образования </a:t>
            </a:r>
            <a:r>
              <a:rPr lang="ru-RU" b="1" dirty="0" smtClean="0"/>
              <a:t>в </a:t>
            </a:r>
            <a:r>
              <a:rPr lang="ru-RU" b="1" dirty="0"/>
              <a:t>рамках межрегиональных конференций по оценке качества образования.</a:t>
            </a:r>
          </a:p>
          <a:p>
            <a:pPr marL="114300" indent="0" algn="just">
              <a:buNone/>
            </a:pPr>
            <a:endParaRPr lang="ru-RU" b="1" dirty="0"/>
          </a:p>
          <a:p>
            <a:pPr marL="114300" indent="0" algn="just">
              <a:buNone/>
            </a:pPr>
            <a:r>
              <a:rPr lang="ru-RU" b="1" dirty="0"/>
              <a:t>По результатам проекта </a:t>
            </a:r>
            <a:r>
              <a:rPr lang="ru-RU" b="1" dirty="0" smtClean="0"/>
              <a:t>создается </a:t>
            </a:r>
            <a:r>
              <a:rPr lang="ru-RU" b="1" dirty="0"/>
              <a:t>открытый банк заданий для проведения процедур оценки, аналогичных проектным.</a:t>
            </a:r>
          </a:p>
          <a:p>
            <a:pPr marL="114300" indent="0" algn="just">
              <a:buNone/>
            </a:pPr>
            <a:endParaRPr lang="ru-RU" b="1" dirty="0"/>
          </a:p>
          <a:p>
            <a:pPr marL="114300" indent="0" algn="just">
              <a:buNone/>
            </a:pPr>
            <a:r>
              <a:rPr lang="ru-RU" b="1" dirty="0"/>
              <a:t>Методики и технологии могут быть применены в работе региональных служб по контролю и надзору в сфере образования.</a:t>
            </a:r>
          </a:p>
          <a:p>
            <a:pPr marL="114300" indent="0" algn="just">
              <a:buNone/>
            </a:pP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928640" cy="10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ВСЕРОССИЙСКИЕ ПРОВЕРОЧНЫЕ РАБОТЫ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8210" r="4287" b="3796"/>
          <a:stretch/>
        </p:blipFill>
        <p:spPr bwMode="auto">
          <a:xfrm>
            <a:off x="1526588" y="1844824"/>
            <a:ext cx="5789153" cy="44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156176" y="5877272"/>
            <a:ext cx="2890462" cy="50405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 smtClean="0">
                <a:hlinkClick r:id="rId3"/>
              </a:rPr>
              <a:t>https</a:t>
            </a:r>
            <a:r>
              <a:rPr lang="en-US" b="1" dirty="0">
                <a:hlinkClick r:id="rId3"/>
              </a:rPr>
              <a:t>://vpr.statgrad.org</a:t>
            </a:r>
            <a:r>
              <a:rPr lang="en-US" b="1" dirty="0" smtClean="0">
                <a:hlinkClick r:id="rId3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ВСЕРОССИЙСКИЕ ПРОВЕРОЧНЫЕ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Вместо КИМ – варианты проверочной работы. Нет заданий с выбором ответа.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Предоставление школам единых вариантов и критериев оценивания.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Использование бланков заданий, построенных с </a:t>
            </a:r>
            <a:r>
              <a:rPr lang="ru-RU" dirty="0" err="1" smtClean="0"/>
              <a:t>учетом</a:t>
            </a:r>
            <a:r>
              <a:rPr lang="ru-RU" dirty="0"/>
              <a:t> </a:t>
            </a:r>
            <a:r>
              <a:rPr lang="ru-RU" dirty="0" smtClean="0"/>
              <a:t> опыта российских и международных оценочных процедур.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Доступность для всех школ. Возможность провести на уровне региона. Возможность получить сводные результаты на федеральном уровне.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Оценивание работ на основе стандартизированных критериев, интеграция проекта с системой повышения квалификации в вопросах оценивания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0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ВПР по биологии 11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467832"/>
              </p:ext>
            </p:extLst>
          </p:nvPr>
        </p:nvGraphicFramePr>
        <p:xfrm>
          <a:off x="179512" y="2492896"/>
          <a:ext cx="8712967" cy="1551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726276"/>
                <a:gridCol w="304514"/>
                <a:gridCol w="303801"/>
                <a:gridCol w="304514"/>
                <a:gridCol w="304514"/>
                <a:gridCol w="219451"/>
                <a:gridCol w="219451"/>
                <a:gridCol w="288073"/>
                <a:gridCol w="317381"/>
                <a:gridCol w="317381"/>
                <a:gridCol w="290932"/>
                <a:gridCol w="313808"/>
                <a:gridCol w="403873"/>
                <a:gridCol w="403873"/>
                <a:gridCol w="397441"/>
                <a:gridCol w="303801"/>
                <a:gridCol w="303801"/>
                <a:gridCol w="407448"/>
                <a:gridCol w="407448"/>
                <a:gridCol w="403161"/>
                <a:gridCol w="403873"/>
              </a:tblGrid>
              <a:tr h="3928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уч.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(1)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(2)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(1)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(2)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(1)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(2)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(1)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(2)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</a:tr>
              <a:tr h="196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</a:tr>
              <a:tr h="32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Вся выборка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248001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67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67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74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78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83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</a:tr>
              <a:tr h="32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Смоленская область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79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88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59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66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77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739" marR="49739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31840" y="1700808"/>
            <a:ext cx="2475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Выполнение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заданий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(в % от участников)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8" t="21444" r="18309" b="6051"/>
          <a:stretch/>
        </p:blipFill>
        <p:spPr bwMode="auto">
          <a:xfrm>
            <a:off x="1567028" y="424872"/>
            <a:ext cx="6120680" cy="570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0064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ВПР по биологии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2017 впервые была проведена Всероссийская проверочная работа по биологии, которая учитывала специфику предмета, его цели и задачи, исторически сложившуюся структуру базового биологического образования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Каждый вариант ВПР проверяет инвариантное ядро содержания курса биологии, которое отражено в Федеральном компоненте Государственного стандарта среднего (полного) общего образования (базовый уровень), примерных программах и учебниках, рекомендуемых </a:t>
            </a:r>
            <a:r>
              <a:rPr lang="ru-RU" dirty="0" err="1"/>
              <a:t>Минобрнауки</a:t>
            </a:r>
            <a:r>
              <a:rPr lang="ru-RU" dirty="0"/>
              <a:t> России к использованию.</a:t>
            </a:r>
          </a:p>
          <a:p>
            <a:pPr algn="just"/>
            <a:r>
              <a:rPr lang="ru-RU" dirty="0"/>
              <a:t>Объектами контроля служат знания и умения выпускников, сформированные при изучении следующих разделов курса биологии основного общего и среднего общего образования; «Биология как наука. Методы научного познания», «Клетка», «Организм», «Вид». «Экосистемы», «Организм человека и его здоровье».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33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0064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ВПР по биологии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Сравнение </a:t>
            </a:r>
            <a:r>
              <a:rPr lang="ru-RU" dirty="0"/>
              <a:t>заданий ВПР, ОГЭ и ЕГЭ по биологии показывает, что проверяемые элементы содержания и умения пересекаются в </a:t>
            </a:r>
            <a:r>
              <a:rPr lang="ru-RU" dirty="0" err="1"/>
              <a:t>КИМах</a:t>
            </a:r>
            <a:r>
              <a:rPr lang="ru-RU" dirty="0"/>
              <a:t> указанных исследований качества образования.</a:t>
            </a:r>
          </a:p>
          <a:p>
            <a:pPr algn="just"/>
            <a:r>
              <a:rPr lang="ru-RU" dirty="0"/>
              <a:t>Общими для ВПР, ОГЭ и ЕГЭ были крупные блоки содержания. Проверочные задания по основным элементам содержания были различны в ВПР, ОГЭ и ЕГЭ. С заданиями, связанными с химическим составом клетки, определения роли неорганических и органических веществ в клетке и организме человека справились около половины участников ЕГЭ, ОГЭ и ВПР.</a:t>
            </a:r>
          </a:p>
          <a:p>
            <a:pPr algn="just"/>
            <a:r>
              <a:rPr lang="ru-RU" dirty="0"/>
              <a:t>С заданиями, связанными с определением отличительных признаков живой природы, знанием основных уровней организации живой природы, роли биологических теорий, идей, гипотез в формировании современной естественнонаучной картины мира, справились менее 60% участников ЕГЭ, ОГЭ и ВПР.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2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Подзаголовок 4"/>
          <p:cNvSpPr txBox="1">
            <a:spLocks/>
          </p:cNvSpPr>
          <p:nvPr/>
        </p:nvSpPr>
        <p:spPr bwMode="auto">
          <a:xfrm>
            <a:off x="758826" y="442914"/>
            <a:ext cx="712628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350838"/>
            <a:ext cx="7965579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Мониторинг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качества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16451" y="1989138"/>
            <a:ext cx="4176713" cy="3359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latin typeface="Cambria"/>
              </a:rPr>
              <a:t>Приказ Минобрнауки России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2E3192"/>
                </a:solidFill>
                <a:latin typeface="Cambria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/>
              </a:rPr>
              <a:t>о проведении мониторинга качества образования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/>
              </a:rPr>
              <a:t>от 26.11.2015 № 1381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latin typeface="Cambria"/>
              </a:rPr>
              <a:t>Распоряжение </a:t>
            </a:r>
            <a:r>
              <a:rPr lang="ru-RU" sz="2000" b="1" dirty="0" err="1">
                <a:solidFill>
                  <a:srgbClr val="FF0000"/>
                </a:solidFill>
                <a:latin typeface="Cambria"/>
              </a:rPr>
              <a:t>Рособрнадзора</a:t>
            </a:r>
            <a:r>
              <a:rPr lang="ru-RU" sz="20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/>
              </a:rPr>
              <a:t>от 30.08.2016 № 2322-05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7451">
            <a:off x="185738" y="1595438"/>
            <a:ext cx="2457450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299">
            <a:off x="1439864" y="1674813"/>
            <a:ext cx="2535237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Исследование профессиональных компетенций учителей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Оценка и развитие профессиональной компетенции учителя на разных этапах его профессиональной карьеры является одним из важнейших направлений государственной политики нашего государства в области  образования. </a:t>
            </a:r>
            <a:endParaRPr lang="ru-RU" dirty="0" smtClean="0"/>
          </a:p>
          <a:p>
            <a:pPr algn="just"/>
            <a:r>
              <a:rPr lang="ru-RU" dirty="0" smtClean="0"/>
              <a:t>Согласно </a:t>
            </a:r>
            <a:r>
              <a:rPr lang="ru-RU" dirty="0"/>
              <a:t>Перечню поручений Президента РФ по итогам заседания Государственного совета по вопросам совершенствования системы общего образования необходимо «обеспечить формирование национальной системы учительского роста, направленной, в частности, на установление для педагогических работников уровней владения профессиональными компетенциями, </a:t>
            </a:r>
            <a:r>
              <a:rPr lang="ru-RU" dirty="0" err="1"/>
              <a:t>подтвержденными</a:t>
            </a:r>
            <a:r>
              <a:rPr lang="ru-RU" dirty="0"/>
              <a:t> результатами аттестаций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Актуальность задачи создания единых подходов и инструментов оценки компетенций учителей подтверждается результатами Национальных исследований качества образования. В связи с этим на федеральном уровне разрабатываются процедуры оценки качества профессиональных компетенций учителей. Так, </a:t>
            </a:r>
            <a:r>
              <a:rPr lang="ru-RU" b="1" i="1" dirty="0"/>
              <a:t>в 2016 было проведено году исследование компетенций учителей русского языка, литературы и </a:t>
            </a:r>
            <a:r>
              <a:rPr lang="ru-RU" b="1" i="1" dirty="0" smtClean="0"/>
              <a:t>математики.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26386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359" y="188641"/>
            <a:ext cx="7543800" cy="1008112"/>
          </a:xfrm>
        </p:spPr>
        <p:txBody>
          <a:bodyPr>
            <a:noAutofit/>
          </a:bodyPr>
          <a:lstStyle/>
          <a:p>
            <a:r>
              <a:rPr lang="ru-RU" sz="3600" dirty="0"/>
              <a:t>Исследование профессиональных компетенций учителей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1" y="1196752"/>
            <a:ext cx="87849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51" y="2660652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97635" name="Заголовок 1"/>
          <p:cNvSpPr>
            <a:spLocks noGrp="1"/>
          </p:cNvSpPr>
          <p:nvPr>
            <p:ph type="title"/>
          </p:nvPr>
        </p:nvSpPr>
        <p:spPr>
          <a:xfrm>
            <a:off x="760687" y="593013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600" dirty="0"/>
              <a:t>Использование результатов исследования компетенций учителей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7" y="1157287"/>
            <a:ext cx="3378200" cy="3698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Федеральный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1137" y="1160462"/>
            <a:ext cx="3390900" cy="3698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3250" y="3556000"/>
            <a:ext cx="3963988" cy="10255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Развитие модели оценки компетенций учителей на основе единых оценочных материалов, введение уровневой оценки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3250" y="2141540"/>
            <a:ext cx="3963988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Публичное представление  выявленных общероссийских проблем в сфере профессиональной подготовки учителей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1739" y="5210175"/>
            <a:ext cx="3957637" cy="901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Формирование регионального методического актива, развитие форм профессиональной помощи учителям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1" y="2143125"/>
            <a:ext cx="3965575" cy="903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Усиление адресной направленности региональных систем повышения квалификации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1264" y="3556001"/>
            <a:ext cx="3965575" cy="9826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Развитие региональных процедур диагностики компетенций учителей на основе стандартизированных материалов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5157790"/>
            <a:ext cx="3963988" cy="954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Предложения по корректировке профессионального стандарта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88659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Использование результатов оценочных процедур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b="1" i="1" dirty="0"/>
              <a:t>Учащиеся и их родители</a:t>
            </a:r>
            <a:r>
              <a:rPr lang="ru-RU" dirty="0" smtClean="0"/>
              <a:t>: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индивидуальная </a:t>
            </a:r>
            <a:r>
              <a:rPr lang="ru-RU" sz="2000" dirty="0"/>
              <a:t>образовательная  траектория; </a:t>
            </a:r>
            <a:endParaRPr lang="ru-RU" sz="2000" dirty="0" smtClean="0"/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выбора образовательной программы и образовательной организации.   </a:t>
            </a:r>
            <a:endParaRPr lang="ru-RU" sz="2000" dirty="0" smtClean="0"/>
          </a:p>
          <a:p>
            <a:r>
              <a:rPr lang="ru-RU" b="1" i="1" dirty="0" smtClean="0"/>
              <a:t>Учителя</a:t>
            </a:r>
            <a:r>
              <a:rPr lang="ru-RU" b="1" i="1" dirty="0"/>
              <a:t>: </a:t>
            </a:r>
            <a:endParaRPr lang="ru-RU" b="1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 smtClean="0"/>
              <a:t>самооценка </a:t>
            </a:r>
            <a:r>
              <a:rPr lang="ru-RU" sz="2000" dirty="0"/>
              <a:t>профессиональной деятельности;   </a:t>
            </a:r>
            <a:endParaRPr lang="ru-RU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 smtClean="0"/>
              <a:t>формирование </a:t>
            </a:r>
            <a:r>
              <a:rPr lang="ru-RU" sz="2000" dirty="0"/>
              <a:t>направлений совершенствования.   </a:t>
            </a:r>
            <a:endParaRPr lang="ru-RU" sz="2000" dirty="0" smtClean="0"/>
          </a:p>
          <a:p>
            <a:r>
              <a:rPr lang="ru-RU" b="1" i="1" dirty="0" smtClean="0"/>
              <a:t>Класс</a:t>
            </a:r>
            <a:r>
              <a:rPr lang="ru-RU" b="1" i="1" dirty="0"/>
              <a:t>, школа: </a:t>
            </a:r>
            <a:endParaRPr lang="ru-RU" b="1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 smtClean="0"/>
              <a:t>совершенствование </a:t>
            </a:r>
            <a:r>
              <a:rPr lang="ru-RU" sz="2000" dirty="0"/>
              <a:t>образовательных программ, методик, технологий обучения; </a:t>
            </a:r>
            <a:endParaRPr lang="ru-RU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 smtClean="0"/>
              <a:t>определение </a:t>
            </a:r>
            <a:r>
              <a:rPr lang="ru-RU" sz="2000" dirty="0"/>
              <a:t>направлений совершенствования, программ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3312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Использование результатов оценочных процедур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5734"/>
            <a:ext cx="8064896" cy="446358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i="1" dirty="0"/>
              <a:t>Муниципалитет:</a:t>
            </a:r>
          </a:p>
          <a:p>
            <a:r>
              <a:rPr lang="ru-RU" dirty="0"/>
              <a:t>•</a:t>
            </a:r>
            <a:r>
              <a:rPr lang="ru-RU" b="1" i="1" dirty="0"/>
              <a:t> </a:t>
            </a:r>
            <a:r>
              <a:rPr lang="ru-RU" dirty="0"/>
              <a:t>адресная работа с образовательными организациями </a:t>
            </a:r>
            <a:r>
              <a:rPr lang="ru-RU" dirty="0" smtClean="0"/>
              <a:t>и учителями</a:t>
            </a:r>
            <a:r>
              <a:rPr lang="ru-RU" dirty="0"/>
              <a:t>;</a:t>
            </a:r>
          </a:p>
          <a:p>
            <a:r>
              <a:rPr lang="ru-RU" dirty="0"/>
              <a:t>• определение направлений совершенствования, </a:t>
            </a:r>
            <a:r>
              <a:rPr lang="ru-RU" dirty="0" smtClean="0"/>
              <a:t>программы развития.</a:t>
            </a:r>
            <a:r>
              <a:rPr lang="ru-RU" sz="2000" dirty="0" smtClean="0"/>
              <a:t>  </a:t>
            </a:r>
          </a:p>
          <a:p>
            <a:r>
              <a:rPr lang="ru-RU" b="1" i="1" dirty="0"/>
              <a:t>Регион:</a:t>
            </a:r>
          </a:p>
          <a:p>
            <a:r>
              <a:rPr lang="ru-RU" dirty="0"/>
              <a:t>•</a:t>
            </a:r>
            <a:r>
              <a:rPr lang="ru-RU" b="1" i="1" dirty="0"/>
              <a:t> </a:t>
            </a:r>
            <a:r>
              <a:rPr lang="ru-RU" dirty="0"/>
              <a:t>Планирование контрольно-надзорной деятельности;</a:t>
            </a:r>
          </a:p>
          <a:p>
            <a:r>
              <a:rPr lang="ru-RU" dirty="0"/>
              <a:t>• мониторинг введения ФГОС;</a:t>
            </a:r>
          </a:p>
          <a:p>
            <a:r>
              <a:rPr lang="ru-RU" dirty="0"/>
              <a:t>• адресная работа с муниципалитетами;</a:t>
            </a:r>
          </a:p>
          <a:p>
            <a:r>
              <a:rPr lang="ru-RU" dirty="0"/>
              <a:t>• планирование потребности в подготовке, переподготовке </a:t>
            </a:r>
            <a:r>
              <a:rPr lang="ru-RU" dirty="0" smtClean="0"/>
              <a:t>и повышении </a:t>
            </a:r>
            <a:r>
              <a:rPr lang="ru-RU" dirty="0"/>
              <a:t>квалификации кадров;</a:t>
            </a:r>
          </a:p>
          <a:p>
            <a:r>
              <a:rPr lang="ru-RU" dirty="0"/>
              <a:t>• определение направлений совершенствования, </a:t>
            </a:r>
            <a:r>
              <a:rPr lang="ru-RU" dirty="0" smtClean="0"/>
              <a:t>программы развития</a:t>
            </a:r>
            <a:r>
              <a:rPr lang="ru-RU" b="1" i="1" dirty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2312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Использование результатов оценочных процедур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35274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b="1" i="1" dirty="0"/>
              <a:t> Федерация:</a:t>
            </a:r>
          </a:p>
          <a:p>
            <a:r>
              <a:rPr lang="ru-RU" dirty="0"/>
              <a:t>• планирование контрольно-надзорной деятельности;</a:t>
            </a:r>
          </a:p>
          <a:p>
            <a:r>
              <a:rPr lang="ru-RU" dirty="0"/>
              <a:t>• мониторинг введения ФГОС;</a:t>
            </a:r>
          </a:p>
          <a:p>
            <a:r>
              <a:rPr lang="ru-RU" dirty="0"/>
              <a:t>• создание центров анализа и интерпретации результатов</a:t>
            </a:r>
          </a:p>
          <a:p>
            <a:r>
              <a:rPr lang="ru-RU" dirty="0"/>
              <a:t>процедур оценки качества образования;</a:t>
            </a:r>
          </a:p>
          <a:p>
            <a:r>
              <a:rPr lang="ru-RU" dirty="0"/>
              <a:t>• обеспечение методического и аналитического</a:t>
            </a:r>
          </a:p>
          <a:p>
            <a:r>
              <a:rPr lang="ru-RU" dirty="0"/>
              <a:t>сопровождения процедур; </a:t>
            </a:r>
          </a:p>
          <a:p>
            <a:r>
              <a:rPr lang="ru-RU" dirty="0"/>
              <a:t>• развитие модели ОСОКО.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37321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Стремление к повышению качества – это норма жизни,  а не дополнительная нагрузка. </a:t>
            </a:r>
          </a:p>
        </p:txBody>
      </p:sp>
    </p:spTree>
    <p:extLst>
      <p:ext uri="{BB962C8B-B14F-4D97-AF65-F5344CB8AC3E}">
        <p14:creationId xmlns:p14="http://schemas.microsoft.com/office/powerpoint/2010/main" val="32312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925504" cy="1332697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Какие школы в России обеспечивают наивысшие результаты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 безопасность и комфорт детей в школе;</a:t>
            </a:r>
          </a:p>
          <a:p>
            <a:r>
              <a:rPr lang="ru-RU" dirty="0"/>
              <a:t> • достаточные ресурсы для организации учебного процесса; </a:t>
            </a:r>
          </a:p>
          <a:p>
            <a:r>
              <a:rPr lang="ru-RU" dirty="0"/>
              <a:t>• хорошие условия для работы учителей;</a:t>
            </a:r>
          </a:p>
          <a:p>
            <a:r>
              <a:rPr lang="ru-RU" dirty="0"/>
              <a:t>• высокие требования к результатам обучения; </a:t>
            </a:r>
          </a:p>
          <a:p>
            <a:r>
              <a:rPr lang="ru-RU" dirty="0"/>
              <a:t>• персональная помощь учащимся с трудностями в обучении; </a:t>
            </a:r>
          </a:p>
          <a:p>
            <a:r>
              <a:rPr lang="ru-RU" dirty="0"/>
              <a:t>• поддержка детей из социально неблагополучных семей;</a:t>
            </a:r>
          </a:p>
          <a:p>
            <a:r>
              <a:rPr lang="ru-RU" dirty="0"/>
              <a:t>• использование компьютеров для организации самостоятельной работы учащихся; </a:t>
            </a:r>
          </a:p>
          <a:p>
            <a:r>
              <a:rPr lang="ru-RU" dirty="0"/>
              <a:t>• минимальные проблемы с дисциплиной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0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2988" y="130175"/>
            <a:ext cx="7993062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sz="2400" b="1" dirty="0">
              <a:solidFill>
                <a:srgbClr val="2E319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975" y="4257675"/>
            <a:ext cx="2447925" cy="790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Международные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исследования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3379788"/>
            <a:ext cx="2160587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НИКО/ВПР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7113" y="1412875"/>
            <a:ext cx="2268537" cy="792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Исследование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компетенций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учителей</a:t>
            </a:r>
          </a:p>
        </p:txBody>
      </p:sp>
      <p:sp>
        <p:nvSpPr>
          <p:cNvPr id="3" name="Стрелка вниз 2"/>
          <p:cNvSpPr/>
          <p:nvPr/>
        </p:nvSpPr>
        <p:spPr>
          <a:xfrm rot="16200000">
            <a:off x="4473331" y="2145955"/>
            <a:ext cx="2160587" cy="206920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Качество</a:t>
            </a:r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образования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9871" y="2238375"/>
            <a:ext cx="2089150" cy="1933575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Учитель</a:t>
            </a:r>
          </a:p>
        </p:txBody>
      </p:sp>
      <p:sp>
        <p:nvSpPr>
          <p:cNvPr id="209928" name="Заголовок 3"/>
          <p:cNvSpPr>
            <a:spLocks noGrp="1"/>
          </p:cNvSpPr>
          <p:nvPr>
            <p:ph type="title"/>
          </p:nvPr>
        </p:nvSpPr>
        <p:spPr>
          <a:xfrm>
            <a:off x="450850" y="618219"/>
            <a:ext cx="8229600" cy="633412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/>
              <a:t>Центральная роль учителя в повышении качества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0975" y="2249488"/>
            <a:ext cx="2374900" cy="1863725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Образовательные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достижения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обучающихся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2276475"/>
            <a:ext cx="2089150" cy="792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ГИА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304" y="5373216"/>
            <a:ext cx="9107488" cy="1008062"/>
          </a:xfrm>
          <a:prstGeom prst="roundRect">
            <a:avLst/>
          </a:prstGeom>
          <a:solidFill>
            <a:srgbClr val="FF0000">
              <a:alpha val="11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Региональные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институты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повышения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br>
              <a:rPr lang="ru-RU" b="1" dirty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квалификации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работников</a:t>
            </a:r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7229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k-school6.at.ua/_ph/1/502348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8" y="0"/>
            <a:ext cx="8038021" cy="6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683810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</a:t>
            </a:r>
            <a:r>
              <a:rPr lang="ru-RU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04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7265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Мониторинг качества образования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Под </a:t>
            </a:r>
            <a:r>
              <a:rPr lang="ru-RU" b="1" i="1" dirty="0"/>
              <a:t>качеством образования </a:t>
            </a:r>
            <a:r>
              <a:rPr lang="ru-RU" dirty="0"/>
              <a:t>понимается интегральная характеристика системы образования, отражающая степень соответствия реальных достигаемых результатов нормативным требованиям, социальным и личностным ожиданиям.</a:t>
            </a:r>
          </a:p>
          <a:p>
            <a:pPr algn="just"/>
            <a:r>
              <a:rPr lang="ru-RU" dirty="0"/>
              <a:t>Главные детерминанты качества школьного </a:t>
            </a:r>
            <a:r>
              <a:rPr lang="ru-RU" dirty="0" smtClean="0"/>
              <a:t>образования: </a:t>
            </a:r>
            <a:endParaRPr lang="ru-RU" dirty="0"/>
          </a:p>
          <a:p>
            <a:pPr algn="just"/>
            <a:r>
              <a:rPr lang="ru-RU" dirty="0"/>
              <a:t>• Качество школьного образования в основном определяется </a:t>
            </a:r>
            <a:r>
              <a:rPr lang="ru-RU" i="1" dirty="0"/>
              <a:t>качеством профессиональной подготовки педагогов </a:t>
            </a:r>
            <a:r>
              <a:rPr lang="ru-RU" dirty="0"/>
              <a:t>(по результатам PISA</a:t>
            </a:r>
            <a:r>
              <a:rPr lang="ru-RU" dirty="0" smtClean="0"/>
              <a:t>).</a:t>
            </a:r>
            <a:endParaRPr lang="ru-RU" dirty="0"/>
          </a:p>
          <a:p>
            <a:pPr algn="just"/>
            <a:r>
              <a:rPr lang="ru-RU" dirty="0"/>
              <a:t>• Качество образовательных достижений школьников в основном определяется </a:t>
            </a:r>
            <a:r>
              <a:rPr lang="ru-RU" i="1" dirty="0"/>
              <a:t>качеством учебных заданий</a:t>
            </a:r>
            <a:r>
              <a:rPr lang="ru-RU" dirty="0"/>
              <a:t>, предлагаемых им педагогами (по результатам ITL, </a:t>
            </a:r>
            <a:r>
              <a:rPr lang="ru-RU" dirty="0" smtClean="0"/>
              <a:t>PISA).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7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Зачем нужно выстраивать новую систему оценки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образовательных результатов?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4067" y="2492896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Новые образовательные результаты – ответ на вызовы современности: </a:t>
            </a:r>
            <a:r>
              <a:rPr lang="ru-RU" sz="2400" dirty="0" err="1"/>
              <a:t>неопределенность</a:t>
            </a:r>
            <a:r>
              <a:rPr lang="ru-RU" sz="2400" dirty="0"/>
              <a:t>, противоречивость, альтернативы. Важнейшим становится умение принимать </a:t>
            </a:r>
            <a:r>
              <a:rPr lang="ru-RU" sz="2400" u="sng" dirty="0"/>
              <a:t>грамотные</a:t>
            </a:r>
            <a:r>
              <a:rPr lang="ru-RU" sz="2400" dirty="0"/>
              <a:t> и </a:t>
            </a:r>
            <a:r>
              <a:rPr lang="ru-RU" sz="2400" u="sng" dirty="0"/>
              <a:t>ответственные</a:t>
            </a:r>
            <a:r>
              <a:rPr lang="ru-RU" sz="2400" dirty="0"/>
              <a:t> решения в ситуации </a:t>
            </a:r>
            <a:r>
              <a:rPr lang="ru-RU" sz="2400" dirty="0" err="1"/>
              <a:t>неопределенности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00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Новые стандарты – новая система оценки образовательных достижений: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/>
              <a:t>Комплексная оценка достижения планируемых предметных, </a:t>
            </a:r>
            <a:r>
              <a:rPr lang="ru-RU" dirty="0" err="1"/>
              <a:t>метапредметных</a:t>
            </a:r>
            <a:r>
              <a:rPr lang="ru-RU" dirty="0"/>
              <a:t> и личностных результатов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/>
              <a:t>Комплексная система формирования контрольно-оценочной деятельности учащихся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/>
              <a:t> Ориентация заданий в основном не на проверку освоения знаний и умений, а на оценку способности учащихся применять эти знания и умения в различных ситуациях, при решении учебно- познавательных и учебно-практических заданий.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/>
              <a:t>Использование стандартизированных измерительных материалов, обладающих </a:t>
            </a:r>
            <a:r>
              <a:rPr lang="ru-RU" dirty="0" err="1"/>
              <a:t>надежными</a:t>
            </a:r>
            <a:r>
              <a:rPr lang="ru-RU" dirty="0"/>
              <a:t> характеристиками.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/>
              <a:t>Ориентация полученных результатов на управление качеством образования на различных уровнях.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/>
              <a:t>Представление результатов по регионам, образовательным организациям, классам, отдельным учащимся, отдельным планируемым результатам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7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dirty="0"/>
              <a:t>Тенденции изменений в системах оценки качества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a typeface="Calibri"/>
                <a:cs typeface="Times New Roman"/>
              </a:rPr>
              <a:t>Изменение </a:t>
            </a:r>
            <a:r>
              <a:rPr lang="ru-RU" dirty="0">
                <a:ea typeface="Calibri"/>
                <a:cs typeface="Times New Roman"/>
              </a:rPr>
              <a:t>целевых установок (</a:t>
            </a:r>
            <a:r>
              <a:rPr lang="ru-RU" i="1" dirty="0">
                <a:ea typeface="Calibri"/>
                <a:cs typeface="Times New Roman"/>
              </a:rPr>
              <a:t>от оценки знаний, умений и навыков к оценке грамотности, компетенций и личностных качеств</a:t>
            </a:r>
            <a:r>
              <a:rPr lang="ru-RU" dirty="0">
                <a:ea typeface="Calibri"/>
                <a:cs typeface="Times New Roman"/>
              </a:rPr>
              <a:t>);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a typeface="Calibri"/>
                <a:cs typeface="Times New Roman"/>
              </a:rPr>
              <a:t>Изменение </a:t>
            </a:r>
            <a:r>
              <a:rPr lang="ru-RU" dirty="0">
                <a:ea typeface="Calibri"/>
                <a:cs typeface="Times New Roman"/>
              </a:rPr>
              <a:t>концептуальных рамок оценки и изменение инструментария (</a:t>
            </a:r>
            <a:r>
              <a:rPr lang="ru-RU" i="1" dirty="0">
                <a:ea typeface="Calibri"/>
                <a:cs typeface="Times New Roman"/>
              </a:rPr>
              <a:t>изменение основных характеристик заданий, увеличение доли контекстных заданий, увеличение доли структурированных заданий</a:t>
            </a:r>
            <a:r>
              <a:rPr lang="ru-RU" dirty="0">
                <a:ea typeface="Calibri"/>
                <a:cs typeface="Times New Roman"/>
              </a:rPr>
              <a:t>);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ea typeface="Calibri"/>
                <a:cs typeface="Times New Roman"/>
              </a:rPr>
              <a:t>Изменение </a:t>
            </a:r>
            <a:r>
              <a:rPr lang="ru-RU" dirty="0">
                <a:ea typeface="Calibri"/>
                <a:cs typeface="Times New Roman"/>
              </a:rPr>
              <a:t>в технологиях (</a:t>
            </a:r>
            <a:r>
              <a:rPr lang="ru-RU" i="1" dirty="0">
                <a:ea typeface="Calibri"/>
                <a:cs typeface="Times New Roman"/>
              </a:rPr>
              <a:t>переход на электронные носители, введение интерактивных заданий</a:t>
            </a:r>
            <a:r>
              <a:rPr lang="ru-RU" dirty="0">
                <a:ea typeface="Calibri"/>
                <a:cs typeface="Times New Roman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8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Оценочные процедуры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Международные сравнительные исследования (PISA, </a:t>
            </a:r>
          </a:p>
          <a:p>
            <a:r>
              <a:rPr lang="ru-RU" dirty="0"/>
              <a:t>•	PIRLS, TIMSS, ICCS, TALIS); </a:t>
            </a:r>
          </a:p>
          <a:p>
            <a:r>
              <a:rPr lang="ru-RU" dirty="0"/>
              <a:t>•	Национальные исследования качества образования; </a:t>
            </a:r>
          </a:p>
          <a:p>
            <a:r>
              <a:rPr lang="ru-RU" dirty="0"/>
              <a:t>•	Всероссийские проверочные работы; </a:t>
            </a:r>
          </a:p>
          <a:p>
            <a:r>
              <a:rPr lang="ru-RU" dirty="0"/>
              <a:t>•	ГИА-9 (ОГЭ, ГВЭ); </a:t>
            </a:r>
          </a:p>
          <a:p>
            <a:r>
              <a:rPr lang="ru-RU" dirty="0"/>
              <a:t>•	ГИА-11 (ЕГЭ, ГВЭ); </a:t>
            </a:r>
          </a:p>
          <a:p>
            <a:r>
              <a:rPr lang="ru-RU" dirty="0"/>
              <a:t>•	Исследование профессиональных компетенций учителей; </a:t>
            </a:r>
          </a:p>
          <a:p>
            <a:r>
              <a:rPr lang="ru-RU" dirty="0"/>
              <a:t>•	Региональные мониторинговые исследования; </a:t>
            </a:r>
          </a:p>
          <a:p>
            <a:r>
              <a:rPr lang="ru-RU" dirty="0"/>
              <a:t>•	Региональные социологические исследования.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1116673"/>
          </a:xfrm>
        </p:spPr>
        <p:txBody>
          <a:bodyPr>
            <a:noAutofit/>
          </a:bodyPr>
          <a:lstStyle/>
          <a:p>
            <a:r>
              <a:rPr lang="ru-RU" sz="4000" dirty="0"/>
              <a:t>Использование результатов оценочных процедур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176580"/>
              </p:ext>
            </p:extLst>
          </p:nvPr>
        </p:nvGraphicFramePr>
        <p:xfrm>
          <a:off x="467544" y="134076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2126</Words>
  <Application>Microsoft Office PowerPoint</Application>
  <PresentationFormat>Экран (4:3)</PresentationFormat>
  <Paragraphs>362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Ретро</vt:lpstr>
      <vt:lpstr>2_Тема Office</vt:lpstr>
      <vt:lpstr>Внедрение результатов ВПР, ЕГЭ, НИКО, ИКУ в образовательную практику </vt:lpstr>
      <vt:lpstr>«Мы должны научиться измерять то, что считаем важным, а не то, что легче всего измерить»       А. Эйнштейн </vt:lpstr>
      <vt:lpstr>Презентация PowerPoint</vt:lpstr>
      <vt:lpstr>Мониторинг качества образования</vt:lpstr>
      <vt:lpstr>Зачем нужно выстраивать новую систему оценки  образовательных результатов?   </vt:lpstr>
      <vt:lpstr>Новые стандарты – новая система оценки образовательных достижений:</vt:lpstr>
      <vt:lpstr> Тенденции изменений в системах оценки качества образования:</vt:lpstr>
      <vt:lpstr>Оценочные процедуры</vt:lpstr>
      <vt:lpstr>Использование результатов оценочных процедур</vt:lpstr>
      <vt:lpstr>Единый государственный экзамен</vt:lpstr>
      <vt:lpstr>Презентация PowerPoint</vt:lpstr>
      <vt:lpstr>Динамика распределения участников ЕГЭ по тестовым баллам</vt:lpstr>
      <vt:lpstr>Динамика распределения участников ЕГЭ по тестовым баллам</vt:lpstr>
      <vt:lpstr>Динамика распределения участников ЕГЭ по тестовым баллам</vt:lpstr>
      <vt:lpstr>Основной государственный экзамен</vt:lpstr>
      <vt:lpstr>Результаты ОГЭ 2017 по биологии, химии, географии в в Смоленской области</vt:lpstr>
      <vt:lpstr>Использование результатов ОГЭ и ЕГЭ</vt:lpstr>
      <vt:lpstr>Анализируя результаты ЕГЭ и ОГЭ, учитель определяет для себя важные  вопросы:</vt:lpstr>
      <vt:lpstr> Работа РМО на основе анализа результатов ОГЭ и ЕГЭ</vt:lpstr>
      <vt:lpstr>   Меры методической поддержки учителю по подготовке обучающихся к ГИА в 2016-2017г  на базе СОИРО</vt:lpstr>
      <vt:lpstr>Национальное исследование качества образования</vt:lpstr>
      <vt:lpstr>Презентация PowerPoint</vt:lpstr>
      <vt:lpstr>Национальное исследование качества образования</vt:lpstr>
      <vt:lpstr>ВСЕРОССИЙСКИЕ ПРОВЕРОЧНЫЕ РАБОТЫ</vt:lpstr>
      <vt:lpstr>ВСЕРОССИЙСКИЕ ПРОВЕРОЧНЫЕ РАБОТЫ</vt:lpstr>
      <vt:lpstr>Результаты ВПР по биологии 11 класс</vt:lpstr>
      <vt:lpstr>Презентация PowerPoint</vt:lpstr>
      <vt:lpstr>ВПР по биологии</vt:lpstr>
      <vt:lpstr>ВПР по биологии</vt:lpstr>
      <vt:lpstr>Исследование профессиональных компетенций учителей</vt:lpstr>
      <vt:lpstr>Исследование профессиональных компетенций учителей</vt:lpstr>
      <vt:lpstr>Использование результатов исследования компетенций учителей</vt:lpstr>
      <vt:lpstr>Использование результатов оценочных процедур</vt:lpstr>
      <vt:lpstr>Использование результатов оценочных процедур</vt:lpstr>
      <vt:lpstr>Использование результатов оценочных процедур</vt:lpstr>
      <vt:lpstr>Какие школы в России обеспечивают наивысшие результаты</vt:lpstr>
      <vt:lpstr>Центральная роль учителя в повышении качества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Windows User</cp:lastModifiedBy>
  <cp:revision>52</cp:revision>
  <dcterms:created xsi:type="dcterms:W3CDTF">2017-08-18T18:27:48Z</dcterms:created>
  <dcterms:modified xsi:type="dcterms:W3CDTF">2017-08-21T23:06:19Z</dcterms:modified>
</cp:coreProperties>
</file>