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424936" cy="5904656"/>
          </a:xfrm>
        </p:spPr>
        <p:txBody>
          <a:bodyPr>
            <a:normAutofit/>
          </a:bodyPr>
          <a:lstStyle/>
          <a:p>
            <a:r>
              <a:rPr lang="ru-RU" b="1" dirty="0" smtClean="0"/>
              <a:t>Методическое сопровождение </a:t>
            </a:r>
            <a:br>
              <a:rPr lang="ru-RU" b="1" dirty="0" smtClean="0"/>
            </a:br>
            <a:r>
              <a:rPr lang="ru-RU" b="1" dirty="0" smtClean="0"/>
              <a:t>в работе школьного библиотекаря </a:t>
            </a:r>
            <a:br>
              <a:rPr lang="ru-RU" b="1" dirty="0" smtClean="0"/>
            </a:br>
            <a:r>
              <a:rPr lang="ru-RU" b="1" dirty="0" smtClean="0"/>
              <a:t>при реализации ФГОС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352928" cy="4464496"/>
          </a:xfrm>
        </p:spPr>
        <p:txBody>
          <a:bodyPr>
            <a:normAutofit/>
          </a:bodyPr>
          <a:lstStyle/>
          <a:p>
            <a:pPr algn="l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4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Монахов В. М.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Профессиональная деятельность учителя в условиях ФГОС: особенности и проблемы.</a:t>
            </a:r>
          </a:p>
          <a:p>
            <a:pPr marL="0" indent="360363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200" b="1" dirty="0" smtClean="0"/>
              <a:t>//Стандарты и мониторинг в образовании. – 2017. - №5. – С. 3.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601461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Байбородова</a:t>
            </a:r>
            <a:r>
              <a:rPr lang="ru-RU" sz="2800" b="1" dirty="0" smtClean="0"/>
              <a:t> Л.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Особенности реализации ФГОС в условиях </a:t>
            </a:r>
            <a:r>
              <a:rPr lang="ru-RU" sz="4800" b="1" dirty="0" smtClean="0"/>
              <a:t>сельской школы</a:t>
            </a:r>
            <a:r>
              <a:rPr lang="ru-RU" sz="4800" dirty="0" smtClean="0"/>
              <a:t>: лучшие региональные практики.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800" b="1" dirty="0" smtClean="0"/>
              <a:t>//Вестник образования. – 2017. - №11. – С. 21.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8738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Болорыбкина</a:t>
            </a:r>
            <a:r>
              <a:rPr lang="ru-RU" sz="2800" b="1" dirty="0" smtClean="0"/>
              <a:t> Е. 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Современный урок в </a:t>
            </a:r>
            <a:r>
              <a:rPr lang="ru-RU" sz="4800" b="1" dirty="0" smtClean="0"/>
              <a:t>начальной школе </a:t>
            </a:r>
            <a:r>
              <a:rPr lang="ru-RU" sz="4800" dirty="0" smtClean="0"/>
              <a:t>с учетом требований ФГОС.</a:t>
            </a:r>
          </a:p>
          <a:p>
            <a:pPr marL="0" indent="360363">
              <a:buNone/>
            </a:pPr>
            <a:endParaRPr lang="ru-RU" sz="4800" dirty="0"/>
          </a:p>
          <a:p>
            <a:pPr marL="0" indent="0">
              <a:buNone/>
            </a:pPr>
            <a:r>
              <a:rPr lang="ru-RU" sz="2800" b="1" dirty="0" smtClean="0"/>
              <a:t>//Начальное образование. – 2014. - №1. – С. 16.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45141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Типы уроков в </a:t>
            </a:r>
            <a:r>
              <a:rPr lang="ru-RU" sz="4800" b="1" dirty="0" smtClean="0"/>
              <a:t>начальной школе</a:t>
            </a:r>
            <a:r>
              <a:rPr lang="ru-RU" sz="4800" dirty="0" smtClean="0"/>
              <a:t> в свете требований ФГОС.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//Начальное образование. – 2014. - №4. – С. 3.</a:t>
            </a:r>
            <a:endParaRPr lang="ru-RU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18281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7675" algn="just"/>
            <a:r>
              <a:rPr lang="ru-RU" dirty="0" smtClean="0"/>
              <a:t>Содержание внеурочной деятельности в начальной школе в свете требований ФГОС. Пособие для </a:t>
            </a:r>
            <a:r>
              <a:rPr lang="ru-RU" dirty="0"/>
              <a:t>учителей /С. А</a:t>
            </a:r>
            <a:r>
              <a:rPr lang="ru-RU" dirty="0" smtClean="0"/>
              <a:t>. </a:t>
            </a:r>
            <a:r>
              <a:rPr lang="ru-RU" dirty="0" err="1" smtClean="0"/>
              <a:t>Болотова</a:t>
            </a:r>
            <a:r>
              <a:rPr lang="ru-RU" dirty="0"/>
              <a:t>, И. Ю</a:t>
            </a:r>
            <a:r>
              <a:rPr lang="ru-RU" dirty="0" smtClean="0"/>
              <a:t>. Иванова</a:t>
            </a:r>
            <a:r>
              <a:rPr lang="ru-RU" dirty="0"/>
              <a:t>, Т. В. </a:t>
            </a:r>
            <a:r>
              <a:rPr lang="ru-RU" dirty="0" smtClean="0"/>
              <a:t>Ющенко. – Смоленск: ГАУ ДПО СОИРО, 2017. – 108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84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Калинова Г С.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4800" dirty="0" smtClean="0"/>
              <a:t>Переход на ФГОС как одно из условий модернизации </a:t>
            </a:r>
            <a:r>
              <a:rPr lang="ru-RU" sz="4800" b="1" dirty="0" smtClean="0"/>
              <a:t>биологического</a:t>
            </a:r>
            <a:r>
              <a:rPr lang="ru-RU" sz="4800" dirty="0" smtClean="0"/>
              <a:t> образования на современном этапе.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//Биология в школе. - 2016. - №9-10. – С. 30.</a:t>
            </a:r>
          </a:p>
        </p:txBody>
      </p:sp>
    </p:spTree>
    <p:extLst>
      <p:ext uri="{BB962C8B-B14F-4D97-AF65-F5344CB8AC3E}">
        <p14:creationId xmlns:p14="http://schemas.microsoft.com/office/powerpoint/2010/main" val="290943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Сиротин В. И.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О преподавании </a:t>
            </a:r>
            <a:r>
              <a:rPr lang="ru-RU" sz="4800" b="1" dirty="0" smtClean="0"/>
              <a:t>географии</a:t>
            </a:r>
            <a:r>
              <a:rPr lang="ru-RU" sz="4800" dirty="0" smtClean="0"/>
              <a:t> в соответствии с требованиями нового стандарта образования.</a:t>
            </a:r>
          </a:p>
          <a:p>
            <a:pPr marL="0" indent="360363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//География в школе. – 2012. - №6. – С.32.</a:t>
            </a:r>
            <a:endParaRPr lang="ru-RU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254656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Борзова Е.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400" dirty="0" smtClean="0"/>
              <a:t>Новый федеральный государственный стандарт общего образования и методика обучения </a:t>
            </a:r>
            <a:r>
              <a:rPr lang="ru-RU" sz="4400" b="1" dirty="0" smtClean="0"/>
              <a:t>иностранным языкам</a:t>
            </a:r>
            <a:r>
              <a:rPr lang="ru-RU" sz="4400" dirty="0" smtClean="0"/>
              <a:t>.</a:t>
            </a:r>
          </a:p>
          <a:p>
            <a:pPr marL="0" indent="360363" algn="just">
              <a:buNone/>
            </a:pPr>
            <a:endParaRPr lang="ru-RU" sz="4400" dirty="0" smtClean="0"/>
          </a:p>
          <a:p>
            <a:pPr marL="0" indent="0" algn="just">
              <a:buNone/>
            </a:pPr>
            <a:r>
              <a:rPr lang="ru-RU" sz="2700" b="1" dirty="0" smtClean="0"/>
              <a:t>//Иностранные языки в школе. – 2013. - №7. – С. 10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114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Мирзоев М. С.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400" dirty="0" smtClean="0"/>
              <a:t>Содержание предмета </a:t>
            </a:r>
            <a:r>
              <a:rPr lang="ru-RU" sz="4400" b="1" dirty="0" smtClean="0"/>
              <a:t>информатики</a:t>
            </a:r>
            <a:r>
              <a:rPr lang="ru-RU" sz="4400" dirty="0" smtClean="0"/>
              <a:t> в условиях реализации общеобразовательных стандартов второго поколения.</a:t>
            </a:r>
          </a:p>
          <a:p>
            <a:pPr marL="0" indent="360363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800" b="1" dirty="0" smtClean="0"/>
              <a:t>//Наука и школа. – 2011. - №3. – С. 31.</a:t>
            </a:r>
          </a:p>
          <a:p>
            <a:pPr marL="0" indent="0" algn="just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15188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Тевикова</a:t>
            </a:r>
            <a:r>
              <a:rPr lang="ru-RU" sz="2800" b="1" dirty="0" smtClean="0"/>
              <a:t> Т.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360363" algn="just">
              <a:buNone/>
            </a:pPr>
            <a:r>
              <a:rPr lang="ru-RU" sz="4800" dirty="0"/>
              <a:t>Особенности преподавания </a:t>
            </a:r>
            <a:r>
              <a:rPr lang="ru-RU" sz="4800" b="1" dirty="0"/>
              <a:t>истории и обществознания </a:t>
            </a:r>
            <a:r>
              <a:rPr lang="ru-RU" sz="4800" dirty="0"/>
              <a:t>в условиях введения ФГОС основного общего образования</a:t>
            </a:r>
            <a:r>
              <a:rPr lang="ru-RU" sz="4800" dirty="0" smtClean="0"/>
              <a:t>.</a:t>
            </a:r>
          </a:p>
          <a:p>
            <a:pPr marL="0" indent="360363">
              <a:buNone/>
            </a:pPr>
            <a:endParaRPr lang="ru-RU" sz="4800" dirty="0" smtClean="0"/>
          </a:p>
          <a:p>
            <a:pPr marL="0" indent="0">
              <a:buNone/>
            </a:pPr>
            <a:r>
              <a:rPr lang="ru-RU" sz="2400" b="1" dirty="0" smtClean="0"/>
              <a:t>//Образование в современной школе. – 2013. - №2. – С. 20.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55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/>
              <a:t>Антипова В. Б.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357188" algn="just">
              <a:buNone/>
            </a:pP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 задачах </a:t>
            </a:r>
            <a:r>
              <a: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школьной библиотеки</a:t>
            </a:r>
            <a:r>
              <a:rPr lang="ru-RU" sz="4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реализации федерального государственного образовательного стандарта</a:t>
            </a: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175" indent="357188" algn="just">
              <a:buNone/>
            </a:pP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//Методист.  - 2011.  - №5.  - С. 46.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Ульянова И.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sz="4400" dirty="0" smtClean="0"/>
              <a:t>Современные средства обучения учащихся решению </a:t>
            </a:r>
            <a:r>
              <a:rPr lang="ru-RU" sz="4400" b="1" dirty="0" smtClean="0"/>
              <a:t>математической</a:t>
            </a:r>
            <a:r>
              <a:rPr lang="ru-RU" sz="4400" dirty="0" smtClean="0"/>
              <a:t> задачи в контексте реализации ФГОС ООО нового поколения.</a:t>
            </a:r>
          </a:p>
          <a:p>
            <a:pPr marL="0" indent="360363" algn="just">
              <a:buNone/>
            </a:pPr>
            <a:endParaRPr lang="ru-RU" sz="4400" dirty="0" smtClean="0"/>
          </a:p>
          <a:p>
            <a:pPr marL="0" indent="0">
              <a:buNone/>
            </a:pPr>
            <a:r>
              <a:rPr lang="ru-RU" sz="2800" b="1" dirty="0" smtClean="0"/>
              <a:t>//Наука и школа. – 2017. - №3. – С. 68.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153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Нечаева О.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Особенности драматургии уроков </a:t>
            </a:r>
            <a:r>
              <a:rPr lang="ru-RU" sz="4800" b="1" dirty="0" smtClean="0"/>
              <a:t>музыки</a:t>
            </a:r>
            <a:r>
              <a:rPr lang="ru-RU" sz="4800" dirty="0" smtClean="0"/>
              <a:t> в основной школе в условиях реализации требований ФГОС ООО.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//Учитель. – 2017. - №1. – С. 56.</a:t>
            </a:r>
          </a:p>
        </p:txBody>
      </p:sp>
    </p:spTree>
    <p:extLst>
      <p:ext uri="{BB962C8B-B14F-4D97-AF65-F5344CB8AC3E}">
        <p14:creationId xmlns:p14="http://schemas.microsoft.com/office/powerpoint/2010/main" val="2219679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Ремизов А. 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>
              <a:buNone/>
            </a:pPr>
            <a:r>
              <a:rPr lang="ru-RU" sz="4800" b="1" dirty="0" smtClean="0"/>
              <a:t>ОБЖ</a:t>
            </a:r>
            <a:r>
              <a:rPr lang="ru-RU" sz="4800" dirty="0" smtClean="0"/>
              <a:t> в новом стандарте.</a:t>
            </a:r>
          </a:p>
          <a:p>
            <a:pPr marL="0" indent="360363">
              <a:buNone/>
            </a:pPr>
            <a:endParaRPr lang="ru-RU" dirty="0"/>
          </a:p>
          <a:p>
            <a:pPr marL="0" indent="360363">
              <a:buNone/>
            </a:pPr>
            <a:endParaRPr lang="ru-RU" dirty="0" smtClean="0"/>
          </a:p>
          <a:p>
            <a:pPr marL="0" indent="360363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//</a:t>
            </a:r>
            <a:r>
              <a:rPr lang="ru-RU" b="1" dirty="0" err="1" smtClean="0"/>
              <a:t>ОБЖизни</a:t>
            </a:r>
            <a:r>
              <a:rPr lang="ru-RU" b="1" dirty="0" smtClean="0"/>
              <a:t>. – 2011. - №2. – С. 12.</a:t>
            </a:r>
          </a:p>
        </p:txBody>
      </p:sp>
    </p:spTree>
    <p:extLst>
      <p:ext uri="{BB962C8B-B14F-4D97-AF65-F5344CB8AC3E}">
        <p14:creationId xmlns:p14="http://schemas.microsoft.com/office/powerpoint/2010/main" val="3205879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Балашова О. С.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ФГОС: от намерений к действиям.</a:t>
            </a:r>
          </a:p>
          <a:p>
            <a:pPr marL="0" indent="0" algn="just">
              <a:buNone/>
            </a:pPr>
            <a:endParaRPr lang="ru-RU" sz="4800" dirty="0" smtClean="0"/>
          </a:p>
          <a:p>
            <a:pPr marL="0" indent="0" algn="just">
              <a:buNone/>
            </a:pPr>
            <a:endParaRPr lang="ru-RU" sz="4800" dirty="0"/>
          </a:p>
          <a:p>
            <a:pPr marL="0" indent="0" algn="just">
              <a:buNone/>
            </a:pPr>
            <a:r>
              <a:rPr lang="ru-RU" sz="2500" b="1" dirty="0" smtClean="0"/>
              <a:t>//Основа. </a:t>
            </a:r>
            <a:r>
              <a:rPr lang="ru-RU" sz="2500" b="1" u="sng" dirty="0" smtClean="0"/>
              <a:t>Русский язык и литература</a:t>
            </a:r>
            <a:r>
              <a:rPr lang="ru-RU" sz="2500" b="1" dirty="0" smtClean="0"/>
              <a:t>. – 2015. - №1. – С. 3.</a:t>
            </a:r>
          </a:p>
        </p:txBody>
      </p:sp>
    </p:spTree>
    <p:extLst>
      <p:ext uri="{BB962C8B-B14F-4D97-AF65-F5344CB8AC3E}">
        <p14:creationId xmlns:p14="http://schemas.microsoft.com/office/powerpoint/2010/main" val="3550724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Бармина В. Я.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400" dirty="0" smtClean="0"/>
              <a:t>Основные принципы и инструменты реализации требований образовательных стандартов к результатам предметной области «</a:t>
            </a:r>
            <a:r>
              <a:rPr lang="ru-RU" sz="4400" b="1" dirty="0" smtClean="0"/>
              <a:t>Технология</a:t>
            </a:r>
            <a:r>
              <a:rPr lang="ru-RU" sz="4400" dirty="0" smtClean="0"/>
              <a:t>».</a:t>
            </a:r>
          </a:p>
          <a:p>
            <a:pPr marL="0" indent="0" algn="just">
              <a:buNone/>
            </a:pPr>
            <a:r>
              <a:rPr lang="ru-RU" sz="2800" b="1" dirty="0" smtClean="0"/>
              <a:t>//Школа и производство. – 2015. - №7. – С. 3.</a:t>
            </a:r>
          </a:p>
          <a:p>
            <a:pPr marL="0" indent="360363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04181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Пурышева</a:t>
            </a:r>
            <a:r>
              <a:rPr lang="ru-RU" sz="2800" b="1" dirty="0" smtClean="0"/>
              <a:t> Н. С.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Новое в деятельности учителя </a:t>
            </a:r>
            <a:r>
              <a:rPr lang="ru-RU" sz="4800" b="1" dirty="0" smtClean="0"/>
              <a:t>физики</a:t>
            </a:r>
            <a:r>
              <a:rPr lang="ru-RU" sz="4800" dirty="0" smtClean="0"/>
              <a:t>: готовимся к внедрению стандартов второго поколения.</a:t>
            </a:r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//Физик а в школе. – 2012. - №1. – С. 18.</a:t>
            </a:r>
          </a:p>
        </p:txBody>
      </p:sp>
    </p:spTree>
    <p:extLst>
      <p:ext uri="{BB962C8B-B14F-4D97-AF65-F5344CB8AC3E}">
        <p14:creationId xmlns:p14="http://schemas.microsoft.com/office/powerpoint/2010/main" val="1512314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Сейтмухаметова</a:t>
            </a:r>
            <a:r>
              <a:rPr lang="ru-RU" sz="2800" b="1" dirty="0" smtClean="0"/>
              <a:t> М.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От «А» до «Я». Федеральный государственный образовательный стандарт для учителя </a:t>
            </a:r>
            <a:r>
              <a:rPr lang="ru-RU" sz="4800" b="1" dirty="0" smtClean="0"/>
              <a:t>физической культуры</a:t>
            </a:r>
            <a:r>
              <a:rPr lang="ru-RU" sz="4800" dirty="0" smtClean="0"/>
              <a:t>.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700" b="1" dirty="0" smtClean="0"/>
              <a:t>//Физическая культура в школе. – 2014. - №7. – С. 23.</a:t>
            </a:r>
          </a:p>
          <a:p>
            <a:pPr marL="0" indent="0" algn="just">
              <a:buNone/>
            </a:pP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836764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Шалашова</a:t>
            </a:r>
            <a:r>
              <a:rPr lang="ru-RU" sz="2800" b="1" dirty="0" smtClean="0"/>
              <a:t> М. М.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Новые средства достижения требований ФГОС.</a:t>
            </a:r>
          </a:p>
          <a:p>
            <a:pPr marL="0" indent="360363" algn="just">
              <a:buNone/>
            </a:pPr>
            <a:endParaRPr lang="ru-RU" sz="4800" dirty="0"/>
          </a:p>
          <a:p>
            <a:pPr marL="0" indent="0" algn="just">
              <a:buNone/>
            </a:pPr>
            <a:r>
              <a:rPr lang="ru-RU" sz="2800" b="1" dirty="0" smtClean="0"/>
              <a:t>//</a:t>
            </a:r>
            <a:r>
              <a:rPr lang="ru-RU" sz="2800" b="1" u="sng" dirty="0" smtClean="0"/>
              <a:t>Химия</a:t>
            </a:r>
            <a:r>
              <a:rPr lang="ru-RU" sz="2800" b="1" dirty="0" smtClean="0"/>
              <a:t> в школе. – 2013. - №4. – С. 8.</a:t>
            </a:r>
          </a:p>
        </p:txBody>
      </p:sp>
    </p:spTree>
    <p:extLst>
      <p:ext uri="{BB962C8B-B14F-4D97-AF65-F5344CB8AC3E}">
        <p14:creationId xmlns:p14="http://schemas.microsoft.com/office/powerpoint/2010/main" val="12013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Демидова М. Ю.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Походы к оценке результатов </a:t>
            </a:r>
            <a:r>
              <a:rPr lang="ru-RU" sz="4800" b="1" dirty="0" smtClean="0"/>
              <a:t>экологического образования </a:t>
            </a:r>
            <a:r>
              <a:rPr lang="ru-RU" sz="4800" dirty="0" smtClean="0"/>
              <a:t>в соответствии с требованиями ФГОС.</a:t>
            </a:r>
          </a:p>
          <a:p>
            <a:pPr marL="0" indent="360363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b="1" dirty="0" smtClean="0"/>
              <a:t>//Экологическое образование. – 2014. - №1. – С. 15.</a:t>
            </a:r>
          </a:p>
        </p:txBody>
      </p:sp>
    </p:spTree>
    <p:extLst>
      <p:ext uri="{BB962C8B-B14F-4D97-AF65-F5344CB8AC3E}">
        <p14:creationId xmlns:p14="http://schemas.microsoft.com/office/powerpoint/2010/main" val="1177638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Могилев А.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4800" dirty="0" smtClean="0"/>
              <a:t>Стандарт нового поколения и </a:t>
            </a:r>
            <a:r>
              <a:rPr lang="ru-RU" sz="4800" b="1" dirty="0" smtClean="0"/>
              <a:t>экономическая</a:t>
            </a:r>
            <a:r>
              <a:rPr lang="ru-RU" sz="4800" dirty="0" smtClean="0"/>
              <a:t> подготовка в средней школе.</a:t>
            </a:r>
          </a:p>
          <a:p>
            <a:pPr marL="0" indent="360363">
              <a:buNone/>
            </a:pPr>
            <a:endParaRPr lang="ru-RU" sz="4800" dirty="0"/>
          </a:p>
          <a:p>
            <a:pPr marL="0" indent="0">
              <a:buNone/>
            </a:pPr>
            <a:r>
              <a:rPr lang="ru-RU" sz="2800" b="1" dirty="0" smtClean="0"/>
              <a:t>//Народное образование. – 2012. - №10. – С. 217.</a:t>
            </a:r>
          </a:p>
          <a:p>
            <a:pPr marL="0" indent="0">
              <a:buNone/>
            </a:pP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839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Иванов Д. 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>
              <a:buNone/>
            </a:pPr>
            <a:r>
              <a:rPr lang="ru-RU" sz="4800" dirty="0" smtClean="0"/>
              <a:t>Определения основных понятий, содержащихся в ФГОС.</a:t>
            </a:r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sz="2100" b="1" dirty="0" smtClean="0"/>
              <a:t>//</a:t>
            </a:r>
            <a:r>
              <a:rPr lang="ru-RU" sz="2400" b="1" dirty="0" smtClean="0"/>
              <a:t>Справочник</a:t>
            </a:r>
            <a:r>
              <a:rPr lang="ru-RU" sz="2100" b="1" dirty="0" smtClean="0"/>
              <a:t> заместителя директора школы. – 2012. - №8. – С. 70.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2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Катышева И. Б.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smtClean="0"/>
              <a:t>Деятельность </a:t>
            </a:r>
            <a:r>
              <a:rPr lang="ru-RU" sz="4800" b="1" dirty="0" smtClean="0"/>
              <a:t>классного руководителя</a:t>
            </a:r>
            <a:r>
              <a:rPr lang="ru-RU" sz="4800" dirty="0" smtClean="0"/>
              <a:t> в условиях внедрения ФГОС.</a:t>
            </a:r>
          </a:p>
          <a:p>
            <a:pPr marL="0" indent="360363" algn="just">
              <a:buNone/>
            </a:pPr>
            <a:endParaRPr lang="ru-RU" sz="2800" dirty="0"/>
          </a:p>
          <a:p>
            <a:pPr marL="0" indent="360363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b="1" dirty="0" smtClean="0"/>
              <a:t>//Завуч начальной школы. – 2014. - №3. – С. 45.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445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Каспарова С.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b="1" dirty="0" smtClean="0"/>
              <a:t>Логопедическая</a:t>
            </a:r>
            <a:r>
              <a:rPr lang="ru-RU" sz="4800" dirty="0" smtClean="0"/>
              <a:t> работа в школе в условиях реализации ФГОС начального общего образования.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400" b="1" dirty="0" smtClean="0"/>
              <a:t>//Образование в современной школе. – 2014. - №3. – С. 12.</a:t>
            </a:r>
          </a:p>
        </p:txBody>
      </p:sp>
    </p:spTree>
    <p:extLst>
      <p:ext uri="{BB962C8B-B14F-4D97-AF65-F5344CB8AC3E}">
        <p14:creationId xmlns:p14="http://schemas.microsoft.com/office/powerpoint/2010/main" val="3383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Олефир</a:t>
            </a:r>
            <a:r>
              <a:rPr lang="ru-RU" sz="2800" b="1" dirty="0" smtClean="0"/>
              <a:t> С.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536504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3600" dirty="0" err="1" smtClean="0"/>
              <a:t>Профстандарт</a:t>
            </a:r>
            <a:r>
              <a:rPr lang="ru-RU" sz="3600" dirty="0" smtClean="0"/>
              <a:t> принят: продолжаем учиться. Профессиональный стандарт «</a:t>
            </a:r>
            <a:r>
              <a:rPr lang="ru-RU" sz="3600" b="1" dirty="0" smtClean="0"/>
              <a:t>Специалист в области воспитания». Социальный педагог, старший вожатый, педагог-организатор, воспитатель. Старший воспитатель (кроме ДОУ), педагог-библиотекарь, </a:t>
            </a:r>
            <a:r>
              <a:rPr lang="ru-RU" sz="3600" b="1" dirty="0" err="1" smtClean="0"/>
              <a:t>тьютор</a:t>
            </a:r>
            <a:r>
              <a:rPr lang="ru-RU" sz="3600" dirty="0" smtClean="0"/>
              <a:t>.</a:t>
            </a:r>
          </a:p>
          <a:p>
            <a:pPr marL="0" indent="0" algn="just">
              <a:buNone/>
            </a:pPr>
            <a:r>
              <a:rPr lang="ru-RU" sz="2800" b="1" dirty="0" smtClean="0"/>
              <a:t>//Школьная библиотека. – 2017. - №7. – С. 39.</a:t>
            </a:r>
          </a:p>
          <a:p>
            <a:pPr marL="0" indent="0" algn="just">
              <a:buNone/>
            </a:pPr>
            <a:endParaRPr lang="ru-RU" sz="2800" b="1" dirty="0"/>
          </a:p>
          <a:p>
            <a:pPr marL="0" indent="0" algn="just">
              <a:buNone/>
            </a:pPr>
            <a:endParaRPr lang="ru-RU" sz="2800" b="1" dirty="0" smtClean="0"/>
          </a:p>
          <a:p>
            <a:pPr marL="0" indent="360363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223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6264696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2400" dirty="0" smtClean="0"/>
              <a:t>В предложенном Вам материале представлены источники информации из раздела «Стандартизация» систематического каталога статей. Публикации будут полезны руководителям образовательных организаций, учителям начальных классов, всем учителям-предметникам, а также классным руководителям, логопедам, старшим вожатым, педагогам-библиотекарям, социальным педагогам, воспитателям, </a:t>
            </a:r>
            <a:r>
              <a:rPr lang="ru-RU" sz="2400" dirty="0" err="1" smtClean="0"/>
              <a:t>тьюторам</a:t>
            </a:r>
            <a:r>
              <a:rPr lang="ru-RU" sz="2400" dirty="0" smtClean="0"/>
              <a:t>. С содержанием статей Вы можете познакомиться в нашей библиотеке.</a:t>
            </a:r>
          </a:p>
          <a:p>
            <a:pPr marL="0" indent="360363" algn="just">
              <a:buNone/>
            </a:pPr>
            <a:r>
              <a:rPr lang="ru-RU" sz="2800" dirty="0" smtClean="0"/>
              <a:t>Предложенная </a:t>
            </a:r>
            <a:r>
              <a:rPr lang="ru-RU" sz="2800" smtClean="0"/>
              <a:t>информация хранится </a:t>
            </a:r>
            <a:r>
              <a:rPr lang="ru-RU" sz="2800" dirty="0" smtClean="0"/>
              <a:t>и на </a:t>
            </a:r>
            <a:r>
              <a:rPr lang="ru-RU" sz="2800" b="1" dirty="0" smtClean="0"/>
              <a:t>сайте СОИРО </a:t>
            </a:r>
            <a:r>
              <a:rPr lang="ru-RU" sz="2800" dirty="0" smtClean="0"/>
              <a:t>в разделе </a:t>
            </a:r>
            <a:r>
              <a:rPr lang="ru-RU" sz="2800" b="1" dirty="0" smtClean="0"/>
              <a:t>БИБЛИОТЕКА</a:t>
            </a:r>
            <a:r>
              <a:rPr lang="ru-RU" sz="2800" dirty="0" smtClean="0"/>
              <a:t> в </a:t>
            </a:r>
            <a:r>
              <a:rPr lang="ru-RU" sz="2800" b="1" dirty="0" smtClean="0"/>
              <a:t>Систематическом каталоге статей</a:t>
            </a:r>
            <a:r>
              <a:rPr lang="ru-RU" sz="2800" dirty="0"/>
              <a:t> </a:t>
            </a:r>
            <a:r>
              <a:rPr lang="ru-RU" sz="2800" dirty="0" smtClean="0"/>
              <a:t>. В </a:t>
            </a:r>
            <a:r>
              <a:rPr lang="ru-RU" sz="2800" b="1" dirty="0" smtClean="0"/>
              <a:t>алфавитном справочнике </a:t>
            </a:r>
            <a:r>
              <a:rPr lang="ru-RU" sz="2800" dirty="0" smtClean="0"/>
              <a:t>выбираем букву «С» и копируем «Стандартизация образования», вставляем в поле рубрика и нажимаем </a:t>
            </a:r>
            <a:r>
              <a:rPr lang="ru-RU" sz="2800" b="1" dirty="0" smtClean="0"/>
              <a:t>найти </a:t>
            </a:r>
            <a:r>
              <a:rPr lang="ru-RU" sz="2800" dirty="0" smtClean="0"/>
              <a:t>Вам представлены публикации последних лет.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316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Борисовских</a:t>
            </a:r>
            <a:r>
              <a:rPr lang="ru-RU" sz="2800" b="1" dirty="0" smtClean="0"/>
              <a:t> А. В.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>
              <a:buNone/>
            </a:pPr>
            <a:r>
              <a:rPr lang="ru-RU" sz="4800" dirty="0" smtClean="0"/>
              <a:t>Что такое стандарт и что такое «не стандарт»?</a:t>
            </a:r>
          </a:p>
          <a:p>
            <a:pPr marL="0" indent="360363">
              <a:buNone/>
            </a:pPr>
            <a:endParaRPr lang="ru-RU" dirty="0"/>
          </a:p>
          <a:p>
            <a:pPr marL="0" indent="360363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b="1" dirty="0" smtClean="0"/>
              <a:t>//Педагогика. – 2013. - №2. – С. 45.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63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Ливенцова</a:t>
            </a:r>
            <a:r>
              <a:rPr lang="ru-RU" sz="2800" b="1" dirty="0" smtClean="0"/>
              <a:t> Л. 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>
              <a:buNone/>
            </a:pPr>
            <a:r>
              <a:rPr lang="ru-RU" sz="4800" dirty="0" smtClean="0"/>
              <a:t>Современные подходы к преподаванию в условиях введения и реализации ФГОС.</a:t>
            </a:r>
          </a:p>
          <a:p>
            <a:pPr marL="0" indent="0">
              <a:buNone/>
            </a:pPr>
            <a:endParaRPr lang="ru-RU" sz="4800" dirty="0"/>
          </a:p>
          <a:p>
            <a:pPr marL="0" indent="0">
              <a:buNone/>
            </a:pPr>
            <a:r>
              <a:rPr lang="ru-RU" sz="2800" b="1" dirty="0" smtClean="0"/>
              <a:t>//Методист. – 2014. - № 3. – С. 57.</a:t>
            </a:r>
            <a:endParaRPr lang="ru-RU" sz="2800" b="1" dirty="0"/>
          </a:p>
          <a:p>
            <a:pPr marL="0" indent="360363">
              <a:buNone/>
            </a:pPr>
            <a:endParaRPr lang="ru-RU" dirty="0" smtClean="0"/>
          </a:p>
          <a:p>
            <a:pPr marL="0" indent="360363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0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Миронов А.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>
              <a:buNone/>
            </a:pPr>
            <a:r>
              <a:rPr lang="ru-RU" sz="4800" dirty="0" smtClean="0"/>
              <a:t>Организация урока, ориентированного на ФГОС.</a:t>
            </a:r>
          </a:p>
          <a:p>
            <a:pPr marL="0" indent="360363">
              <a:buNone/>
            </a:pPr>
            <a:endParaRPr lang="ru-RU" dirty="0" smtClean="0"/>
          </a:p>
          <a:p>
            <a:pPr marL="0" indent="360363">
              <a:buNone/>
            </a:pPr>
            <a:endParaRPr lang="ru-RU" dirty="0"/>
          </a:p>
          <a:p>
            <a:pPr marL="0" indent="0">
              <a:buNone/>
            </a:pPr>
            <a:r>
              <a:rPr lang="ru-RU" sz="2800" b="1" dirty="0" smtClean="0"/>
              <a:t>//Вестник образования. – 2014. - № 14. – С. 42.</a:t>
            </a:r>
            <a:endParaRPr lang="ru-RU" sz="2800" b="1" dirty="0"/>
          </a:p>
          <a:p>
            <a:pPr marL="0" indent="360363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7118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Гоглова</a:t>
            </a:r>
            <a:r>
              <a:rPr lang="ru-RU" sz="2800" b="1" dirty="0" smtClean="0"/>
              <a:t> М. Н.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400" dirty="0" smtClean="0"/>
              <a:t>Скрининг – педагогический совет как активная форма методического сопровождения введения ФГОС основного общего образования.</a:t>
            </a:r>
          </a:p>
          <a:p>
            <a:pPr marL="0" indent="360363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100" b="1" dirty="0" smtClean="0"/>
              <a:t>//Справочник заместителя директора школы. – 2015. - №7. – С. 54.</a:t>
            </a:r>
          </a:p>
        </p:txBody>
      </p:sp>
    </p:spTree>
    <p:extLst>
      <p:ext uri="{BB962C8B-B14F-4D97-AF65-F5344CB8AC3E}">
        <p14:creationId xmlns:p14="http://schemas.microsoft.com/office/powerpoint/2010/main" val="10192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Ануфриева Е. Н.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sz="4800" dirty="0" smtClean="0"/>
              <a:t>Школьная библиотека – один из  основных компонентов реализации федерального государственного образовательного стандарта.</a:t>
            </a:r>
          </a:p>
          <a:p>
            <a:pPr marL="0" indent="360363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//Основа. Библиотека. – 2016. - №8. – С. 26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48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err="1" smtClean="0"/>
              <a:t>Корчажкина</a:t>
            </a:r>
            <a:r>
              <a:rPr lang="ru-RU" sz="2800" b="1" dirty="0" smtClean="0"/>
              <a:t> О. М.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4800" dirty="0" err="1" smtClean="0"/>
              <a:t>Метапредметное</a:t>
            </a:r>
            <a:r>
              <a:rPr lang="ru-RU" sz="4800" dirty="0" smtClean="0"/>
              <a:t> содержание образования во ФГОС общего образования.</a:t>
            </a:r>
          </a:p>
          <a:p>
            <a:pPr marL="0" indent="360363" algn="just">
              <a:buNone/>
            </a:pPr>
            <a:endParaRPr lang="ru-RU" sz="4800" dirty="0"/>
          </a:p>
          <a:p>
            <a:pPr marL="0" indent="0" algn="just">
              <a:buNone/>
            </a:pPr>
            <a:r>
              <a:rPr lang="ru-RU" sz="2800" b="1" dirty="0" smtClean="0"/>
              <a:t>//Педагогика. – 2016. - №2. – С. 16.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762359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1143</Words>
  <Application>Microsoft Office PowerPoint</Application>
  <PresentationFormat>Экран (4:3)</PresentationFormat>
  <Paragraphs>133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Методическое сопровождение  в работе школьного библиотекаря  при реализации ФГОС</vt:lpstr>
      <vt:lpstr>Антипова В. Б.</vt:lpstr>
      <vt:lpstr>Иванов Д. А.</vt:lpstr>
      <vt:lpstr>Борисовских А. В.</vt:lpstr>
      <vt:lpstr>Ливенцова Л. А.</vt:lpstr>
      <vt:lpstr>Миронов А.</vt:lpstr>
      <vt:lpstr>Гоглова М. Н.</vt:lpstr>
      <vt:lpstr>Ануфриева Е. Н.</vt:lpstr>
      <vt:lpstr>Корчажкина О. М.</vt:lpstr>
      <vt:lpstr>Монахов В. М.</vt:lpstr>
      <vt:lpstr>Байбородова Л. В.</vt:lpstr>
      <vt:lpstr>Болорыбкина Е. А.</vt:lpstr>
      <vt:lpstr>Презентация PowerPoint</vt:lpstr>
      <vt:lpstr>Презентация PowerPoint</vt:lpstr>
      <vt:lpstr>Калинова Г С.</vt:lpstr>
      <vt:lpstr>Сиротин В. И.</vt:lpstr>
      <vt:lpstr>Борзова Е. В.</vt:lpstr>
      <vt:lpstr>Мирзоев М. С.</vt:lpstr>
      <vt:lpstr>Тевикова Т. В.</vt:lpstr>
      <vt:lpstr>Ульянова И. В.</vt:lpstr>
      <vt:lpstr>Нечаева О.</vt:lpstr>
      <vt:lpstr>Ремизов А. А.</vt:lpstr>
      <vt:lpstr>Балашова О. С.</vt:lpstr>
      <vt:lpstr>Бармина В. Я.</vt:lpstr>
      <vt:lpstr>Пурышева Н. С.</vt:lpstr>
      <vt:lpstr>Сейтмухаметова М. В.</vt:lpstr>
      <vt:lpstr>Шалашова М. М.</vt:lpstr>
      <vt:lpstr>Демидова М. Ю.</vt:lpstr>
      <vt:lpstr>Могилев А. В.</vt:lpstr>
      <vt:lpstr>Катышева И. Б.</vt:lpstr>
      <vt:lpstr>Каспарова С.</vt:lpstr>
      <vt:lpstr>Олефир С. В.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Антипова В. Б.</dc:title>
  <dc:creator>бюро</dc:creator>
  <cp:lastModifiedBy>Пользователь</cp:lastModifiedBy>
  <cp:revision>25</cp:revision>
  <cp:lastPrinted>2018-03-21T12:36:10Z</cp:lastPrinted>
  <dcterms:created xsi:type="dcterms:W3CDTF">2018-02-26T13:07:43Z</dcterms:created>
  <dcterms:modified xsi:type="dcterms:W3CDTF">2018-03-23T10:30:13Z</dcterms:modified>
</cp:coreProperties>
</file>