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8" r:id="rId3"/>
    <p:sldId id="259" r:id="rId4"/>
    <p:sldId id="257" r:id="rId5"/>
    <p:sldId id="260" r:id="rId6"/>
    <p:sldId id="262" r:id="rId7"/>
    <p:sldId id="264" r:id="rId8"/>
    <p:sldId id="263" r:id="rId9"/>
    <p:sldId id="261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BD51-5F03-46CD-97C7-1AA2C416ED29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B416-480A-4B69-85F3-FE368757C2F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BD51-5F03-46CD-97C7-1AA2C416ED29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B416-480A-4B69-85F3-FE368757C2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BD51-5F03-46CD-97C7-1AA2C416ED29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B416-480A-4B69-85F3-FE368757C2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BD51-5F03-46CD-97C7-1AA2C416ED29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B416-480A-4B69-85F3-FE368757C2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BD51-5F03-46CD-97C7-1AA2C416ED29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B416-480A-4B69-85F3-FE368757C2F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BD51-5F03-46CD-97C7-1AA2C416ED29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B416-480A-4B69-85F3-FE368757C2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BD51-5F03-46CD-97C7-1AA2C416ED29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B416-480A-4B69-85F3-FE368757C2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BD51-5F03-46CD-97C7-1AA2C416ED29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B416-480A-4B69-85F3-FE368757C2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BD51-5F03-46CD-97C7-1AA2C416ED29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B416-480A-4B69-85F3-FE368757C2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BD51-5F03-46CD-97C7-1AA2C416ED29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DB416-480A-4B69-85F3-FE368757C2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BD51-5F03-46CD-97C7-1AA2C416ED29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82DB416-480A-4B69-85F3-FE368757C2F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B3BD51-5F03-46CD-97C7-1AA2C416ED29}" type="datetimeFigureOut">
              <a:rPr lang="ru-RU" smtClean="0"/>
              <a:t>23.03.2018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2DB416-480A-4B69-85F3-FE368757C2F9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1124744"/>
            <a:ext cx="8229600" cy="1143000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40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40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700808"/>
            <a:ext cx="7499176" cy="2717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/>
              <a:t>Школьная библиотека </a:t>
            </a:r>
            <a:endParaRPr lang="ru-RU" sz="4400" b="1" dirty="0" smtClean="0"/>
          </a:p>
          <a:p>
            <a:pPr marL="0" indent="0" algn="ctr">
              <a:buNone/>
            </a:pPr>
            <a:r>
              <a:rPr lang="ru-RU" sz="4400" b="1" dirty="0" smtClean="0"/>
              <a:t>как </a:t>
            </a:r>
            <a:r>
              <a:rPr lang="ru-RU" sz="4400" b="1" dirty="0"/>
              <a:t>условие </a:t>
            </a:r>
            <a:endParaRPr lang="ru-RU" sz="4400" b="1" dirty="0" smtClean="0"/>
          </a:p>
          <a:p>
            <a:pPr marL="0" indent="0" algn="ctr">
              <a:buNone/>
            </a:pPr>
            <a:r>
              <a:rPr lang="ru-RU" sz="4400" b="1" dirty="0" smtClean="0"/>
              <a:t>реализации </a:t>
            </a:r>
            <a:r>
              <a:rPr lang="ru-RU" sz="4400" b="1" dirty="0"/>
              <a:t>ФГОС</a:t>
            </a:r>
          </a:p>
        </p:txBody>
      </p:sp>
    </p:spTree>
    <p:extLst>
      <p:ext uri="{BB962C8B-B14F-4D97-AF65-F5344CB8AC3E}">
        <p14:creationId xmlns:p14="http://schemas.microsoft.com/office/powerpoint/2010/main" val="3106313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Роль школьной библиотеки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latin typeface="Times New Roman"/>
                <a:ea typeface="Times New Roman"/>
              </a:rPr>
              <a:t>Роль школьной библиотеки сегодня очень значима, именно пространство библиотеки помогает школьнику духовно обогатиться</a:t>
            </a:r>
            <a:r>
              <a:rPr lang="ru-RU" sz="2800" dirty="0" smtClean="0">
                <a:latin typeface="Times New Roman"/>
                <a:ea typeface="Times New Roman"/>
              </a:rPr>
              <a:t>.</a:t>
            </a:r>
          </a:p>
          <a:p>
            <a:r>
              <a:rPr lang="ru-RU" sz="2800" dirty="0">
                <a:latin typeface="Times New Roman"/>
                <a:ea typeface="Times New Roman"/>
              </a:rPr>
              <a:t>Школьная библиотека играет важную и значимую роль в воспитательном процессе, в поощрении стремления детей к овладению знаниями.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261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Цель деятельности школьной библиотеки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содействие эффективной реализации задач образовательного процесса путем информационно-библиотечного обслуживания учащихся и педагогов.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631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Необходимые условия организации внеурочной деятельности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Библиотека должна быть информационным центром с компьютерами и сложными программами;</a:t>
            </a:r>
          </a:p>
          <a:p>
            <a:r>
              <a:rPr lang="ru-RU" dirty="0" smtClean="0"/>
              <a:t>Совместная системная работа учителя и библиотекаря на базе библиотеки.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299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Формирование  информационной компетентности учащихся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Навыки использования различных способов информационно-поисковой деятельности (библиотечно-библиографическая компетентность);</a:t>
            </a:r>
          </a:p>
          <a:p>
            <a:r>
              <a:rPr lang="ru-RU" dirty="0" smtClean="0"/>
              <a:t>Умение анализировать и оценивать  информацию (критическое мышление);</a:t>
            </a:r>
          </a:p>
          <a:p>
            <a:r>
              <a:rPr lang="ru-RU" dirty="0" smtClean="0"/>
              <a:t>Умение перерабатывать и структурировать текст (культура чтения);</a:t>
            </a:r>
          </a:p>
          <a:p>
            <a:r>
              <a:rPr lang="ru-RU" dirty="0" smtClean="0"/>
              <a:t>Умение использовать современные информационные технологии.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673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Требование ФГОС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latin typeface="Times New Roman"/>
                <a:ea typeface="Times New Roman"/>
              </a:rPr>
              <a:t>В соответствии с поставленными новым образовательным стандартом задачами одно из требований к школьной библиотеке – её обязательное техническое оснащение. Библиотека, как информационно-библиотечный центр должна постоянно обеспечивать широкий и устойчивый доступ к любой информации для всех участников образовательного процесса.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92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Требование ФГОС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 smtClean="0">
                <a:latin typeface="Times New Roman"/>
                <a:ea typeface="Times New Roman"/>
              </a:rPr>
              <a:t>Библиотеки </a:t>
            </a:r>
            <a:r>
              <a:rPr lang="ru-RU" sz="2800" dirty="0">
                <a:latin typeface="Times New Roman"/>
                <a:ea typeface="Times New Roman"/>
              </a:rPr>
              <a:t>образовательных учреждений должны быть укомплектованы «…печатными образовательными ресурсами и ЭОР по всем учебным предметам учебного плана, иметь фонд дополнительной литературы, который должен включать детскую художественную, научно-популярную литературу, справочно-библиографические и периодические издания, сопровождающие реализацию основной образовательной программы начального общего образования».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780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Требование ФГОС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О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беспечить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школьные библиотеки: «учебниками и (или) учебниками с электронными приложениями, являющимися их составной частью, учебно-методической литературой и материалами по всем учебным предметам основной образовательной программы».</a:t>
            </a:r>
            <a:endParaRPr lang="ru-RU" sz="2000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6856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Библиотечная </a:t>
            </a:r>
            <a:r>
              <a:rPr lang="ru-RU" dirty="0" smtClean="0"/>
              <a:t>среда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latin typeface="Times New Roman"/>
                <a:ea typeface="Times New Roman"/>
              </a:rPr>
              <a:t>Информационная </a:t>
            </a:r>
            <a:r>
              <a:rPr lang="ru-RU" sz="2800" dirty="0" smtClean="0">
                <a:latin typeface="Times New Roman"/>
                <a:ea typeface="Times New Roman"/>
              </a:rPr>
              <a:t>составляющая</a:t>
            </a:r>
            <a:endParaRPr lang="ru-RU" sz="2800" dirty="0" smtClean="0">
              <a:latin typeface="Times New Roman"/>
              <a:ea typeface="Times New Roman"/>
            </a:endParaRPr>
          </a:p>
          <a:p>
            <a:r>
              <a:rPr lang="ru-RU" sz="2800" dirty="0" smtClean="0">
                <a:latin typeface="Times New Roman"/>
                <a:ea typeface="Times New Roman"/>
              </a:rPr>
              <a:t> Культурная </a:t>
            </a:r>
            <a:r>
              <a:rPr lang="ru-RU" sz="2800" dirty="0" smtClean="0">
                <a:latin typeface="Times New Roman"/>
                <a:ea typeface="Times New Roman"/>
              </a:rPr>
              <a:t>составляющая</a:t>
            </a:r>
            <a:endParaRPr lang="ru-RU" sz="2800" dirty="0" smtClean="0">
              <a:latin typeface="Times New Roman"/>
              <a:ea typeface="Times New Roman"/>
            </a:endParaRPr>
          </a:p>
          <a:p>
            <a:r>
              <a:rPr lang="ru-RU" sz="2800" dirty="0" smtClean="0">
                <a:latin typeface="Times New Roman"/>
                <a:ea typeface="Times New Roman"/>
              </a:rPr>
              <a:t>Эмоционально-психологическая </a:t>
            </a:r>
            <a:r>
              <a:rPr lang="ru-RU" sz="2800" dirty="0" smtClean="0">
                <a:latin typeface="Times New Roman"/>
                <a:ea typeface="Times New Roman"/>
              </a:rPr>
              <a:t>составляющая</a:t>
            </a:r>
            <a:endParaRPr lang="ru-RU" sz="2800" dirty="0" smtClean="0">
              <a:latin typeface="Times New Roman"/>
              <a:ea typeface="Times New Roman"/>
            </a:endParaRPr>
          </a:p>
          <a:p>
            <a:r>
              <a:rPr lang="ru-RU" sz="2800" dirty="0" smtClean="0">
                <a:latin typeface="Times New Roman"/>
                <a:ea typeface="Times New Roman"/>
              </a:rPr>
              <a:t>Экологическая составляющая </a:t>
            </a:r>
          </a:p>
          <a:p>
            <a:r>
              <a:rPr lang="ru-RU" sz="2800" dirty="0" smtClean="0">
                <a:latin typeface="Times New Roman"/>
                <a:ea typeface="Times New Roman"/>
              </a:rPr>
              <a:t>Материальная составляющая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568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Новый статус школьной библиотеки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В условиях перехода на ФГОС библиотеки образовательных учреждений становятся информационно-библиотечными центрами, обеспечивающими информационную поддержку.</a:t>
            </a:r>
            <a:endParaRPr lang="ru-RU" sz="2000" dirty="0">
              <a:latin typeface="Calibri"/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31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</TotalTime>
  <Words>284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 </vt:lpstr>
      <vt:lpstr>Цель деятельности школьной библиотеки </vt:lpstr>
      <vt:lpstr>Необходимые условия организации внеурочной деятельности</vt:lpstr>
      <vt:lpstr>Формирование  информационной компетентности учащихся</vt:lpstr>
      <vt:lpstr>Требование ФГОС</vt:lpstr>
      <vt:lpstr>Требование ФГОС</vt:lpstr>
      <vt:lpstr>Требование ФГОС</vt:lpstr>
      <vt:lpstr>Библиотечная среда</vt:lpstr>
      <vt:lpstr>Новый статус школьной библиотеки</vt:lpstr>
      <vt:lpstr>Роль школьной библиотеки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Школьная библиотека как условие реализации ФГОС</dc:title>
  <dc:creator>Кабинет305</dc:creator>
  <cp:lastModifiedBy>Пользователь</cp:lastModifiedBy>
  <cp:revision>5</cp:revision>
  <dcterms:created xsi:type="dcterms:W3CDTF">2018-03-23T07:38:57Z</dcterms:created>
  <dcterms:modified xsi:type="dcterms:W3CDTF">2018-03-23T10:34:31Z</dcterms:modified>
</cp:coreProperties>
</file>