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9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58" r:id="rId17"/>
    <p:sldId id="25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AC0000"/>
    <a:srgbClr val="F5F5F5"/>
    <a:srgbClr val="FFE7E7"/>
    <a:srgbClr val="FFCDCD"/>
    <a:srgbClr val="CCECFF"/>
    <a:srgbClr val="B3C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0" autoAdjust="0"/>
  </p:normalViewPr>
  <p:slideViewPr>
    <p:cSldViewPr>
      <p:cViewPr varScale="1">
        <p:scale>
          <a:sx n="70" d="100"/>
          <a:sy n="70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99FA-C3C8-478C-8927-9B5CD04B4362}" type="datetimeFigureOut">
              <a:rPr lang="ru-RU" smtClean="0"/>
              <a:pPr/>
              <a:t>14.08.2016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1857-D501-4B93-92BD-5BD0EDDD6C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10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0492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66" y="1748053"/>
            <a:ext cx="7339962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4748644" y="277426"/>
            <a:ext cx="3309803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</a:pPr>
            <a:endParaRPr lang="ru-RU" sz="700" b="1" dirty="0" smtClean="0">
              <a:solidFill>
                <a:schemeClr val="bg1"/>
              </a:solidFill>
              <a:latin typeface="+mn-lt"/>
            </a:endParaRP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РАЗВИТИЯ ОБРАЗОВАНИЯ»</a:t>
            </a:r>
            <a:endParaRPr lang="ru-RU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561421"/>
            <a:ext cx="3382236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t>14.08.2016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t>14.08.2016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t>14.08.2016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04856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25000"/>
                </a:schemeClr>
              </a:buClr>
              <a:defRPr sz="2000"/>
            </a:lvl1pPr>
            <a:lvl2pPr>
              <a:buClr>
                <a:schemeClr val="bg2">
                  <a:lumMod val="25000"/>
                </a:schemeClr>
              </a:buClr>
              <a:defRPr sz="2000"/>
            </a:lvl2pPr>
            <a:lvl3pPr>
              <a:buClr>
                <a:schemeClr val="bg2">
                  <a:lumMod val="25000"/>
                </a:schemeClr>
              </a:buClr>
              <a:defRPr sz="1800"/>
            </a:lvl3pPr>
            <a:lvl4pPr>
              <a:buClr>
                <a:schemeClr val="bg2">
                  <a:lumMod val="25000"/>
                </a:schemeClr>
              </a:buClr>
              <a:defRPr sz="1600"/>
            </a:lvl4pPr>
            <a:lvl5pPr>
              <a:buClr>
                <a:schemeClr val="bg2">
                  <a:lumMod val="25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14.08.2016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t>14.08.2016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14.08.2016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4644432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t>14.08.2016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t>14.08.2016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07504" y="55873"/>
            <a:ext cx="79208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mtClean="0"/>
              <a:pPr/>
              <a:t>14.08.2016</a:t>
            </a:fld>
            <a:endParaRPr lang="ru-RU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755576" y="6154807"/>
            <a:ext cx="3502152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8604448" y="55873"/>
            <a:ext cx="43204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t>14.08.2016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t>14.08.2016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t>14.08.2016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Анализ итогов ЕГЭ по обществознанию 2016 года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619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ЗАДАНИЕ 26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(умения иллюстрировать примерами изученные в курсе обществознания теоретические понятия и </a:t>
            </a:r>
            <a:r>
              <a:rPr lang="ru-RU" dirty="0" smtClean="0"/>
              <a:t>положения). 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5233295"/>
              </p:ext>
            </p:extLst>
          </p:nvPr>
        </p:nvGraphicFramePr>
        <p:xfrm>
          <a:off x="755650" y="2708275"/>
          <a:ext cx="7704138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069"/>
                <a:gridCol w="38520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Максимальный балл набрали 5,72%</a:t>
                      </a:r>
                      <a:r>
                        <a:rPr lang="ru-RU" sz="2400" baseline="0" dirty="0" smtClean="0"/>
                        <a:t> экзаменуемых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Максимальный балл набрали 19,21% экзаменуемых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 справились - 65,67%.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 справились - 54,13%, 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401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ЗАДАНИЕ 27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( </a:t>
            </a:r>
            <a:r>
              <a:rPr lang="ru-RU" dirty="0" smtClean="0"/>
              <a:t>умение анализировать графическую </a:t>
            </a:r>
            <a:r>
              <a:rPr lang="ru-RU" dirty="0"/>
              <a:t>и </a:t>
            </a:r>
            <a:r>
              <a:rPr lang="ru-RU" dirty="0" smtClean="0"/>
              <a:t>  статистическую информацию).  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2325527"/>
              </p:ext>
            </p:extLst>
          </p:nvPr>
        </p:nvGraphicFramePr>
        <p:xfrm>
          <a:off x="755650" y="2420938"/>
          <a:ext cx="7704138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069"/>
                <a:gridCol w="38520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Максимальный балл набрали - 23,78%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Максимальный балл набрали - 15,54% 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 справились - 46,68%,</a:t>
                      </a:r>
                    </a:p>
                    <a:p>
                      <a:r>
                        <a:rPr lang="ru-RU" sz="2400" dirty="0" smtClean="0"/>
                        <a:t>(в 2014 году – 68,58%)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 справились - 40,83%</a:t>
                      </a:r>
                      <a:r>
                        <a:rPr lang="ru-RU" sz="2400" baseline="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192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ЗАДАНИЕ </a:t>
            </a:r>
            <a:r>
              <a:rPr lang="ru-RU" dirty="0"/>
              <a:t>28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/>
              <a:t>составление плана развернутого ответа по заданной </a:t>
            </a:r>
            <a:r>
              <a:rPr lang="ru-RU" dirty="0" smtClean="0"/>
              <a:t>теме)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722171"/>
              </p:ext>
            </p:extLst>
          </p:nvPr>
        </p:nvGraphicFramePr>
        <p:xfrm>
          <a:off x="755650" y="2636838"/>
          <a:ext cx="7704138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069"/>
                <a:gridCol w="38520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Максимальный балл набрали 10,97%, </a:t>
                      </a:r>
                    </a:p>
                    <a:p>
                      <a:r>
                        <a:rPr lang="ru-RU" sz="2400" dirty="0" smtClean="0"/>
                        <a:t>(в 2014 году – 4,70%. 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Максимальный балл набрали 14,21%, 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 справились -66,50%</a:t>
                      </a:r>
                    </a:p>
                    <a:p>
                      <a:r>
                        <a:rPr lang="ru-RU" sz="2400" dirty="0" smtClean="0"/>
                        <a:t> (в 2014 году – 74,58%).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 справились - 58,00% 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746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ЗАДАНИЕ 29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/>
              <a:t>мини-сочинение (эссе) 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194152"/>
              </p:ext>
            </p:extLst>
          </p:nvPr>
        </p:nvGraphicFramePr>
        <p:xfrm>
          <a:off x="755650" y="1700213"/>
          <a:ext cx="770413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069"/>
                <a:gridCol w="385206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Критерий К 1. 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(раскрытие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смысла высказывания)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2015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2016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Максимальный балл набрали - 69,29%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Максимальный балл набрали - 75,00% 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Не справились - 30,71%</a:t>
                      </a:r>
                    </a:p>
                    <a:p>
                      <a:pPr algn="l"/>
                      <a:r>
                        <a:rPr lang="ru-RU" sz="2400" dirty="0" smtClean="0"/>
                        <a:t> (В 2014 </a:t>
                      </a:r>
                      <a:r>
                        <a:rPr lang="ru-RU" sz="2400" baseline="0" dirty="0" smtClean="0"/>
                        <a:t> - </a:t>
                      </a:r>
                      <a:r>
                        <a:rPr lang="ru-RU" sz="2400" dirty="0" smtClean="0"/>
                        <a:t>38,32%, </a:t>
                      </a:r>
                    </a:p>
                    <a:p>
                      <a:pPr algn="l"/>
                      <a:r>
                        <a:rPr lang="ru-RU" sz="2400" dirty="0" smtClean="0"/>
                        <a:t> в 2013 году –  40,41%).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Не справились – 25,00%. 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9745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ЗАДАНИЕ 29 </a:t>
            </a:r>
            <a:br>
              <a:rPr lang="ru-RU" dirty="0"/>
            </a:br>
            <a:r>
              <a:rPr lang="ru-RU" dirty="0"/>
              <a:t>(мини-сочинение (эссе) 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464554"/>
              </p:ext>
            </p:extLst>
          </p:nvPr>
        </p:nvGraphicFramePr>
        <p:xfrm>
          <a:off x="755650" y="1700213"/>
          <a:ext cx="7704138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069"/>
                <a:gridCol w="385206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Критерий К 2. 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умение привлекать теоретические положения общественных наук, объяснять внутренние и внешние связи анализируемых социальных объектов, формулировать собственные суждения и аргументы)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2015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2016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Максимальный балл набрали 8,22%.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Максимальный балл набрали 8,92% 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 справились 61,83%,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 справились 61,46% 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448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ЗАДАНИЕ 29 </a:t>
            </a:r>
            <a:br>
              <a:rPr lang="ru-RU" dirty="0"/>
            </a:br>
            <a:r>
              <a:rPr lang="ru-RU" dirty="0"/>
              <a:t>(мини-сочинение (эссе) 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92335"/>
              </p:ext>
            </p:extLst>
          </p:nvPr>
        </p:nvGraphicFramePr>
        <p:xfrm>
          <a:off x="755650" y="1700213"/>
          <a:ext cx="7704138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069"/>
                <a:gridCol w="385206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Критерий К 3.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умение раскрывать на примерах освоенные теоретические понятия и положения. При этом использование фактов и примеров из различных источников, например, СМИ, материалов учебных предметов и личного опыта  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2015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2016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Максимальный балл набрали 13,31%.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Максимальный балл набрали 20,75%. 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 справились 45,43%.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 справились 37,33%. 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1722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88715169"/>
              </p:ext>
            </p:extLst>
          </p:nvPr>
        </p:nvGraphicFramePr>
        <p:xfrm>
          <a:off x="755650" y="1700213"/>
          <a:ext cx="381635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средний тестовый балл по обществознания в Смоленской области - 53,1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Минимальный порог, установленный </a:t>
                      </a:r>
                      <a:r>
                        <a:rPr lang="ru-RU" sz="2400" dirty="0" err="1" smtClean="0"/>
                        <a:t>Рособрнадзором</a:t>
                      </a:r>
                      <a:r>
                        <a:rPr lang="ru-RU" sz="2400" dirty="0" smtClean="0"/>
                        <a:t> - 42 балла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091005603"/>
              </p:ext>
            </p:extLst>
          </p:nvPr>
        </p:nvGraphicFramePr>
        <p:xfrm>
          <a:off x="4643438" y="1700213"/>
          <a:ext cx="381635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3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средний тестовый балл по обществознания в Смоленской области - 54,1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Минимальный порог, установленный </a:t>
                      </a:r>
                      <a:r>
                        <a:rPr lang="ru-RU" sz="2400" dirty="0" err="1" smtClean="0"/>
                        <a:t>Рособрнадзором</a:t>
                      </a:r>
                      <a:r>
                        <a:rPr lang="ru-RU" sz="2400" dirty="0" smtClean="0"/>
                        <a:t>  - 42 балла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Общие итоги ЕГЭ </a:t>
            </a:r>
            <a:endParaRPr lang="ru-RU" dirty="0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14.08.2016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521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364774"/>
              </p:ext>
            </p:extLst>
          </p:nvPr>
        </p:nvGraphicFramePr>
        <p:xfrm>
          <a:off x="611560" y="980729"/>
          <a:ext cx="7920880" cy="4254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836"/>
                <a:gridCol w="5976044"/>
              </a:tblGrid>
              <a:tr h="136815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Общее количество сдававших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tx1"/>
                          </a:solidFill>
                        </a:rPr>
                        <a:t>2322 человека</a:t>
                      </a:r>
                      <a:endParaRPr lang="ru-RU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100 баллов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 работы (В 2015 году наиболее высокая совокупная оценка – 98 баллов)</a:t>
                      </a:r>
                      <a:endParaRPr lang="ru-RU" sz="2400" dirty="0"/>
                    </a:p>
                  </a:txBody>
                  <a:tcPr/>
                </a:tc>
              </a:tr>
              <a:tr h="539472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За 90 баллов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3,2% 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За 60 баллов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31,3%</a:t>
                      </a:r>
                      <a:r>
                        <a:rPr lang="ru-RU" sz="2400" baseline="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Преодолели порог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81,3% 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13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Структура экзаменационной </a:t>
            </a:r>
            <a:r>
              <a:rPr lang="ru-RU" dirty="0" smtClean="0"/>
              <a:t>работы по обществознанию </a:t>
            </a:r>
            <a:r>
              <a:rPr lang="ru-RU" dirty="0"/>
              <a:t>в 2016 году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ru-RU" dirty="0" smtClean="0"/>
              <a:t>Подверглась </a:t>
            </a:r>
            <a:r>
              <a:rPr lang="ru-RU" dirty="0"/>
              <a:t>существенным изменениям. </a:t>
            </a:r>
            <a:endParaRPr lang="ru-RU" dirty="0" smtClean="0"/>
          </a:p>
          <a:p>
            <a:pPr marL="525780" indent="-457200">
              <a:buAutoNum type="arabicParenR"/>
            </a:pPr>
            <a:r>
              <a:rPr lang="ru-RU" dirty="0" smtClean="0"/>
              <a:t>из </a:t>
            </a:r>
            <a:r>
              <a:rPr lang="ru-RU" dirty="0"/>
              <a:t>части 1 были изъяты задания, предполагающие краткий ответ в виде одной цифры. В результате общее их количество сократилось на семь</a:t>
            </a:r>
            <a:r>
              <a:rPr lang="ru-RU" dirty="0" smtClean="0"/>
              <a:t>.</a:t>
            </a:r>
          </a:p>
          <a:p>
            <a:pPr marL="525780" indent="-457200">
              <a:buAutoNum type="arabicParenR"/>
            </a:pPr>
            <a:r>
              <a:rPr lang="ru-RU" dirty="0" smtClean="0"/>
              <a:t>изменена </a:t>
            </a:r>
            <a:r>
              <a:rPr lang="ru-RU" dirty="0"/>
              <a:t>форма ответа на задание 2 – теперь выпускнику вместо цифры необходимо вписать слово или словосочетание. </a:t>
            </a:r>
            <a:endParaRPr lang="ru-RU" dirty="0" smtClean="0"/>
          </a:p>
          <a:p>
            <a:pPr marL="68580" indent="0">
              <a:buNone/>
            </a:pPr>
            <a:r>
              <a:rPr lang="ru-RU" dirty="0" smtClean="0"/>
              <a:t>Вторая </a:t>
            </a:r>
            <a:r>
              <a:rPr lang="ru-RU" dirty="0"/>
              <a:t>часть работы осталась без изменений. В целом общее количество заданий в экзаменационной работе сократилось с 36 до 29. При этом время, отводимое на ее выполнение, осталось прежним – 235 минут. Нумерация заданий, как и в прошлом году, сквозная (от 1 до 29). Максимальный первичный балл за выполнение всей работы сохранен на уровне прошлого года – 62 балла.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t>14.08.2016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01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Часть 1 (задания с кратким ответом)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dirty="0" smtClean="0"/>
              <a:t>1) Содержала </a:t>
            </a:r>
            <a:r>
              <a:rPr lang="ru-RU" dirty="0"/>
              <a:t>20 заданий, из которых 10 базового и столько же повышенного уровней сложности. </a:t>
            </a:r>
            <a:endParaRPr lang="ru-RU" dirty="0" smtClean="0"/>
          </a:p>
          <a:p>
            <a:pPr marL="68580" indent="0">
              <a:buNone/>
            </a:pPr>
            <a:r>
              <a:rPr lang="ru-RU" dirty="0" smtClean="0"/>
              <a:t>2) Представленные </a:t>
            </a:r>
            <a:r>
              <a:rPr lang="ru-RU" dirty="0"/>
              <a:t>задания (1-20) как и ранее, были объединены в пять блоков-модулей, представляющих основные разделы курса обществознания: человек и общество, в том числе познание и духовная культура, а также экономика, социальные отношения, политика, право. </a:t>
            </a:r>
            <a:endParaRPr lang="ru-RU" dirty="0" smtClean="0"/>
          </a:p>
          <a:p>
            <a:pPr marL="68580" indent="0">
              <a:buNone/>
            </a:pPr>
            <a:r>
              <a:rPr lang="ru-RU" dirty="0" smtClean="0"/>
              <a:t>3) Задания </a:t>
            </a:r>
            <a:r>
              <a:rPr lang="ru-RU" dirty="0"/>
              <a:t>первой части экзаменационной работы предполагали ответ в форме последовательность цифр, слов или словосочетаний.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6491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Часть </a:t>
            </a:r>
            <a:r>
              <a:rPr lang="ru-RU" dirty="0" smtClean="0"/>
              <a:t>2 </a:t>
            </a:r>
            <a:r>
              <a:rPr lang="ru-RU" dirty="0"/>
              <a:t>(задания с </a:t>
            </a:r>
            <a:r>
              <a:rPr lang="ru-RU" dirty="0" smtClean="0"/>
              <a:t>развернутым </a:t>
            </a:r>
            <a:r>
              <a:rPr lang="ru-RU" dirty="0"/>
              <a:t>ответом)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dirty="0" smtClean="0"/>
              <a:t>Как </a:t>
            </a:r>
            <a:r>
              <a:rPr lang="ru-RU" dirty="0"/>
              <a:t>и в предыдущие годы, включала 9 заданий: два задания базового и семь высокого уровней сложности. </a:t>
            </a:r>
            <a:endParaRPr lang="ru-RU" dirty="0" smtClean="0"/>
          </a:p>
          <a:p>
            <a:pPr marL="68580" indent="0">
              <a:buNone/>
            </a:pPr>
            <a:r>
              <a:rPr lang="ru-RU" dirty="0" smtClean="0"/>
              <a:t>Эти </a:t>
            </a:r>
            <a:r>
              <a:rPr lang="ru-RU" dirty="0"/>
              <a:t>задания представляют базовые общественные науки –социологию, социальную психологию, социальную философию, политологию, правоведение и экономику. </a:t>
            </a:r>
            <a:endParaRPr lang="ru-RU" dirty="0" smtClean="0"/>
          </a:p>
          <a:p>
            <a:pPr marL="68580" indent="0">
              <a:buNone/>
            </a:pPr>
            <a:r>
              <a:rPr lang="ru-RU" dirty="0" smtClean="0"/>
              <a:t>Выполнение </a:t>
            </a:r>
            <a:r>
              <a:rPr lang="ru-RU" dirty="0"/>
              <a:t>заданий части 2 требовало от выпускника самостоятельной формулировки и записи ответа в развернутом виде.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2851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368152"/>
          </a:xfrm>
        </p:spPr>
        <p:txBody>
          <a:bodyPr>
            <a:normAutofit fontScale="90000"/>
          </a:bodyPr>
          <a:lstStyle/>
          <a:p>
            <a:r>
              <a:rPr lang="ru-RU" dirty="0"/>
              <a:t>ЗАДАНИЕ </a:t>
            </a:r>
            <a:r>
              <a:rPr lang="ru-RU" dirty="0" smtClean="0"/>
              <a:t>21 (умение </a:t>
            </a:r>
            <a:r>
              <a:rPr lang="ru-RU" dirty="0"/>
              <a:t>находить и воспроизводить информацию, представленную в тексте в явном </a:t>
            </a:r>
            <a:r>
              <a:rPr lang="ru-RU" dirty="0" smtClean="0"/>
              <a:t>виде) 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6833538"/>
              </p:ext>
            </p:extLst>
          </p:nvPr>
        </p:nvGraphicFramePr>
        <p:xfrm>
          <a:off x="755650" y="2276872"/>
          <a:ext cx="7704138" cy="2736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069"/>
                <a:gridCol w="3852069"/>
              </a:tblGrid>
              <a:tr h="117476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61541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Максимальный балл набрали   59,7% экзаменуемых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Максимальный балл набрали    75,17% выпускников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7923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584176"/>
          </a:xfrm>
        </p:spPr>
        <p:txBody>
          <a:bodyPr>
            <a:normAutofit fontScale="90000"/>
          </a:bodyPr>
          <a:lstStyle/>
          <a:p>
            <a:r>
              <a:rPr lang="ru-RU" dirty="0"/>
              <a:t>ЗАДАНИЕ 22 (умения находить </a:t>
            </a:r>
            <a:r>
              <a:rPr lang="ru-RU" dirty="0" smtClean="0"/>
              <a:t> </a:t>
            </a:r>
            <a:r>
              <a:rPr lang="ru-RU" dirty="0"/>
              <a:t>информацию, представленную в </a:t>
            </a:r>
            <a:r>
              <a:rPr lang="ru-RU" dirty="0" smtClean="0"/>
              <a:t>тексте, </a:t>
            </a:r>
            <a:r>
              <a:rPr lang="ru-RU" dirty="0"/>
              <a:t>а также применять ее в заданном </a:t>
            </a:r>
            <a:r>
              <a:rPr lang="ru-RU" dirty="0" smtClean="0"/>
              <a:t>контексте)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80982"/>
              </p:ext>
            </p:extLst>
          </p:nvPr>
        </p:nvGraphicFramePr>
        <p:xfrm>
          <a:off x="755650" y="2636912"/>
          <a:ext cx="7704138" cy="2304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342"/>
                <a:gridCol w="3959796"/>
              </a:tblGrid>
              <a:tr h="63587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6838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Максимальный балл набрали   37,55% экзаменуемых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Максимальный балл набрали   39,75% выпускников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1069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440160"/>
          </a:xfrm>
        </p:spPr>
        <p:txBody>
          <a:bodyPr>
            <a:normAutofit fontScale="90000"/>
          </a:bodyPr>
          <a:lstStyle/>
          <a:p>
            <a:r>
              <a:rPr lang="ru-RU" dirty="0"/>
              <a:t>ЗАДАНИЕ 23 (</a:t>
            </a:r>
            <a:r>
              <a:rPr lang="ru-RU" dirty="0" smtClean="0"/>
              <a:t>анализ </a:t>
            </a:r>
            <a:r>
              <a:rPr lang="ru-RU" dirty="0"/>
              <a:t>предложенной в тексте информации с привлечением обществоведческих </a:t>
            </a:r>
            <a:r>
              <a:rPr lang="ru-RU" dirty="0" smtClean="0"/>
              <a:t>знаний). 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680140"/>
              </p:ext>
            </p:extLst>
          </p:nvPr>
        </p:nvGraphicFramePr>
        <p:xfrm>
          <a:off x="755650" y="2636912"/>
          <a:ext cx="7704138" cy="3021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069"/>
                <a:gridCol w="3852069"/>
              </a:tblGrid>
              <a:tr h="64428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428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Максимальный балл набрали 14,02% учащихся.</a:t>
                      </a:r>
                      <a:r>
                        <a:rPr lang="ru-RU" sz="2400" baseline="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Максимальный балл набрали  7,58%</a:t>
                      </a:r>
                      <a:r>
                        <a:rPr lang="ru-RU" sz="2400" baseline="0" dirty="0" smtClean="0"/>
                        <a:t> учащихся. </a:t>
                      </a:r>
                      <a:r>
                        <a:rPr lang="ru-RU" sz="240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</a:tr>
              <a:tr h="115970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задание не смогли выполнить    49,31%</a:t>
                      </a:r>
                      <a:r>
                        <a:rPr lang="ru-RU" sz="2400" baseline="0" dirty="0" smtClean="0"/>
                        <a:t> учащихся.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задание не смогли выполнить   68,50%</a:t>
                      </a:r>
                      <a:r>
                        <a:rPr lang="ru-RU" sz="2400" baseline="0" dirty="0" smtClean="0"/>
                        <a:t> учащихся.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511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ЗАДАНИЕ 24</a:t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sz="2700" dirty="0" smtClean="0"/>
              <a:t>умение </a:t>
            </a:r>
            <a:r>
              <a:rPr lang="ru-RU" sz="2700" dirty="0"/>
              <a:t>применить информацию, представленную в тексте, в другой познавательной ситуации, предложить собственную аргументацию и формулировку оценочных и прогностических </a:t>
            </a:r>
            <a:r>
              <a:rPr lang="ru-RU" sz="2700" dirty="0" smtClean="0"/>
              <a:t>суждений)</a:t>
            </a:r>
            <a:endParaRPr lang="ru-RU" sz="27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9049426"/>
              </p:ext>
            </p:extLst>
          </p:nvPr>
        </p:nvGraphicFramePr>
        <p:xfrm>
          <a:off x="755650" y="3284538"/>
          <a:ext cx="7704138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069"/>
                <a:gridCol w="38520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Максимальный балл набрали  14,18% учащихся.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Максимальный балл набрали 10,29% учащихся.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2400" dirty="0" smtClean="0"/>
                        <a:t>Не смогли справиться с этим заданием в 2016 году- 42,71%, в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2015 году -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 44,76%. в 2014 году – 41,13%, в 2012 году – 41,35%, в 2011 году – 41,23%, в 2010 году – 40,72%, в 2009 году – 42,16% экзаменуемых. 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432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704856" cy="1584176"/>
          </a:xfrm>
        </p:spPr>
        <p:txBody>
          <a:bodyPr>
            <a:normAutofit/>
          </a:bodyPr>
          <a:lstStyle/>
          <a:p>
            <a:r>
              <a:rPr lang="ru-RU" dirty="0"/>
              <a:t>ЗАДАНИЕ 25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(проверка </a:t>
            </a:r>
            <a:r>
              <a:rPr lang="ru-RU" dirty="0"/>
              <a:t>умения оперировать теоретическими </a:t>
            </a:r>
            <a:r>
              <a:rPr lang="ru-RU" dirty="0" smtClean="0"/>
              <a:t>понятиями). 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6161206"/>
              </p:ext>
            </p:extLst>
          </p:nvPr>
        </p:nvGraphicFramePr>
        <p:xfrm>
          <a:off x="755650" y="2636838"/>
          <a:ext cx="7704138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069"/>
                <a:gridCol w="38520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Максимальный</a:t>
                      </a:r>
                      <a:r>
                        <a:rPr lang="ru-RU" sz="2400" baseline="0" dirty="0" smtClean="0"/>
                        <a:t> балл набрали  </a:t>
                      </a:r>
                      <a:r>
                        <a:rPr lang="ru-RU" sz="2400" dirty="0" smtClean="0"/>
                        <a:t>14,18%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dirty="0" smtClean="0"/>
                        <a:t>экзаменуемых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Максимальный балл набрали 12,08% экзаменуемых 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 удалось раскрыть смысл предлагаемого понятия и корректно применить его в определенном контексте -  55,61%,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 удалось раскрыть смысл предлагаемого понятия и корректно применить его в определенном контексте</a:t>
                      </a:r>
                    </a:p>
                    <a:p>
                      <a:r>
                        <a:rPr lang="ru-RU" sz="2400" dirty="0" smtClean="0"/>
                        <a:t>- 60,25%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14.08.2016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502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1648</TotalTime>
  <Words>926</Words>
  <Application>Microsoft Office PowerPoint</Application>
  <PresentationFormat>Экран (4:3)</PresentationFormat>
  <Paragraphs>160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Остин</vt:lpstr>
      <vt:lpstr>Анализ итогов ЕГЭ по обществознанию 2016 года</vt:lpstr>
      <vt:lpstr>Структура экзаменационной работы по обществознанию в 2016 году </vt:lpstr>
      <vt:lpstr>Часть 1 (задания с кратким ответом) </vt:lpstr>
      <vt:lpstr>Часть 2 (задания с развернутым ответом) </vt:lpstr>
      <vt:lpstr>ЗАДАНИЕ 21 (умение находить и воспроизводить информацию, представленную в тексте в явном виде) </vt:lpstr>
      <vt:lpstr>ЗАДАНИЕ 22 (умения находить  информацию, представленную в тексте, а также применять ее в заданном контексте)</vt:lpstr>
      <vt:lpstr>ЗАДАНИЕ 23 (анализ предложенной в тексте информации с привлечением обществоведческих знаний). </vt:lpstr>
      <vt:lpstr>                    ЗАДАНИЕ 24 (умение применить информацию, представленную в тексте, в другой познавательной ситуации, предложить собственную аргументацию и формулировку оценочных и прогностических суждений)</vt:lpstr>
      <vt:lpstr>ЗАДАНИЕ 25  (проверка умения оперировать теоретическими понятиями). </vt:lpstr>
      <vt:lpstr> ЗАДАНИЕ 26  (умения иллюстрировать примерами изученные в курсе обществознания теоретические понятия и положения). </vt:lpstr>
      <vt:lpstr>ЗАДАНИЕ 27  ( умение анализировать графическую и   статистическую информацию).  </vt:lpstr>
      <vt:lpstr>  ЗАДАНИЕ 28  (составление плана развернутого ответа по заданной теме)</vt:lpstr>
      <vt:lpstr>ЗАДАНИЕ 29  (мини-сочинение (эссе) </vt:lpstr>
      <vt:lpstr>ЗАДАНИЕ 29  (мини-сочинение (эссе) </vt:lpstr>
      <vt:lpstr>ЗАДАНИЕ 29  (мини-сочинение (эссе) </vt:lpstr>
      <vt:lpstr>                    Общие итоги ЕГЭ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Данейко</cp:lastModifiedBy>
  <cp:revision>152</cp:revision>
  <dcterms:created xsi:type="dcterms:W3CDTF">2012-06-27T06:59:33Z</dcterms:created>
  <dcterms:modified xsi:type="dcterms:W3CDTF">2016-08-14T18:49:33Z</dcterms:modified>
</cp:coreProperties>
</file>