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61"/>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258" r:id="rId59"/>
    <p:sldId id="259" r:id="rId6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AC0000"/>
    <a:srgbClr val="F5F5F5"/>
    <a:srgbClr val="FFE7E7"/>
    <a:srgbClr val="FFCDCD"/>
    <a:srgbClr val="CCECFF"/>
    <a:srgbClr val="B3C5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0" autoAdjust="0"/>
  </p:normalViewPr>
  <p:slideViewPr>
    <p:cSldViewPr>
      <p:cViewPr>
        <p:scale>
          <a:sx n="100" d="100"/>
          <a:sy n="100" d="100"/>
        </p:scale>
        <p:origin x="-28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C99FA-C3C8-478C-8927-9B5CD04B4362}" type="datetimeFigureOut">
              <a:rPr lang="ru-RU" smtClean="0"/>
              <a:pPr/>
              <a:t>15.08.2016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1857-D501-4B93-92BD-5BD0EDDD6C08}" type="slidenum">
              <a:rPr lang="ru-RU" smtClean="0"/>
              <a:pPr/>
              <a:t>‹#›</a:t>
            </a:fld>
            <a:endParaRPr lang="ru-RU"/>
          </a:p>
        </p:txBody>
      </p:sp>
    </p:spTree>
    <p:extLst>
      <p:ext uri="{BB962C8B-B14F-4D97-AF65-F5344CB8AC3E}">
        <p14:creationId xmlns:p14="http://schemas.microsoft.com/office/powerpoint/2010/main" val="2036108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FAC1857-D501-4B93-92BD-5BD0EDDD6C08}" type="slidenum">
              <a:rPr lang="ru-RU" smtClean="0"/>
              <a:pPr/>
              <a:t>58</a:t>
            </a:fld>
            <a:endParaRPr lang="ru-RU"/>
          </a:p>
        </p:txBody>
      </p:sp>
    </p:spTree>
    <p:extLst>
      <p:ext uri="{BB962C8B-B14F-4D97-AF65-F5344CB8AC3E}">
        <p14:creationId xmlns:p14="http://schemas.microsoft.com/office/powerpoint/2010/main" val="1612371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40492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30" name="Picture 6" descr="C:\Users\Владелец\Desktop\Птица_целая.png"/>
          <p:cNvPicPr>
            <a:picLocks noChangeAspect="1" noChangeArrowheads="1"/>
          </p:cNvPicPr>
          <p:nvPr userDrawn="1"/>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4366" y="1748053"/>
            <a:ext cx="7339962" cy="4502276"/>
          </a:xfrm>
          <a:prstGeom prst="rect">
            <a:avLst/>
          </a:prstGeom>
          <a:noFill/>
          <a:extLst>
            <a:ext uri="{909E8E84-426E-40DD-AFC4-6F175D3DCCD1}">
              <a14:hiddenFill xmlns:a14="http://schemas.microsoft.com/office/drawing/2010/main">
                <a:solidFill>
                  <a:srgbClr val="FFFFFF"/>
                </a:solidFill>
              </a14:hiddenFill>
            </a:ext>
          </a:extLst>
        </p:spPr>
      </p:pic>
      <p:sp>
        <p:nvSpPr>
          <p:cNvPr id="46" name="Rectangle 45"/>
          <p:cNvSpPr/>
          <p:nvPr/>
        </p:nvSpPr>
        <p:spPr>
          <a:xfrm>
            <a:off x="4561242" y="-21511"/>
            <a:ext cx="3679116" cy="6271840"/>
          </a:xfrm>
          <a:prstGeom prst="rect">
            <a:avLst/>
          </a:prstGeom>
          <a:solidFill>
            <a:srgbClr val="F5F5F5">
              <a:alpha val="69804"/>
            </a:srgb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650889" y="6088284"/>
            <a:ext cx="3505200" cy="81740"/>
          </a:xfrm>
          <a:prstGeom prst="rect">
            <a:avLst/>
          </a:prstGeom>
          <a:solidFill>
            <a:srgbClr val="0070C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Подзаголовок 2"/>
          <p:cNvSpPr txBox="1">
            <a:spLocks/>
          </p:cNvSpPr>
          <p:nvPr userDrawn="1"/>
        </p:nvSpPr>
        <p:spPr>
          <a:xfrm>
            <a:off x="4748644" y="277426"/>
            <a:ext cx="3309803" cy="1639406"/>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pPr algn="ctr">
              <a:spcBef>
                <a:spcPts val="0"/>
              </a:spcBef>
            </a:pPr>
            <a:r>
              <a:rPr lang="ru-RU" sz="1200" b="1" dirty="0" smtClean="0">
                <a:solidFill>
                  <a:schemeClr val="bg1"/>
                </a:solidFill>
                <a:latin typeface="+mn-lt"/>
              </a:rPr>
              <a:t>государственное автономное учреждение дополнительного профессионального образования</a:t>
            </a:r>
          </a:p>
          <a:p>
            <a:pPr algn="ctr">
              <a:spcBef>
                <a:spcPts val="0"/>
              </a:spcBef>
            </a:pPr>
            <a:r>
              <a:rPr lang="ru-RU" sz="1200" b="1" dirty="0" smtClean="0">
                <a:solidFill>
                  <a:schemeClr val="bg1"/>
                </a:solidFill>
                <a:latin typeface="+mn-lt"/>
              </a:rPr>
              <a:t>(повышения квалификации) специалистов</a:t>
            </a:r>
          </a:p>
          <a:p>
            <a:pPr algn="ctr">
              <a:spcBef>
                <a:spcPts val="0"/>
              </a:spcBef>
            </a:pPr>
            <a:endParaRPr lang="ru-RU" sz="700" b="1" dirty="0" smtClean="0">
              <a:solidFill>
                <a:schemeClr val="bg1"/>
              </a:solidFill>
              <a:latin typeface="+mn-lt"/>
            </a:endParaRPr>
          </a:p>
          <a:p>
            <a:pPr algn="ctr">
              <a:spcBef>
                <a:spcPts val="0"/>
              </a:spcBef>
            </a:pPr>
            <a:r>
              <a:rPr lang="ru-RU" sz="1200" b="1" dirty="0" smtClean="0">
                <a:solidFill>
                  <a:schemeClr val="bg1"/>
                </a:solidFill>
                <a:latin typeface="+mn-lt"/>
              </a:rPr>
              <a:t>«СМОЛЕНСКИЙ ОБЛАСТНОЙ ИНСТИТУТ</a:t>
            </a:r>
          </a:p>
          <a:p>
            <a:pPr algn="ctr">
              <a:spcBef>
                <a:spcPts val="0"/>
              </a:spcBef>
            </a:pPr>
            <a:r>
              <a:rPr lang="ru-RU" sz="1200" b="1" dirty="0" smtClean="0">
                <a:solidFill>
                  <a:schemeClr val="bg1"/>
                </a:solidFill>
                <a:latin typeface="+mn-lt"/>
              </a:rPr>
              <a:t>РАЗВИТИЯ ОБРАЗОВАНИЯ»</a:t>
            </a:r>
            <a:endParaRPr lang="ru-RU" sz="1200" b="1" dirty="0">
              <a:solidFill>
                <a:schemeClr val="bg1"/>
              </a:solidFill>
              <a:latin typeface="+mn-lt"/>
            </a:endParaRPr>
          </a:p>
        </p:txBody>
      </p:sp>
      <p:sp>
        <p:nvSpPr>
          <p:cNvPr id="2" name="Заголовок 1"/>
          <p:cNvSpPr>
            <a:spLocks noGrp="1"/>
          </p:cNvSpPr>
          <p:nvPr>
            <p:ph type="title"/>
          </p:nvPr>
        </p:nvSpPr>
        <p:spPr>
          <a:xfrm>
            <a:off x="4716016" y="2561421"/>
            <a:ext cx="3382236" cy="3079357"/>
          </a:xfrm>
        </p:spPr>
        <p:txBody>
          <a:bodyPr anchor="ctr">
            <a:normAutofit/>
          </a:bodyPr>
          <a:lstStyle>
            <a:lvl1pPr algn="ctr">
              <a:defRPr sz="3000" b="1">
                <a:solidFill>
                  <a:schemeClr val="tx1"/>
                </a:solidFill>
              </a:defRPr>
            </a:lvl1pPr>
          </a:lstStyle>
          <a:p>
            <a:r>
              <a:rPr lang="ru-RU" dirty="0" smtClean="0"/>
              <a:t>Образец заголовка</a:t>
            </a:r>
            <a:endParaRPr lang="ru-RU"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2343D6E-4792-4484-9298-B540E8BA777D}" type="datetime1">
              <a:rPr lang="ru-RU" smtClean="0"/>
              <a:t>15.08.2016</a:t>
            </a:fld>
            <a:endParaRPr lang="ru-RU"/>
          </a:p>
        </p:txBody>
      </p:sp>
      <p:sp>
        <p:nvSpPr>
          <p:cNvPr id="5" name="Footer Placeholder 4"/>
          <p:cNvSpPr>
            <a:spLocks noGrp="1"/>
          </p:cNvSpPr>
          <p:nvPr>
            <p:ph type="ftr" sz="quarter" idx="11"/>
          </p:nvPr>
        </p:nvSpPr>
        <p:spPr/>
        <p:txBody>
          <a:bodyPr/>
          <a:lstStyle/>
          <a:p>
            <a:r>
              <a:rPr lang="ru-RU" smtClean="0"/>
              <a:t>ФИО автора, должность</a:t>
            </a:r>
            <a:endParaRPr lang="ru-RU"/>
          </a:p>
        </p:txBody>
      </p:sp>
      <p:sp>
        <p:nvSpPr>
          <p:cNvPr id="6" name="Slide Number Placeholder 5"/>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1BC5B6B-8392-4812-A06C-6EF65A3CA4E4}" type="datetime1">
              <a:rPr lang="ru-RU" smtClean="0"/>
              <a:t>15.08.2016</a:t>
            </a:fld>
            <a:endParaRPr lang="ru-RU"/>
          </a:p>
        </p:txBody>
      </p:sp>
      <p:sp>
        <p:nvSpPr>
          <p:cNvPr id="5" name="Footer Placeholder 4"/>
          <p:cNvSpPr>
            <a:spLocks noGrp="1"/>
          </p:cNvSpPr>
          <p:nvPr>
            <p:ph type="ftr" sz="quarter" idx="11"/>
          </p:nvPr>
        </p:nvSpPr>
        <p:spPr/>
        <p:txBody>
          <a:bodyPr/>
          <a:lstStyle/>
          <a:p>
            <a:r>
              <a:rPr lang="ru-RU" smtClean="0"/>
              <a:t>ФИО автора, должность</a:t>
            </a:r>
            <a:endParaRPr lang="ru-RU"/>
          </a:p>
        </p:txBody>
      </p:sp>
      <p:sp>
        <p:nvSpPr>
          <p:cNvPr id="6" name="Slide Number Placeholder 5"/>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4" name="Date Placeholder 3"/>
          <p:cNvSpPr>
            <a:spLocks noGrp="1"/>
          </p:cNvSpPr>
          <p:nvPr>
            <p:ph type="dt" sz="half" idx="10"/>
          </p:nvPr>
        </p:nvSpPr>
        <p:spPr/>
        <p:txBody>
          <a:bodyPr/>
          <a:lstStyle/>
          <a:p>
            <a:fld id="{8B1CFC0E-22A1-41A6-A5B0-655AD4698E4F}" type="datetime1">
              <a:rPr lang="ru-RU" smtClean="0"/>
              <a:t>15.08.2016</a:t>
            </a:fld>
            <a:endParaRPr lang="ru-RU"/>
          </a:p>
        </p:txBody>
      </p:sp>
      <p:sp>
        <p:nvSpPr>
          <p:cNvPr id="5" name="Footer Placeholder 4"/>
          <p:cNvSpPr>
            <a:spLocks noGrp="1"/>
          </p:cNvSpPr>
          <p:nvPr>
            <p:ph type="ftr" sz="quarter" idx="11"/>
          </p:nvPr>
        </p:nvSpPr>
        <p:spPr/>
        <p:txBody>
          <a:bodyPr/>
          <a:lstStyle/>
          <a:p>
            <a:r>
              <a:rPr lang="ru-RU" smtClean="0"/>
              <a:t>ФИО автора, должность</a:t>
            </a:r>
            <a:endParaRPr lang="ru-RU"/>
          </a:p>
        </p:txBody>
      </p:sp>
      <p:sp>
        <p:nvSpPr>
          <p:cNvPr id="6" name="Slide Number Placeholder 5"/>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836712"/>
            <a:ext cx="7704856" cy="745152"/>
          </a:xfrm>
        </p:spPr>
        <p:txBody>
          <a:bodyPr anchor="ctr">
            <a:normAutofit/>
          </a:bodyPr>
          <a:lstStyle>
            <a:lvl1pPr algn="l">
              <a:defRPr sz="3000" b="1">
                <a:solidFill>
                  <a:srgbClr val="000099"/>
                </a:solidFill>
              </a:defRPr>
            </a:lvl1pPr>
          </a:lstStyle>
          <a:p>
            <a:r>
              <a:rPr lang="ru-RU" dirty="0" smtClean="0"/>
              <a:t>Заголовок</a:t>
            </a:r>
            <a:endParaRPr lang="en-US" dirty="0"/>
          </a:p>
        </p:txBody>
      </p:sp>
      <p:sp>
        <p:nvSpPr>
          <p:cNvPr id="3" name="Content Placeholder 2"/>
          <p:cNvSpPr>
            <a:spLocks noGrp="1"/>
          </p:cNvSpPr>
          <p:nvPr>
            <p:ph idx="1"/>
          </p:nvPr>
        </p:nvSpPr>
        <p:spPr>
          <a:xfrm>
            <a:off x="755576" y="1700808"/>
            <a:ext cx="7704856" cy="3960440"/>
          </a:xfrm>
        </p:spPr>
        <p:txBody>
          <a:bodyPr>
            <a:normAutofit/>
          </a:bodyPr>
          <a:lstStyle>
            <a:lvl1pPr>
              <a:buClr>
                <a:srgbClr val="000099"/>
              </a:buClr>
              <a:defRPr sz="2000"/>
            </a:lvl1pPr>
            <a:lvl2pPr>
              <a:buClr>
                <a:srgbClr val="000099"/>
              </a:buClr>
              <a:defRPr sz="2000"/>
            </a:lvl2pPr>
            <a:lvl3pPr>
              <a:buClr>
                <a:srgbClr val="000099"/>
              </a:buClr>
              <a:defRPr sz="1800"/>
            </a:lvl3pPr>
            <a:lvl4pPr>
              <a:buClr>
                <a:srgbClr val="000099"/>
              </a:buClr>
              <a:defRPr sz="1600"/>
            </a:lvl4pPr>
            <a:lvl5pPr>
              <a:buClr>
                <a:srgbClr val="000099"/>
              </a:buClr>
              <a:defRPr sz="1400"/>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8" name="Нижний колонтитул 4"/>
          <p:cNvSpPr txBox="1">
            <a:spLocks/>
          </p:cNvSpPr>
          <p:nvPr userDrawn="1"/>
        </p:nvSpPr>
        <p:spPr>
          <a:xfrm>
            <a:off x="755576" y="5733256"/>
            <a:ext cx="7704856" cy="720080"/>
          </a:xfrm>
          <a:prstGeom prst="rect">
            <a:avLst/>
          </a:prstGeom>
        </p:spPr>
        <p:txBody>
          <a:bodyPr vert="horz" lIns="91440" tIns="45720" rIns="91440" bIns="45720" rtlCol="0" anchor="ctr"/>
          <a:lstStyle>
            <a:lvl1pPr algn="l">
              <a:defRPr sz="600" b="1"/>
            </a:lvl1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ГОСУДАРСТВЕННОЕ АВТОНОМНОЕ УЧРЕЖДЕНИЕ ДОПОЛНИТЕЛЬНОГО</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ПРОФЕССИОНАЛЬНОГО ОБРАЗОВАНИЯ (ПОВЫШЕНИЯ КВАЛИФИКАЦИИ) СПЕЦИАЛИСТОВ</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«СМОЛЕНСКИЙ ОБЛАСТНОЙ ИНСТИТУТ РАЗВИТИЯ ОБРАЗОВАНИЯ»</a:t>
            </a:r>
          </a:p>
          <a:p>
            <a:pPr marL="0" marR="0" lvl="0" indent="0" algn="r" defTabSz="914400" rtl="0" eaLnBrk="1" fontAlgn="auto" latinLnBrk="0" hangingPunct="1">
              <a:lnSpc>
                <a:spcPct val="90000"/>
              </a:lnSpc>
              <a:spcBef>
                <a:spcPts val="0"/>
              </a:spcBef>
              <a:spcAft>
                <a:spcPts val="0"/>
              </a:spcAft>
              <a:buClrTx/>
              <a:buSzTx/>
              <a:buFontTx/>
              <a:buNone/>
              <a:tabLst/>
              <a:defRPr/>
            </a:pPr>
            <a:endParaRPr kumimoji="0" lang="ru-RU" sz="700" b="1" i="0" u="none" strike="noStrike" kern="1200" cap="none" spc="0" normalizeH="0" baseline="0" noProof="0" dirty="0" smtClean="0">
              <a:ln>
                <a:noFill/>
              </a:ln>
              <a:solidFill>
                <a:schemeClr val="tx2"/>
              </a:solidFill>
              <a:effectLst/>
              <a:uLnTx/>
              <a:uFillTx/>
              <a:latin typeface="+mj-lt"/>
              <a:ea typeface="+mn-ea"/>
              <a:cs typeface="+mn-cs"/>
            </a:endParaRP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214000, г. Смоленск, ул. Октябрьской революции, д. 20А</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тел</a:t>
            </a:r>
            <a:r>
              <a:rPr kumimoji="0" lang="en-US" sz="700" b="1" i="0" u="none" strike="noStrike" kern="1200" cap="none" spc="0" normalizeH="0" baseline="0" noProof="0" dirty="0" smtClean="0">
                <a:ln>
                  <a:noFill/>
                </a:ln>
                <a:solidFill>
                  <a:schemeClr val="tx2"/>
                </a:solidFill>
                <a:effectLst/>
                <a:uLnTx/>
                <a:uFillTx/>
                <a:latin typeface="+mj-lt"/>
                <a:ea typeface="+mn-ea"/>
                <a:cs typeface="+mn-cs"/>
              </a:rPr>
              <a:t>/</a:t>
            </a:r>
            <a:r>
              <a:rPr kumimoji="0" lang="ru-RU" sz="700" b="1" i="0" u="none" strike="noStrike" kern="1200" cap="none" spc="0" normalizeH="0" baseline="0" noProof="0" dirty="0" smtClean="0">
                <a:ln>
                  <a:noFill/>
                </a:ln>
                <a:solidFill>
                  <a:schemeClr val="tx2"/>
                </a:solidFill>
                <a:effectLst/>
                <a:uLnTx/>
                <a:uFillTx/>
                <a:latin typeface="+mj-lt"/>
                <a:ea typeface="+mn-ea"/>
                <a:cs typeface="+mn-cs"/>
              </a:rPr>
              <a:t>факс: 8 (4812) 38-21-57</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sz="700" b="1" i="0" u="none" strike="noStrike" kern="1200" cap="none" spc="0" normalizeH="0" baseline="0" noProof="0" dirty="0" smtClean="0">
                <a:ln>
                  <a:noFill/>
                </a:ln>
                <a:solidFill>
                  <a:schemeClr val="tx2"/>
                </a:solidFill>
                <a:effectLst/>
                <a:uLnTx/>
                <a:uFillTx/>
                <a:latin typeface="+mj-lt"/>
                <a:ea typeface="+mn-ea"/>
                <a:cs typeface="Calibri" pitchFamily="34" charset="0"/>
              </a:rPr>
              <a:t>www. dpo-smolensk.ru</a:t>
            </a:r>
            <a:endParaRPr kumimoji="0" lang="ru-RU" sz="700" b="1" i="0" u="none" strike="noStrike" kern="1200" cap="none" spc="0" normalizeH="0" baseline="0" noProof="0" dirty="0">
              <a:ln>
                <a:noFill/>
              </a:ln>
              <a:solidFill>
                <a:schemeClr val="tx2"/>
              </a:solidFill>
              <a:effectLst/>
              <a:uLnTx/>
              <a:uFillTx/>
              <a:latin typeface="+mj-lt"/>
              <a:ea typeface="+mn-ea"/>
              <a:cs typeface="Calibri" pitchFamily="34" charset="0"/>
            </a:endParaRPr>
          </a:p>
        </p:txBody>
      </p:sp>
      <p:pic>
        <p:nvPicPr>
          <p:cNvPr id="10" name="Picture 2" descr="C:\Users\Владелец\Desktop\ПТИЦА_БЕЛАЯ.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15054" y="116632"/>
            <a:ext cx="642716" cy="360040"/>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Прямая соединительная линия 11"/>
          <p:cNvCxnSpPr/>
          <p:nvPr userDrawn="1"/>
        </p:nvCxnSpPr>
        <p:spPr>
          <a:xfrm>
            <a:off x="755576" y="6066000"/>
            <a:ext cx="7704856"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Дата 12"/>
          <p:cNvSpPr>
            <a:spLocks noGrp="1"/>
          </p:cNvSpPr>
          <p:nvPr>
            <p:ph type="dt" sz="half" idx="10"/>
          </p:nvPr>
        </p:nvSpPr>
        <p:spPr>
          <a:xfrm>
            <a:off x="107504" y="55873"/>
            <a:ext cx="792088" cy="252000"/>
          </a:xfrm>
        </p:spPr>
        <p:txBody>
          <a:bodyPr/>
          <a:lstStyle>
            <a:lvl1pPr algn="l">
              <a:defRPr sz="800"/>
            </a:lvl1pPr>
          </a:lstStyle>
          <a:p>
            <a:fld id="{AAFFC5FA-CA71-4565-B01C-34C4B64B1EAF}" type="datetime1">
              <a:rPr lang="ru-RU" smtClean="0"/>
              <a:t>15.08.2016</a:t>
            </a:fld>
            <a:endParaRPr lang="ru-RU" dirty="0"/>
          </a:p>
        </p:txBody>
      </p:sp>
      <p:sp>
        <p:nvSpPr>
          <p:cNvPr id="14" name="Нижний колонтитул 13"/>
          <p:cNvSpPr>
            <a:spLocks noGrp="1"/>
          </p:cNvSpPr>
          <p:nvPr>
            <p:ph type="ftr" sz="quarter" idx="11"/>
          </p:nvPr>
        </p:nvSpPr>
        <p:spPr>
          <a:xfrm>
            <a:off x="755576" y="6154807"/>
            <a:ext cx="3502152" cy="226521"/>
          </a:xfrm>
        </p:spPr>
        <p:txBody>
          <a:bodyPr/>
          <a:lstStyle>
            <a:lvl1pPr algn="l">
              <a:defRPr sz="800">
                <a:solidFill>
                  <a:schemeClr val="tx1">
                    <a:lumMod val="65000"/>
                    <a:lumOff val="35000"/>
                  </a:schemeClr>
                </a:solidFill>
              </a:defRPr>
            </a:lvl1pPr>
          </a:lstStyle>
          <a:p>
            <a:r>
              <a:rPr lang="ru-RU" dirty="0" smtClean="0"/>
              <a:t>ФИО автора, должность</a:t>
            </a:r>
            <a:endParaRPr lang="ru-RU" dirty="0"/>
          </a:p>
        </p:txBody>
      </p:sp>
      <p:sp>
        <p:nvSpPr>
          <p:cNvPr id="15" name="Номер слайда 14"/>
          <p:cNvSpPr>
            <a:spLocks noGrp="1"/>
          </p:cNvSpPr>
          <p:nvPr>
            <p:ph type="sldNum" sz="quarter" idx="12"/>
          </p:nvPr>
        </p:nvSpPr>
        <p:spPr>
          <a:xfrm>
            <a:off x="8604448" y="55873"/>
            <a:ext cx="432048" cy="252000"/>
          </a:xfrm>
        </p:spPr>
        <p:txBody>
          <a:bodyPr/>
          <a:lstStyle>
            <a:lvl1pPr algn="r">
              <a:defRPr sz="800"/>
            </a:lvl1pPr>
          </a:lstStyle>
          <a:p>
            <a:fld id="{C06C50F1-8CFA-411F-AD37-A72DFD69FB28}"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1F9A7E-9C7F-4FDE-B704-761A4A0475D1}" type="datetime1">
              <a:rPr lang="ru-RU" smtClean="0"/>
              <a:t>15.08.2016</a:t>
            </a:fld>
            <a:endParaRPr lang="ru-RU"/>
          </a:p>
        </p:txBody>
      </p:sp>
      <p:sp>
        <p:nvSpPr>
          <p:cNvPr id="5" name="Footer Placeholder 4"/>
          <p:cNvSpPr>
            <a:spLocks noGrp="1"/>
          </p:cNvSpPr>
          <p:nvPr>
            <p:ph type="ftr" sz="quarter" idx="11"/>
          </p:nvPr>
        </p:nvSpPr>
        <p:spPr/>
        <p:txBody>
          <a:bodyPr/>
          <a:lstStyle/>
          <a:p>
            <a:r>
              <a:rPr lang="ru-RU" smtClean="0"/>
              <a:t>ФИО автора, должность</a:t>
            </a:r>
            <a:endParaRPr lang="ru-RU"/>
          </a:p>
        </p:txBody>
      </p:sp>
      <p:sp>
        <p:nvSpPr>
          <p:cNvPr id="6" name="Slide Number Placeholder 5"/>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pic>
        <p:nvPicPr>
          <p:cNvPr id="8" name="Picture 2" descr="C:\Users\Владелец\Desktop\ПТИЦА_БЕЛАЯ.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15054" y="116632"/>
            <a:ext cx="642716" cy="36004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hasCustomPrompt="1"/>
          </p:nvPr>
        </p:nvSpPr>
        <p:spPr>
          <a:xfrm>
            <a:off x="755576" y="836712"/>
            <a:ext cx="7704856" cy="745152"/>
          </a:xfrm>
        </p:spPr>
        <p:txBody>
          <a:bodyPr anchor="ctr">
            <a:normAutofit/>
          </a:bodyPr>
          <a:lstStyle>
            <a:lvl1pPr algn="l">
              <a:defRPr sz="3000" b="1">
                <a:solidFill>
                  <a:srgbClr val="000099"/>
                </a:solidFill>
              </a:defRPr>
            </a:lvl1pPr>
          </a:lstStyle>
          <a:p>
            <a:r>
              <a:rPr lang="ru-RU" dirty="0" smtClean="0"/>
              <a:t>Заголовок</a:t>
            </a:r>
            <a:endParaRPr lang="en-US" dirty="0"/>
          </a:p>
        </p:txBody>
      </p:sp>
      <p:sp>
        <p:nvSpPr>
          <p:cNvPr id="12" name="Нижний колонтитул 4"/>
          <p:cNvSpPr txBox="1">
            <a:spLocks/>
          </p:cNvSpPr>
          <p:nvPr userDrawn="1"/>
        </p:nvSpPr>
        <p:spPr>
          <a:xfrm>
            <a:off x="755576" y="5733256"/>
            <a:ext cx="7704856" cy="720080"/>
          </a:xfrm>
          <a:prstGeom prst="rect">
            <a:avLst/>
          </a:prstGeom>
        </p:spPr>
        <p:txBody>
          <a:bodyPr vert="horz" lIns="91440" tIns="45720" rIns="91440" bIns="45720" rtlCol="0" anchor="ctr"/>
          <a:lstStyle>
            <a:lvl1pPr algn="l">
              <a:defRPr sz="600" b="1"/>
            </a:lvl1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ГОСУДАРСТВЕННОЕ АВТОНОМНОЕ УЧРЕЖДЕНИЕ ДОПОЛНИТЕЛЬНОГО</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ПРОФЕССИОНАЛЬНОГО ОБРАЗОВАНИЯ (ПОВЫШЕНИЯ КВАЛИФИКАЦИИ) СПЕЦИАЛИСТОВ</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«СМОЛЕНСКИЙ ОБЛАСТНОЙ ИНСТИТУТ РАЗВИТИЯ ОБРАЗОВАНИЯ»</a:t>
            </a:r>
          </a:p>
          <a:p>
            <a:pPr marL="0" marR="0" lvl="0" indent="0" algn="r" defTabSz="914400" rtl="0" eaLnBrk="1" fontAlgn="auto" latinLnBrk="0" hangingPunct="1">
              <a:lnSpc>
                <a:spcPct val="90000"/>
              </a:lnSpc>
              <a:spcBef>
                <a:spcPts val="0"/>
              </a:spcBef>
              <a:spcAft>
                <a:spcPts val="0"/>
              </a:spcAft>
              <a:buClrTx/>
              <a:buSzTx/>
              <a:buFontTx/>
              <a:buNone/>
              <a:tabLst/>
              <a:defRPr/>
            </a:pPr>
            <a:endParaRPr kumimoji="0" lang="ru-RU" sz="700" b="1" i="0" u="none" strike="noStrike" kern="1200" cap="none" spc="0" normalizeH="0" baseline="0" noProof="0" dirty="0" smtClean="0">
              <a:ln>
                <a:noFill/>
              </a:ln>
              <a:solidFill>
                <a:schemeClr val="tx2"/>
              </a:solidFill>
              <a:effectLst/>
              <a:uLnTx/>
              <a:uFillTx/>
              <a:latin typeface="+mj-lt"/>
              <a:ea typeface="+mn-ea"/>
              <a:cs typeface="+mn-cs"/>
            </a:endParaRP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214000, г. Смоленск, ул. Октябрьской революции, д. 20А</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тел</a:t>
            </a:r>
            <a:r>
              <a:rPr kumimoji="0" lang="en-US" sz="700" b="1" i="0" u="none" strike="noStrike" kern="1200" cap="none" spc="0" normalizeH="0" baseline="0" noProof="0" dirty="0" smtClean="0">
                <a:ln>
                  <a:noFill/>
                </a:ln>
                <a:solidFill>
                  <a:schemeClr val="tx2"/>
                </a:solidFill>
                <a:effectLst/>
                <a:uLnTx/>
                <a:uFillTx/>
                <a:latin typeface="+mj-lt"/>
                <a:ea typeface="+mn-ea"/>
                <a:cs typeface="+mn-cs"/>
              </a:rPr>
              <a:t>/</a:t>
            </a:r>
            <a:r>
              <a:rPr kumimoji="0" lang="ru-RU" sz="700" b="1" i="0" u="none" strike="noStrike" kern="1200" cap="none" spc="0" normalizeH="0" baseline="0" noProof="0" dirty="0" smtClean="0">
                <a:ln>
                  <a:noFill/>
                </a:ln>
                <a:solidFill>
                  <a:schemeClr val="tx2"/>
                </a:solidFill>
                <a:effectLst/>
                <a:uLnTx/>
                <a:uFillTx/>
                <a:latin typeface="+mj-lt"/>
                <a:ea typeface="+mn-ea"/>
                <a:cs typeface="+mn-cs"/>
              </a:rPr>
              <a:t>факс: 8 (4812) 38-21-57</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sz="700" b="1" i="0" u="none" strike="noStrike" kern="1200" cap="none" spc="0" normalizeH="0" baseline="0" noProof="0" dirty="0" smtClean="0">
                <a:ln>
                  <a:noFill/>
                </a:ln>
                <a:solidFill>
                  <a:schemeClr val="tx2"/>
                </a:solidFill>
                <a:effectLst/>
                <a:uLnTx/>
                <a:uFillTx/>
                <a:latin typeface="+mj-lt"/>
                <a:ea typeface="+mn-ea"/>
                <a:cs typeface="Calibri" pitchFamily="34" charset="0"/>
              </a:rPr>
              <a:t>www. dpo-smolensk.ru</a:t>
            </a:r>
            <a:endParaRPr kumimoji="0" lang="ru-RU" sz="700" b="1" i="0" u="none" strike="noStrike" kern="1200" cap="none" spc="0" normalizeH="0" baseline="0" noProof="0" dirty="0">
              <a:ln>
                <a:noFill/>
              </a:ln>
              <a:solidFill>
                <a:schemeClr val="tx2"/>
              </a:solidFill>
              <a:effectLst/>
              <a:uLnTx/>
              <a:uFillTx/>
              <a:latin typeface="+mj-lt"/>
              <a:ea typeface="+mn-ea"/>
              <a:cs typeface="Calibri" pitchFamily="34" charset="0"/>
            </a:endParaRPr>
          </a:p>
        </p:txBody>
      </p:sp>
      <p:cxnSp>
        <p:nvCxnSpPr>
          <p:cNvPr id="13" name="Прямая соединительная линия 12"/>
          <p:cNvCxnSpPr/>
          <p:nvPr userDrawn="1"/>
        </p:nvCxnSpPr>
        <p:spPr>
          <a:xfrm>
            <a:off x="755576" y="6066000"/>
            <a:ext cx="7704856"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Дата 12"/>
          <p:cNvSpPr>
            <a:spLocks noGrp="1"/>
          </p:cNvSpPr>
          <p:nvPr>
            <p:ph type="dt" sz="half" idx="10"/>
          </p:nvPr>
        </p:nvSpPr>
        <p:spPr>
          <a:xfrm>
            <a:off x="107504" y="55873"/>
            <a:ext cx="792088" cy="252000"/>
          </a:xfrm>
        </p:spPr>
        <p:txBody>
          <a:bodyPr/>
          <a:lstStyle>
            <a:lvl1pPr algn="l">
              <a:defRPr sz="800"/>
            </a:lvl1pPr>
          </a:lstStyle>
          <a:p>
            <a:fld id="{AAFFC5FA-CA71-4565-B01C-34C4B64B1EAF}" type="datetime1">
              <a:rPr lang="ru-RU" smtClean="0"/>
              <a:t>15.08.2016</a:t>
            </a:fld>
            <a:endParaRPr lang="ru-RU" dirty="0"/>
          </a:p>
        </p:txBody>
      </p:sp>
      <p:sp>
        <p:nvSpPr>
          <p:cNvPr id="16" name="Нижний колонтитул 13"/>
          <p:cNvSpPr>
            <a:spLocks noGrp="1"/>
          </p:cNvSpPr>
          <p:nvPr>
            <p:ph type="ftr" sz="quarter" idx="11"/>
          </p:nvPr>
        </p:nvSpPr>
        <p:spPr>
          <a:xfrm>
            <a:off x="755576" y="6154807"/>
            <a:ext cx="3502152" cy="226521"/>
          </a:xfrm>
        </p:spPr>
        <p:txBody>
          <a:bodyPr/>
          <a:lstStyle>
            <a:lvl1pPr algn="l">
              <a:defRPr sz="800">
                <a:solidFill>
                  <a:schemeClr val="tx1">
                    <a:lumMod val="65000"/>
                    <a:lumOff val="35000"/>
                  </a:schemeClr>
                </a:solidFill>
              </a:defRPr>
            </a:lvl1pPr>
          </a:lstStyle>
          <a:p>
            <a:r>
              <a:rPr lang="ru-RU" dirty="0" smtClean="0"/>
              <a:t>ФИО автора, должность</a:t>
            </a:r>
            <a:endParaRPr lang="ru-RU" dirty="0"/>
          </a:p>
        </p:txBody>
      </p:sp>
      <p:sp>
        <p:nvSpPr>
          <p:cNvPr id="17" name="Номер слайда 14"/>
          <p:cNvSpPr>
            <a:spLocks noGrp="1"/>
          </p:cNvSpPr>
          <p:nvPr>
            <p:ph type="sldNum" sz="quarter" idx="12"/>
          </p:nvPr>
        </p:nvSpPr>
        <p:spPr>
          <a:xfrm>
            <a:off x="8604448" y="55873"/>
            <a:ext cx="432048" cy="252000"/>
          </a:xfrm>
        </p:spPr>
        <p:txBody>
          <a:bodyPr/>
          <a:lstStyle>
            <a:lvl1pPr algn="r">
              <a:defRPr sz="800"/>
            </a:lvl1pPr>
          </a:lstStyle>
          <a:p>
            <a:fld id="{C06C50F1-8CFA-411F-AD37-A72DFD69FB28}" type="slidenum">
              <a:rPr lang="ru-RU" smtClean="0"/>
              <a:pPr/>
              <a:t>‹#›</a:t>
            </a:fld>
            <a:endParaRPr lang="ru-RU" dirty="0"/>
          </a:p>
        </p:txBody>
      </p:sp>
      <p:sp>
        <p:nvSpPr>
          <p:cNvPr id="18" name="Content Placeholder 2"/>
          <p:cNvSpPr>
            <a:spLocks noGrp="1"/>
          </p:cNvSpPr>
          <p:nvPr>
            <p:ph idx="1"/>
          </p:nvPr>
        </p:nvSpPr>
        <p:spPr>
          <a:xfrm>
            <a:off x="755576" y="1700808"/>
            <a:ext cx="3816000" cy="3960440"/>
          </a:xfrm>
        </p:spPr>
        <p:txBody>
          <a:bodyPr>
            <a:normAutofit/>
          </a:bodyPr>
          <a:lstStyle>
            <a:lvl1pPr>
              <a:buClr>
                <a:srgbClr val="000099"/>
              </a:buClr>
              <a:defRPr sz="2000"/>
            </a:lvl1pPr>
            <a:lvl2pPr>
              <a:buClr>
                <a:srgbClr val="000099"/>
              </a:buClr>
              <a:defRPr sz="2000"/>
            </a:lvl2pPr>
            <a:lvl3pPr>
              <a:buClr>
                <a:srgbClr val="000099"/>
              </a:buClr>
              <a:defRPr sz="1800"/>
            </a:lvl3pPr>
            <a:lvl4pPr>
              <a:buClr>
                <a:srgbClr val="000099"/>
              </a:buClr>
              <a:defRPr sz="1600"/>
            </a:lvl4pPr>
            <a:lvl5pPr>
              <a:buClr>
                <a:srgbClr val="000099"/>
              </a:buClr>
              <a:defRPr sz="1400"/>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19" name="Content Placeholder 2"/>
          <p:cNvSpPr>
            <a:spLocks noGrp="1"/>
          </p:cNvSpPr>
          <p:nvPr>
            <p:ph idx="13"/>
          </p:nvPr>
        </p:nvSpPr>
        <p:spPr>
          <a:xfrm>
            <a:off x="4644432" y="1700808"/>
            <a:ext cx="3816000" cy="3960440"/>
          </a:xfrm>
        </p:spPr>
        <p:txBody>
          <a:bodyPr>
            <a:normAutofit/>
          </a:bodyPr>
          <a:lstStyle>
            <a:lvl1pPr>
              <a:buClr>
                <a:srgbClr val="000099"/>
              </a:buClr>
              <a:defRPr sz="2000"/>
            </a:lvl1pPr>
            <a:lvl2pPr>
              <a:buClr>
                <a:srgbClr val="000099"/>
              </a:buClr>
              <a:defRPr sz="2000"/>
            </a:lvl2pPr>
            <a:lvl3pPr>
              <a:buClr>
                <a:srgbClr val="000099"/>
              </a:buClr>
              <a:defRPr sz="1800"/>
            </a:lvl3pPr>
            <a:lvl4pPr>
              <a:buClr>
                <a:srgbClr val="000099"/>
              </a:buClr>
              <a:defRPr sz="1600"/>
            </a:lvl4pPr>
            <a:lvl5pPr>
              <a:buClr>
                <a:srgbClr val="000099"/>
              </a:buClr>
              <a:defRPr sz="1400"/>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532DED-0D7F-4950-A056-7F2CBE278128}" type="datetime1">
              <a:rPr lang="ru-RU" smtClean="0"/>
              <a:t>15.08.2016</a:t>
            </a:fld>
            <a:endParaRPr lang="ru-RU"/>
          </a:p>
        </p:txBody>
      </p:sp>
      <p:sp>
        <p:nvSpPr>
          <p:cNvPr id="8" name="Footer Placeholder 7"/>
          <p:cNvSpPr>
            <a:spLocks noGrp="1"/>
          </p:cNvSpPr>
          <p:nvPr>
            <p:ph type="ftr" sz="quarter" idx="11"/>
          </p:nvPr>
        </p:nvSpPr>
        <p:spPr/>
        <p:txBody>
          <a:bodyPr/>
          <a:lstStyle/>
          <a:p>
            <a:r>
              <a:rPr lang="ru-RU" smtClean="0"/>
              <a:t>ФИО автора, должность</a:t>
            </a:r>
            <a:endParaRPr lang="ru-RU"/>
          </a:p>
        </p:txBody>
      </p:sp>
      <p:sp>
        <p:nvSpPr>
          <p:cNvPr id="9" name="Slide Number Placeholder 8"/>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D0E0802-6340-4BCA-80A6-FF165FDF11E5}" type="datetime1">
              <a:rPr lang="ru-RU" smtClean="0"/>
              <a:t>15.08.2016</a:t>
            </a:fld>
            <a:endParaRPr lang="ru-RU"/>
          </a:p>
        </p:txBody>
      </p:sp>
      <p:sp>
        <p:nvSpPr>
          <p:cNvPr id="4" name="Footer Placeholder 3"/>
          <p:cNvSpPr>
            <a:spLocks noGrp="1"/>
          </p:cNvSpPr>
          <p:nvPr>
            <p:ph type="ftr" sz="quarter" idx="11"/>
          </p:nvPr>
        </p:nvSpPr>
        <p:spPr/>
        <p:txBody>
          <a:bodyPr/>
          <a:lstStyle/>
          <a:p>
            <a:r>
              <a:rPr lang="ru-RU" smtClean="0"/>
              <a:t>ФИО автора, должность</a:t>
            </a:r>
            <a:endParaRPr lang="ru-RU"/>
          </a:p>
        </p:txBody>
      </p:sp>
      <p:sp>
        <p:nvSpPr>
          <p:cNvPr id="5" name="Slide Number Placeholder 4"/>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Дата 12"/>
          <p:cNvSpPr txBox="1">
            <a:spLocks/>
          </p:cNvSpPr>
          <p:nvPr userDrawn="1"/>
        </p:nvSpPr>
        <p:spPr>
          <a:xfrm>
            <a:off x="107504" y="55873"/>
            <a:ext cx="792088" cy="252000"/>
          </a:xfrm>
          <a:prstGeom prst="rect">
            <a:avLst/>
          </a:prstGeom>
        </p:spPr>
        <p:txBody>
          <a:bodyPr vert="horz" lIns="91440" tIns="45720" rIns="91440" bIns="45720" rtlCol="0" anchor="ctr"/>
          <a:lstStyle>
            <a:defPPr>
              <a:defRPr lang="ru-RU"/>
            </a:defPPr>
            <a:lvl1pPr marL="0" algn="l" defTabSz="914400" rtl="0" eaLnBrk="1" latinLnBrk="0" hangingPunct="1">
              <a:defRPr sz="800" kern="1200">
                <a:solidFill>
                  <a:srgbClr val="FEFEF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AFFC5FA-CA71-4565-B01C-34C4B64B1EAF}" type="datetime1">
              <a:rPr lang="ru-RU" smtClean="0"/>
              <a:pPr/>
              <a:t>15.08.2016</a:t>
            </a:fld>
            <a:endParaRPr lang="ru-RU" dirty="0"/>
          </a:p>
        </p:txBody>
      </p:sp>
      <p:sp>
        <p:nvSpPr>
          <p:cNvPr id="6" name="Нижний колонтитул 13"/>
          <p:cNvSpPr txBox="1">
            <a:spLocks/>
          </p:cNvSpPr>
          <p:nvPr userDrawn="1"/>
        </p:nvSpPr>
        <p:spPr>
          <a:xfrm>
            <a:off x="755576" y="6154807"/>
            <a:ext cx="3502152" cy="226521"/>
          </a:xfrm>
          <a:prstGeom prst="rect">
            <a:avLst/>
          </a:prstGeom>
        </p:spPr>
        <p:txBody>
          <a:bodyPr vert="horz" lIns="91440" tIns="45720" rIns="91440" bIns="45720" rtlCol="0" anchor="ctr"/>
          <a:lstStyle>
            <a:defPPr>
              <a:defRPr lang="ru-RU"/>
            </a:defPPr>
            <a:lvl1pPr marL="0" algn="l" defTabSz="914400" rtl="0" eaLnBrk="1" latinLnBrk="0" hangingPunct="1">
              <a:defRPr sz="8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u-RU" smtClean="0"/>
              <a:t>ФИО автора, должность</a:t>
            </a:r>
            <a:endParaRPr lang="ru-RU" dirty="0"/>
          </a:p>
        </p:txBody>
      </p:sp>
      <p:sp>
        <p:nvSpPr>
          <p:cNvPr id="7" name="Номер слайда 14"/>
          <p:cNvSpPr txBox="1">
            <a:spLocks/>
          </p:cNvSpPr>
          <p:nvPr userDrawn="1"/>
        </p:nvSpPr>
        <p:spPr>
          <a:xfrm>
            <a:off x="8604448" y="55873"/>
            <a:ext cx="432048" cy="252000"/>
          </a:xfrm>
          <a:prstGeom prst="rect">
            <a:avLst/>
          </a:prstGeom>
        </p:spPr>
        <p:txBody>
          <a:bodyPr vert="horz" lIns="91440" tIns="45720" rIns="91440" bIns="45720" rtlCol="0" anchor="ctr"/>
          <a:lstStyle>
            <a:defPPr>
              <a:defRPr lang="ru-RU"/>
            </a:defPPr>
            <a:lvl1pPr marL="0" algn="r" defTabSz="914400" rtl="0" eaLnBrk="1" latinLnBrk="0" hangingPunct="1">
              <a:defRPr sz="800" kern="1200">
                <a:solidFill>
                  <a:srgbClr val="FEFEF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06C50F1-8CFA-411F-AD37-A72DFD69FB28}" type="slidenum">
              <a:rPr lang="ru-RU" smtClean="0"/>
              <a:pPr/>
              <a:t>‹#›</a:t>
            </a:fld>
            <a:endParaRPr lang="ru-RU" dirty="0"/>
          </a:p>
        </p:txBody>
      </p:sp>
      <p:sp>
        <p:nvSpPr>
          <p:cNvPr id="8" name="Нижний колонтитул 4"/>
          <p:cNvSpPr txBox="1">
            <a:spLocks/>
          </p:cNvSpPr>
          <p:nvPr userDrawn="1"/>
        </p:nvSpPr>
        <p:spPr>
          <a:xfrm>
            <a:off x="755576" y="5733256"/>
            <a:ext cx="7704856" cy="720080"/>
          </a:xfrm>
          <a:prstGeom prst="rect">
            <a:avLst/>
          </a:prstGeom>
        </p:spPr>
        <p:txBody>
          <a:bodyPr vert="horz" lIns="91440" tIns="45720" rIns="91440" bIns="45720" rtlCol="0" anchor="ctr"/>
          <a:lstStyle>
            <a:lvl1pPr algn="l">
              <a:defRPr sz="600" b="1"/>
            </a:lvl1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ГОСУДАРСТВЕННОЕ АВТОНОМНОЕ УЧРЕЖДЕНИЕ ДОПОЛНИТЕЛЬНОГО</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500" b="1" i="0" u="none" strike="noStrike" kern="1200" cap="none" spc="0" normalizeH="0" baseline="0" noProof="0" dirty="0" smtClean="0">
                <a:ln>
                  <a:noFill/>
                </a:ln>
                <a:solidFill>
                  <a:schemeClr val="tx2"/>
                </a:solidFill>
                <a:effectLst/>
                <a:uLnTx/>
                <a:uFillTx/>
                <a:latin typeface="+mj-lt"/>
                <a:ea typeface="+mn-ea"/>
                <a:cs typeface="+mn-cs"/>
              </a:rPr>
              <a:t>ПРОФЕССИОНАЛЬНОГО ОБРАЗОВАНИЯ (ПОВЫШЕНИЯ КВАЛИФИКАЦИИ) СПЕЦИАЛИСТОВ</a:t>
            </a:r>
          </a:p>
          <a:p>
            <a:pPr marL="0" marR="0" lvl="0" indent="0" algn="l"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«СМОЛЕНСКИЙ ОБЛАСТНОЙ ИНСТИТУТ РАЗВИТИЯ ОБРАЗОВАНИЯ»</a:t>
            </a:r>
          </a:p>
          <a:p>
            <a:pPr marL="0" marR="0" lvl="0" indent="0" algn="r" defTabSz="914400" rtl="0" eaLnBrk="1" fontAlgn="auto" latinLnBrk="0" hangingPunct="1">
              <a:lnSpc>
                <a:spcPct val="90000"/>
              </a:lnSpc>
              <a:spcBef>
                <a:spcPts val="0"/>
              </a:spcBef>
              <a:spcAft>
                <a:spcPts val="0"/>
              </a:spcAft>
              <a:buClrTx/>
              <a:buSzTx/>
              <a:buFontTx/>
              <a:buNone/>
              <a:tabLst/>
              <a:defRPr/>
            </a:pPr>
            <a:endParaRPr kumimoji="0" lang="ru-RU" sz="700" b="1" i="0" u="none" strike="noStrike" kern="1200" cap="none" spc="0" normalizeH="0" baseline="0" noProof="0" dirty="0" smtClean="0">
              <a:ln>
                <a:noFill/>
              </a:ln>
              <a:solidFill>
                <a:schemeClr val="tx2"/>
              </a:solidFill>
              <a:effectLst/>
              <a:uLnTx/>
              <a:uFillTx/>
              <a:latin typeface="+mj-lt"/>
              <a:ea typeface="+mn-ea"/>
              <a:cs typeface="+mn-cs"/>
            </a:endParaRP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214000, г. Смоленск, ул. Октябрьской революции, д. 20А</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ru-RU" sz="700" b="1" i="0" u="none" strike="noStrike" kern="1200" cap="none" spc="0" normalizeH="0" baseline="0" noProof="0" dirty="0" smtClean="0">
                <a:ln>
                  <a:noFill/>
                </a:ln>
                <a:solidFill>
                  <a:schemeClr val="tx2"/>
                </a:solidFill>
                <a:effectLst/>
                <a:uLnTx/>
                <a:uFillTx/>
                <a:latin typeface="+mj-lt"/>
                <a:ea typeface="+mn-ea"/>
                <a:cs typeface="+mn-cs"/>
              </a:rPr>
              <a:t>тел</a:t>
            </a:r>
            <a:r>
              <a:rPr kumimoji="0" lang="en-US" sz="700" b="1" i="0" u="none" strike="noStrike" kern="1200" cap="none" spc="0" normalizeH="0" baseline="0" noProof="0" dirty="0" smtClean="0">
                <a:ln>
                  <a:noFill/>
                </a:ln>
                <a:solidFill>
                  <a:schemeClr val="tx2"/>
                </a:solidFill>
                <a:effectLst/>
                <a:uLnTx/>
                <a:uFillTx/>
                <a:latin typeface="+mj-lt"/>
                <a:ea typeface="+mn-ea"/>
                <a:cs typeface="+mn-cs"/>
              </a:rPr>
              <a:t>/</a:t>
            </a:r>
            <a:r>
              <a:rPr kumimoji="0" lang="ru-RU" sz="700" b="1" i="0" u="none" strike="noStrike" kern="1200" cap="none" spc="0" normalizeH="0" baseline="0" noProof="0" dirty="0" smtClean="0">
                <a:ln>
                  <a:noFill/>
                </a:ln>
                <a:solidFill>
                  <a:schemeClr val="tx2"/>
                </a:solidFill>
                <a:effectLst/>
                <a:uLnTx/>
                <a:uFillTx/>
                <a:latin typeface="+mj-lt"/>
                <a:ea typeface="+mn-ea"/>
                <a:cs typeface="+mn-cs"/>
              </a:rPr>
              <a:t>факс: 8 (4812) 38-21-57</a:t>
            </a:r>
          </a:p>
          <a:p>
            <a:pPr marL="0" marR="0" lvl="0" indent="0" algn="r" defTabSz="914400" rtl="0" eaLnBrk="1" fontAlgn="auto" latinLnBrk="0" hangingPunct="1">
              <a:lnSpc>
                <a:spcPct val="90000"/>
              </a:lnSpc>
              <a:spcBef>
                <a:spcPts val="0"/>
              </a:spcBef>
              <a:spcAft>
                <a:spcPts val="0"/>
              </a:spcAft>
              <a:buClrTx/>
              <a:buSzTx/>
              <a:buFontTx/>
              <a:buNone/>
              <a:tabLst/>
              <a:defRPr/>
            </a:pPr>
            <a:r>
              <a:rPr kumimoji="0" lang="en-US" sz="700" b="1" i="0" u="none" strike="noStrike" kern="1200" cap="none" spc="0" normalizeH="0" baseline="0" noProof="0" dirty="0" smtClean="0">
                <a:ln>
                  <a:noFill/>
                </a:ln>
                <a:solidFill>
                  <a:schemeClr val="tx2"/>
                </a:solidFill>
                <a:effectLst/>
                <a:uLnTx/>
                <a:uFillTx/>
                <a:latin typeface="+mj-lt"/>
                <a:ea typeface="+mn-ea"/>
                <a:cs typeface="Calibri" pitchFamily="34" charset="0"/>
              </a:rPr>
              <a:t>www. dpo-smolensk.ru</a:t>
            </a:r>
            <a:endParaRPr kumimoji="0" lang="ru-RU" sz="700" b="1" i="0" u="none" strike="noStrike" kern="1200" cap="none" spc="0" normalizeH="0" baseline="0" noProof="0" dirty="0">
              <a:ln>
                <a:noFill/>
              </a:ln>
              <a:solidFill>
                <a:schemeClr val="tx2"/>
              </a:solidFill>
              <a:effectLst/>
              <a:uLnTx/>
              <a:uFillTx/>
              <a:latin typeface="+mj-lt"/>
              <a:ea typeface="+mn-ea"/>
              <a:cs typeface="Calibri" pitchFamily="34" charset="0"/>
            </a:endParaRPr>
          </a:p>
        </p:txBody>
      </p:sp>
      <p:cxnSp>
        <p:nvCxnSpPr>
          <p:cNvPr id="9" name="Прямая соединительная линия 8"/>
          <p:cNvCxnSpPr/>
          <p:nvPr userDrawn="1"/>
        </p:nvCxnSpPr>
        <p:spPr>
          <a:xfrm>
            <a:off x="755576" y="6066000"/>
            <a:ext cx="7704856" cy="0"/>
          </a:xfrm>
          <a:prstGeom prst="line">
            <a:avLst/>
          </a:prstGeom>
          <a:ln w="127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2" descr="C:\Users\Владелец\Desktop\ПТИЦА_БЕЛАЯ.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15054" y="116632"/>
            <a:ext cx="642716" cy="3600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F8A1780-857F-4F5F-B809-C53DD044E6F1}" type="datetime1">
              <a:rPr lang="ru-RU" smtClean="0"/>
              <a:t>15.08.2016</a:t>
            </a:fld>
            <a:endParaRPr lang="ru-RU"/>
          </a:p>
        </p:txBody>
      </p:sp>
      <p:sp>
        <p:nvSpPr>
          <p:cNvPr id="7" name="Slide Number Placeholder 6"/>
          <p:cNvSpPr>
            <a:spLocks noGrp="1"/>
          </p:cNvSpPr>
          <p:nvPr>
            <p:ph type="sldNum" sz="quarter" idx="12"/>
          </p:nvPr>
        </p:nvSpPr>
        <p:spPr/>
        <p:txBody>
          <a:bodyPr/>
          <a:lstStyle/>
          <a:p>
            <a:fld id="{C06C50F1-8CFA-411F-AD37-A72DFD69FB28}"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ru-RU" smtClean="0"/>
              <a:t>ФИО автора, должность</a:t>
            </a:r>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75168BD-9E0D-4FD9-8997-B98E80DC57A8}" type="datetime1">
              <a:rPr lang="ru-RU" smtClean="0"/>
              <a:t>15.08.2016</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r>
              <a:rPr lang="ru-RU" smtClean="0"/>
              <a:t>ФИО автора, должность</a:t>
            </a:r>
            <a:endParaRPr lang="ru-RU"/>
          </a:p>
        </p:txBody>
      </p:sp>
      <p:sp>
        <p:nvSpPr>
          <p:cNvPr id="7" name="Slide Number Placeholder 6"/>
          <p:cNvSpPr>
            <a:spLocks noGrp="1"/>
          </p:cNvSpPr>
          <p:nvPr>
            <p:ph type="sldNum" sz="quarter" idx="12"/>
          </p:nvPr>
        </p:nvSpPr>
        <p:spPr/>
        <p:txBody>
          <a:bodyPr/>
          <a:lstStyle/>
          <a:p>
            <a:fld id="{C06C50F1-8CFA-411F-AD37-A72DFD69FB28}" type="slidenum">
              <a:rPr lang="ru-RU" smtClean="0"/>
              <a:pPr/>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C65DA96-61DC-4DE7-AD08-0769B5D88E87}" type="datetime1">
              <a:rPr lang="ru-RU" smtClean="0"/>
              <a:t>15.08.2016</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ru-RU" smtClean="0"/>
              <a:t>ФИО автора, должность</a:t>
            </a:r>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06C50F1-8CFA-411F-AD37-A72DFD69FB2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686" r:id="rId12"/>
  </p:sldLayoutIdLst>
  <p:timing>
    <p:tnLst>
      <p:par>
        <p:cTn id="1" dur="indefinite" restart="never" nodeType="tmRoot"/>
      </p:par>
    </p:tnLst>
  </p:timing>
  <p:hf hd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Проект Концепции нового учебно-методического комплекса по Всеобщей истории </a:t>
            </a:r>
          </a:p>
        </p:txBody>
      </p:sp>
    </p:spTree>
    <p:extLst>
      <p:ext uri="{BB962C8B-B14F-4D97-AF65-F5344CB8AC3E}">
        <p14:creationId xmlns:p14="http://schemas.microsoft.com/office/powerpoint/2010/main" val="366195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Современный учебник по Всеобщей истории</a:t>
            </a:r>
          </a:p>
        </p:txBody>
      </p:sp>
      <p:sp>
        <p:nvSpPr>
          <p:cNvPr id="3" name="Объект 2"/>
          <p:cNvSpPr>
            <a:spLocks noGrp="1"/>
          </p:cNvSpPr>
          <p:nvPr>
            <p:ph idx="1"/>
          </p:nvPr>
        </p:nvSpPr>
        <p:spPr/>
        <p:txBody>
          <a:bodyPr>
            <a:normAutofit fontScale="70000" lnSpcReduction="20000"/>
          </a:bodyPr>
          <a:lstStyle/>
          <a:p>
            <a:r>
              <a:rPr lang="ru-RU" dirty="0"/>
              <a:t>авторский текст (число параграфов должно быть примерно на треть меньше числа </a:t>
            </a:r>
            <a:r>
              <a:rPr lang="ru-RU" dirty="0" smtClean="0"/>
              <a:t>часов</a:t>
            </a:r>
            <a:r>
              <a:rPr lang="ru-RU" dirty="0"/>
              <a:t>, отведенных на изучение курса); </a:t>
            </a:r>
          </a:p>
          <a:p>
            <a:r>
              <a:rPr lang="ru-RU" dirty="0" smtClean="0"/>
              <a:t> </a:t>
            </a:r>
            <a:r>
              <a:rPr lang="ru-RU" dirty="0"/>
              <a:t>фрагменты письменных источников; </a:t>
            </a:r>
          </a:p>
          <a:p>
            <a:r>
              <a:rPr lang="ru-RU" dirty="0" smtClean="0"/>
              <a:t> </a:t>
            </a:r>
            <a:r>
              <a:rPr lang="ru-RU" dirty="0"/>
              <a:t>отрывки из трудов историков, а также яркие оценочные высказывания </a:t>
            </a:r>
            <a:r>
              <a:rPr lang="ru-RU" dirty="0" smtClean="0"/>
              <a:t>деятелей</a:t>
            </a:r>
            <a:endParaRPr lang="ru-RU" dirty="0"/>
          </a:p>
          <a:p>
            <a:pPr marL="68580" indent="0">
              <a:buNone/>
            </a:pPr>
            <a:r>
              <a:rPr lang="ru-RU" dirty="0"/>
              <a:t>культуры на исторические темы; </a:t>
            </a:r>
          </a:p>
          <a:p>
            <a:r>
              <a:rPr lang="ru-RU" dirty="0" smtClean="0"/>
              <a:t>иллюстративный </a:t>
            </a:r>
            <a:r>
              <a:rPr lang="ru-RU" dirty="0"/>
              <a:t>ряд, </a:t>
            </a:r>
            <a:r>
              <a:rPr lang="ru-RU" dirty="0" smtClean="0"/>
              <a:t>включающий изобразительные </a:t>
            </a:r>
            <a:r>
              <a:rPr lang="ru-RU" dirty="0"/>
              <a:t>и вещественные источники, </a:t>
            </a:r>
          </a:p>
          <a:p>
            <a:pPr marL="68580" indent="0">
              <a:buNone/>
            </a:pPr>
            <a:r>
              <a:rPr lang="ru-RU" dirty="0"/>
              <a:t>научные реконструкции и историческую живопись; при этом упор целесообразно </a:t>
            </a:r>
          </a:p>
          <a:p>
            <a:pPr marL="68580" indent="0">
              <a:buNone/>
            </a:pPr>
            <a:r>
              <a:rPr lang="ru-RU" dirty="0"/>
              <a:t>сделать на изобразительных и вещественных источниках, четко отделяя их от </a:t>
            </a:r>
          </a:p>
          <a:p>
            <a:pPr marL="68580" indent="0">
              <a:buNone/>
            </a:pPr>
            <a:r>
              <a:rPr lang="ru-RU" dirty="0" smtClean="0"/>
              <a:t>Исторической живописи</a:t>
            </a:r>
            <a:r>
              <a:rPr lang="ru-RU" dirty="0"/>
              <a:t>, </a:t>
            </a:r>
            <a:r>
              <a:rPr lang="ru-RU" dirty="0" smtClean="0"/>
              <a:t>отражающей </a:t>
            </a:r>
            <a:r>
              <a:rPr lang="ru-RU" dirty="0"/>
              <a:t>представления более поздних эпох;</a:t>
            </a:r>
          </a:p>
          <a:p>
            <a:r>
              <a:rPr lang="ru-RU" dirty="0" smtClean="0"/>
              <a:t> </a:t>
            </a:r>
            <a:r>
              <a:rPr lang="ru-RU" dirty="0"/>
              <a:t>исторические карты и схемы; </a:t>
            </a:r>
          </a:p>
          <a:p>
            <a:r>
              <a:rPr lang="ru-RU" dirty="0" smtClean="0"/>
              <a:t>методический </a:t>
            </a:r>
            <a:r>
              <a:rPr lang="ru-RU" dirty="0"/>
              <a:t>аппарат (дидактическое введение, упреждающие вопросы в начале </a:t>
            </a:r>
          </a:p>
          <a:p>
            <a:pPr marL="68580" indent="0">
              <a:buNone/>
            </a:pPr>
            <a:r>
              <a:rPr lang="ru-RU" dirty="0"/>
              <a:t>каждого параграфа, вопросы и задания в конце параграфов и глав, вопросы внутри </a:t>
            </a:r>
          </a:p>
          <a:p>
            <a:pPr marL="68580" indent="0">
              <a:buNone/>
            </a:pPr>
            <a:r>
              <a:rPr lang="ru-RU" dirty="0"/>
              <a:t>параграфов, вопросы и задания к источникам, картам и иллюстрациям);</a:t>
            </a:r>
          </a:p>
          <a:p>
            <a:r>
              <a:rPr lang="ru-RU" dirty="0" smtClean="0"/>
              <a:t> </a:t>
            </a:r>
            <a:r>
              <a:rPr lang="ru-RU" dirty="0"/>
              <a:t>задания для творческой и проектной деятельности;</a:t>
            </a:r>
          </a:p>
          <a:p>
            <a:r>
              <a:rPr lang="ru-RU" dirty="0" smtClean="0"/>
              <a:t> </a:t>
            </a:r>
            <a:r>
              <a:rPr lang="ru-RU" dirty="0"/>
              <a:t>вопросы и задания должны быть дифференцированы по характеру и по уровню </a:t>
            </a:r>
          </a:p>
          <a:p>
            <a:pPr marL="68580" indent="0">
              <a:buNone/>
            </a:pPr>
            <a:r>
              <a:rPr lang="ru-RU" dirty="0"/>
              <a:t>сложности, что обеспечивает </a:t>
            </a:r>
            <a:r>
              <a:rPr lang="ru-RU" dirty="0" smtClean="0"/>
              <a:t>индивидуальный подход </a:t>
            </a:r>
            <a:r>
              <a:rPr lang="ru-RU" dirty="0"/>
              <a:t>к обучению;</a:t>
            </a:r>
          </a:p>
          <a:p>
            <a:r>
              <a:rPr lang="ru-RU" dirty="0" smtClean="0"/>
              <a:t>справочный </a:t>
            </a:r>
            <a:r>
              <a:rPr lang="ru-RU" dirty="0"/>
              <a:t>аппарат (хронологическая таблица, словарь терминов и персоналий, </a:t>
            </a:r>
          </a:p>
          <a:p>
            <a:pPr marL="68580" indent="0">
              <a:buNone/>
            </a:pPr>
            <a:r>
              <a:rPr lang="ru-RU" dirty="0"/>
              <a:t>списки основных источников, </a:t>
            </a:r>
            <a:r>
              <a:rPr lang="ru-RU" dirty="0" smtClean="0"/>
              <a:t>рекомендованной литературы </a:t>
            </a:r>
            <a:r>
              <a:rPr lang="ru-RU" dirty="0"/>
              <a:t>и </a:t>
            </a:r>
            <a:r>
              <a:rPr lang="ru-RU" dirty="0" smtClean="0"/>
              <a:t>интернет- ресурсов</a:t>
            </a:r>
            <a:r>
              <a:rPr lang="ru-RU" dirty="0"/>
              <a:t>). </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10</a:t>
            </a:fld>
            <a:endParaRPr lang="ru-RU" dirty="0"/>
          </a:p>
        </p:txBody>
      </p:sp>
    </p:spTree>
    <p:extLst>
      <p:ext uri="{BB962C8B-B14F-4D97-AF65-F5344CB8AC3E}">
        <p14:creationId xmlns:p14="http://schemas.microsoft.com/office/powerpoint/2010/main" val="1639574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Новый УМК по всеобщей истории должен включать</a:t>
            </a:r>
          </a:p>
        </p:txBody>
      </p:sp>
      <p:sp>
        <p:nvSpPr>
          <p:cNvPr id="3" name="Объект 2"/>
          <p:cNvSpPr>
            <a:spLocks noGrp="1"/>
          </p:cNvSpPr>
          <p:nvPr>
            <p:ph idx="1"/>
          </p:nvPr>
        </p:nvSpPr>
        <p:spPr/>
        <p:txBody>
          <a:bodyPr>
            <a:normAutofit/>
          </a:bodyPr>
          <a:lstStyle/>
          <a:p>
            <a:r>
              <a:rPr lang="ru-RU" dirty="0"/>
              <a:t>Учебник и пособия для </a:t>
            </a:r>
            <a:r>
              <a:rPr lang="ru-RU" dirty="0" smtClean="0"/>
              <a:t>школьников:</a:t>
            </a:r>
          </a:p>
          <a:p>
            <a:pPr marL="68580" indent="0">
              <a:buNone/>
            </a:pPr>
            <a:r>
              <a:rPr lang="ru-RU" dirty="0" smtClean="0"/>
              <a:t>-  учебник</a:t>
            </a:r>
            <a:r>
              <a:rPr lang="ru-RU" dirty="0"/>
              <a:t>; </a:t>
            </a:r>
            <a:endParaRPr lang="ru-RU" dirty="0" smtClean="0"/>
          </a:p>
          <a:p>
            <a:pPr>
              <a:buFontTx/>
              <a:buChar char="-"/>
            </a:pPr>
            <a:r>
              <a:rPr lang="ru-RU" dirty="0" smtClean="0"/>
              <a:t>рабочая </a:t>
            </a:r>
            <a:r>
              <a:rPr lang="ru-RU" dirty="0"/>
              <a:t>тетрадь; </a:t>
            </a:r>
            <a:endParaRPr lang="ru-RU" dirty="0" smtClean="0"/>
          </a:p>
          <a:p>
            <a:pPr>
              <a:buFontTx/>
              <a:buChar char="-"/>
            </a:pPr>
            <a:r>
              <a:rPr lang="ru-RU" dirty="0" smtClean="0"/>
              <a:t>хрестоматия </a:t>
            </a:r>
            <a:r>
              <a:rPr lang="ru-RU" dirty="0"/>
              <a:t>или сборник документов; </a:t>
            </a:r>
            <a:endParaRPr lang="ru-RU" dirty="0" smtClean="0"/>
          </a:p>
          <a:p>
            <a:pPr>
              <a:buFontTx/>
              <a:buChar char="-"/>
            </a:pPr>
            <a:r>
              <a:rPr lang="ru-RU" dirty="0" smtClean="0"/>
              <a:t>исторический </a:t>
            </a:r>
            <a:r>
              <a:rPr lang="ru-RU" dirty="0"/>
              <a:t>атлас; книга для </a:t>
            </a:r>
            <a:r>
              <a:rPr lang="ru-RU" dirty="0" smtClean="0"/>
              <a:t>чтения.</a:t>
            </a:r>
          </a:p>
          <a:p>
            <a:r>
              <a:rPr lang="ru-RU" dirty="0"/>
              <a:t>Методические материалы для </a:t>
            </a:r>
            <a:r>
              <a:rPr lang="ru-RU" dirty="0" smtClean="0"/>
              <a:t>учителей:</a:t>
            </a:r>
          </a:p>
          <a:p>
            <a:pPr marL="68580" indent="0">
              <a:buNone/>
            </a:pPr>
            <a:r>
              <a:rPr lang="ru-RU" dirty="0"/>
              <a:t>-</a:t>
            </a:r>
            <a:r>
              <a:rPr lang="ru-RU" dirty="0" smtClean="0"/>
              <a:t>нормативные </a:t>
            </a:r>
            <a:r>
              <a:rPr lang="ru-RU" dirty="0"/>
              <a:t>документы и программно-методические материалы </a:t>
            </a:r>
            <a:r>
              <a:rPr lang="ru-RU" dirty="0" smtClean="0"/>
              <a:t>(историко-культурный </a:t>
            </a:r>
            <a:r>
              <a:rPr lang="ru-RU" dirty="0"/>
              <a:t>стандарт, ФГОС, примерную программу по </a:t>
            </a:r>
            <a:r>
              <a:rPr lang="ru-RU" dirty="0" smtClean="0"/>
              <a:t>истории</a:t>
            </a:r>
            <a:r>
              <a:rPr lang="ru-RU" dirty="0"/>
              <a:t>; тематическое планирование);</a:t>
            </a:r>
          </a:p>
          <a:p>
            <a:pPr marL="68580" indent="0">
              <a:buNone/>
            </a:pPr>
            <a:r>
              <a:rPr lang="ru-RU" dirty="0"/>
              <a:t>- методические пособия по отдельным периодам, темам, методикам и </a:t>
            </a:r>
            <a:r>
              <a:rPr lang="ru-RU" dirty="0" err="1" smtClean="0"/>
              <a:t>т.д</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11</a:t>
            </a:fld>
            <a:endParaRPr lang="ru-RU" dirty="0"/>
          </a:p>
        </p:txBody>
      </p:sp>
    </p:spTree>
    <p:extLst>
      <p:ext uri="{BB962C8B-B14F-4D97-AF65-F5344CB8AC3E}">
        <p14:creationId xmlns:p14="http://schemas.microsoft.com/office/powerpoint/2010/main" val="136746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smtClean="0"/>
              <a:t>Проект Концепции нового учебно-</a:t>
            </a:r>
            <a:r>
              <a:rPr lang="ru-RU" sz="2400" dirty="0"/>
              <a:t>­‐</a:t>
            </a:r>
            <a:r>
              <a:rPr lang="ru-RU" sz="2400" dirty="0" smtClean="0"/>
              <a:t>методического комплекса по Всеобщей истории</a:t>
            </a:r>
            <a:endParaRPr lang="ru-RU" sz="2400" dirty="0"/>
          </a:p>
        </p:txBody>
      </p:sp>
      <p:sp>
        <p:nvSpPr>
          <p:cNvPr id="3" name="Объект 2"/>
          <p:cNvSpPr>
            <a:spLocks noGrp="1"/>
          </p:cNvSpPr>
          <p:nvPr>
            <p:ph idx="1"/>
          </p:nvPr>
        </p:nvSpPr>
        <p:spPr/>
        <p:txBody>
          <a:bodyPr>
            <a:normAutofit fontScale="25000" lnSpcReduction="20000"/>
          </a:bodyPr>
          <a:lstStyle/>
          <a:p>
            <a:r>
              <a:rPr lang="ru-RU" sz="5600" dirty="0" smtClean="0"/>
              <a:t>ПОЯСНИТЕЛЬНАЯ ЗАПИСКА............................................................................................................................2 </a:t>
            </a:r>
          </a:p>
          <a:p>
            <a:r>
              <a:rPr lang="ru-RU" sz="5600" dirty="0" smtClean="0"/>
              <a:t>Актуальность и базовые принципы концепции......................................................................................................................... 2</a:t>
            </a:r>
            <a:endParaRPr lang="ru-RU" sz="5600" dirty="0"/>
          </a:p>
          <a:p>
            <a:r>
              <a:rPr lang="ru-RU" sz="5600" dirty="0" smtClean="0"/>
              <a:t>Цели и задачи..................................................................................................................................4</a:t>
            </a:r>
            <a:endParaRPr lang="ru-RU" sz="5600" dirty="0"/>
          </a:p>
          <a:p>
            <a:r>
              <a:rPr lang="ru-RU" sz="5600" dirty="0" smtClean="0"/>
              <a:t>Методологическая  основа..................................................................................................................................5</a:t>
            </a:r>
            <a:endParaRPr lang="ru-RU" sz="5600" dirty="0"/>
          </a:p>
          <a:p>
            <a:r>
              <a:rPr lang="ru-RU" sz="5600" dirty="0"/>
              <a:t>Научно-­‐</a:t>
            </a:r>
            <a:r>
              <a:rPr lang="ru-RU" sz="5600" dirty="0" smtClean="0"/>
              <a:t>образовательные   принципы.............................................................................................................................6</a:t>
            </a:r>
            <a:endParaRPr lang="ru-RU" sz="5600" dirty="0"/>
          </a:p>
          <a:p>
            <a:r>
              <a:rPr lang="ru-RU" sz="5600" dirty="0" smtClean="0"/>
              <a:t>Воспитательный  и просветительный  потенциал  всеобщей истории.................................................................................................................................7</a:t>
            </a:r>
            <a:endParaRPr lang="ru-RU" sz="5600" dirty="0"/>
          </a:p>
          <a:p>
            <a:r>
              <a:rPr lang="ru-RU" sz="5600" dirty="0" smtClean="0"/>
              <a:t>Место  всеобщей  истории  в системе школьного исторического образования........................................................................................................................9</a:t>
            </a:r>
            <a:endParaRPr lang="ru-RU" sz="5600" dirty="0"/>
          </a:p>
          <a:p>
            <a:r>
              <a:rPr lang="ru-RU" sz="5600" dirty="0"/>
              <a:t>Учебно-­‐</a:t>
            </a:r>
            <a:r>
              <a:rPr lang="ru-RU" sz="5600" dirty="0" smtClean="0"/>
              <a:t>методический комплекс  по всеобщей истории...............................................................................................................................10</a:t>
            </a:r>
            <a:endParaRPr lang="ru-RU" sz="5600" dirty="0"/>
          </a:p>
          <a:p>
            <a:r>
              <a:rPr lang="ru-RU" sz="5600" dirty="0" smtClean="0"/>
              <a:t>Учебник  как  ядро учебно-</a:t>
            </a:r>
            <a:r>
              <a:rPr lang="ru-RU" sz="5600" dirty="0"/>
              <a:t>­‐</a:t>
            </a:r>
            <a:r>
              <a:rPr lang="ru-RU" sz="5600" dirty="0" smtClean="0"/>
              <a:t>методического комплекса............................................................................................................................11</a:t>
            </a:r>
            <a:endParaRPr lang="ru-RU" sz="5600"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12</a:t>
            </a:fld>
            <a:endParaRPr lang="ru-RU" dirty="0"/>
          </a:p>
        </p:txBody>
      </p:sp>
    </p:spTree>
    <p:extLst>
      <p:ext uri="{BB962C8B-B14F-4D97-AF65-F5344CB8AC3E}">
        <p14:creationId xmlns:p14="http://schemas.microsoft.com/office/powerpoint/2010/main" val="2494256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a:t>Проект Концепции нового учебно-­‐методического комплекса по Всеобщей истории</a:t>
            </a:r>
            <a:endParaRPr lang="ru-RU" dirty="0"/>
          </a:p>
        </p:txBody>
      </p:sp>
      <p:sp>
        <p:nvSpPr>
          <p:cNvPr id="3" name="Объект 2"/>
          <p:cNvSpPr>
            <a:spLocks noGrp="1"/>
          </p:cNvSpPr>
          <p:nvPr>
            <p:ph idx="1"/>
          </p:nvPr>
        </p:nvSpPr>
        <p:spPr/>
        <p:txBody>
          <a:bodyPr>
            <a:normAutofit/>
          </a:bodyPr>
          <a:lstStyle/>
          <a:p>
            <a:pPr marL="68580" indent="0">
              <a:buNone/>
            </a:pPr>
            <a:r>
              <a:rPr lang="ru-RU" dirty="0" smtClean="0"/>
              <a:t>ИСТОРИЯ   ДРЕВНЕГО   МИРА..........................................................................................13</a:t>
            </a:r>
            <a:endParaRPr lang="ru-RU" dirty="0"/>
          </a:p>
          <a:p>
            <a:r>
              <a:rPr lang="ru-RU" dirty="0" smtClean="0"/>
              <a:t>Первобытность......................................................................22</a:t>
            </a:r>
            <a:endParaRPr lang="ru-RU" dirty="0"/>
          </a:p>
          <a:p>
            <a:r>
              <a:rPr lang="ru-RU" dirty="0" smtClean="0"/>
              <a:t>Древний Восток.....................................................................................22</a:t>
            </a:r>
            <a:endParaRPr lang="ru-RU" dirty="0"/>
          </a:p>
          <a:p>
            <a:r>
              <a:rPr lang="ru-RU" dirty="0" smtClean="0"/>
              <a:t>Античный  мир...........................................................................................23</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13</a:t>
            </a:fld>
            <a:endParaRPr lang="ru-RU" dirty="0"/>
          </a:p>
        </p:txBody>
      </p:sp>
    </p:spTree>
    <p:extLst>
      <p:ext uri="{BB962C8B-B14F-4D97-AF65-F5344CB8AC3E}">
        <p14:creationId xmlns:p14="http://schemas.microsoft.com/office/powerpoint/2010/main" val="149497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200" dirty="0"/>
              <a:t>Проект Концепции нового учебно-­‐методического комплекса по Всеобщей истории</a:t>
            </a:r>
            <a:endParaRPr lang="ru-RU" dirty="0"/>
          </a:p>
        </p:txBody>
      </p:sp>
      <p:sp>
        <p:nvSpPr>
          <p:cNvPr id="3" name="Объект 2"/>
          <p:cNvSpPr>
            <a:spLocks noGrp="1"/>
          </p:cNvSpPr>
          <p:nvPr>
            <p:ph idx="1"/>
          </p:nvPr>
        </p:nvSpPr>
        <p:spPr/>
        <p:txBody>
          <a:bodyPr>
            <a:noAutofit/>
          </a:bodyPr>
          <a:lstStyle/>
          <a:p>
            <a:pPr marL="68580" indent="0">
              <a:buNone/>
            </a:pPr>
            <a:r>
              <a:rPr lang="ru-RU" dirty="0" smtClean="0"/>
              <a:t>ИСТОРИЯ  СРЕДНИХ  ВЕКОВ.....................................................................................28</a:t>
            </a:r>
            <a:endParaRPr lang="ru-RU" dirty="0"/>
          </a:p>
          <a:p>
            <a:r>
              <a:rPr lang="ru-RU" dirty="0" smtClean="0"/>
              <a:t>Раннее  Средневековье  (V – середина XI в.)........................................................................................ 34</a:t>
            </a:r>
            <a:endParaRPr lang="ru-RU" dirty="0"/>
          </a:p>
          <a:p>
            <a:r>
              <a:rPr lang="ru-RU" dirty="0" smtClean="0"/>
              <a:t>Зрелое  Средневековье (конец  XI – XIII в.) ...........................................................................................  35</a:t>
            </a:r>
            <a:endParaRPr lang="ru-RU" dirty="0"/>
          </a:p>
          <a:p>
            <a:r>
              <a:rPr lang="ru-RU" dirty="0" smtClean="0"/>
              <a:t>Позднее  Средневековье  (XIV  –  XV  в.).........................................................................................36</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14</a:t>
            </a:fld>
            <a:endParaRPr lang="ru-RU" dirty="0"/>
          </a:p>
        </p:txBody>
      </p:sp>
    </p:spTree>
    <p:extLst>
      <p:ext uri="{BB962C8B-B14F-4D97-AF65-F5344CB8AC3E}">
        <p14:creationId xmlns:p14="http://schemas.microsoft.com/office/powerpoint/2010/main" val="3078463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Проект Концепции нового учебно-­‐методического комплекса по Всеобщей истории</a:t>
            </a:r>
            <a:endParaRPr lang="ru-RU" dirty="0"/>
          </a:p>
        </p:txBody>
      </p:sp>
      <p:sp>
        <p:nvSpPr>
          <p:cNvPr id="3" name="Объект 2"/>
          <p:cNvSpPr>
            <a:spLocks noGrp="1"/>
          </p:cNvSpPr>
          <p:nvPr>
            <p:ph idx="1"/>
          </p:nvPr>
        </p:nvSpPr>
        <p:spPr/>
        <p:txBody>
          <a:bodyPr>
            <a:noAutofit/>
          </a:bodyPr>
          <a:lstStyle/>
          <a:p>
            <a:pPr marL="68580" indent="0">
              <a:buNone/>
            </a:pPr>
            <a:r>
              <a:rPr lang="ru-RU" dirty="0" smtClean="0"/>
              <a:t>ИСТОРИЯ  НОВОГО  ВРЕМЕНИ...................................................................................40</a:t>
            </a:r>
            <a:endParaRPr lang="ru-RU" dirty="0"/>
          </a:p>
          <a:p>
            <a:r>
              <a:rPr lang="ru-RU" dirty="0" smtClean="0"/>
              <a:t>Раннее   Новое  время  (конец  XV – XVII вв.)..........................................................................................40</a:t>
            </a:r>
            <a:endParaRPr lang="ru-RU" dirty="0"/>
          </a:p>
          <a:p>
            <a:r>
              <a:rPr lang="ru-RU" dirty="0" smtClean="0"/>
              <a:t>XVIII век. Век Просвещения........................................................................50</a:t>
            </a:r>
            <a:endParaRPr lang="ru-RU" dirty="0"/>
          </a:p>
          <a:p>
            <a:r>
              <a:rPr lang="ru-RU" dirty="0" smtClean="0"/>
              <a:t>Мир  в   XIX  веке. Становление индустриальной цивилизации ........................................................................62</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15</a:t>
            </a:fld>
            <a:endParaRPr lang="ru-RU" dirty="0"/>
          </a:p>
        </p:txBody>
      </p:sp>
    </p:spTree>
    <p:extLst>
      <p:ext uri="{BB962C8B-B14F-4D97-AF65-F5344CB8AC3E}">
        <p14:creationId xmlns:p14="http://schemas.microsoft.com/office/powerpoint/2010/main" val="565104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Проект Концепции нового учебно-­‐методического комплекса по Всеобщей истории</a:t>
            </a:r>
            <a:endParaRPr lang="ru-RU" dirty="0"/>
          </a:p>
        </p:txBody>
      </p:sp>
      <p:sp>
        <p:nvSpPr>
          <p:cNvPr id="3" name="Объект 2"/>
          <p:cNvSpPr>
            <a:spLocks noGrp="1"/>
          </p:cNvSpPr>
          <p:nvPr>
            <p:ph idx="1"/>
          </p:nvPr>
        </p:nvSpPr>
        <p:spPr/>
        <p:txBody>
          <a:bodyPr>
            <a:noAutofit/>
          </a:bodyPr>
          <a:lstStyle/>
          <a:p>
            <a:pPr marL="68580" indent="0">
              <a:buNone/>
            </a:pPr>
            <a:r>
              <a:rPr lang="ru-RU" sz="1800" dirty="0" smtClean="0"/>
              <a:t>НОВЕЙШАЯ  ИСТОРИЯ. </a:t>
            </a:r>
            <a:r>
              <a:rPr lang="ru-RU" sz="1800" dirty="0" err="1" smtClean="0"/>
              <a:t>ХХв</a:t>
            </a:r>
            <a:r>
              <a:rPr lang="ru-RU" sz="1800" dirty="0" smtClean="0"/>
              <a:t>.– начало XXI в.................................................................................................76</a:t>
            </a:r>
            <a:endParaRPr lang="ru-RU" sz="1800" dirty="0"/>
          </a:p>
          <a:p>
            <a:r>
              <a:rPr lang="ru-RU" sz="1600" dirty="0" smtClean="0"/>
              <a:t>Система  Координат  ХХ  века........................................................................................84</a:t>
            </a:r>
            <a:endParaRPr lang="ru-RU" sz="1600" dirty="0"/>
          </a:p>
          <a:p>
            <a:r>
              <a:rPr lang="ru-RU" sz="1600" dirty="0" smtClean="0"/>
              <a:t>Мир  накануне  и  в годы Первой  мировой войны.....................................................................................85</a:t>
            </a:r>
            <a:endParaRPr lang="ru-RU" sz="1600" dirty="0"/>
          </a:p>
          <a:p>
            <a:r>
              <a:rPr lang="ru-RU" sz="1600" dirty="0" err="1" smtClean="0"/>
              <a:t>Межвоенный</a:t>
            </a:r>
            <a:r>
              <a:rPr lang="ru-RU" sz="1600" dirty="0" smtClean="0"/>
              <a:t>  период   (1918 –1939гг.)...................................................................................85</a:t>
            </a:r>
            <a:endParaRPr lang="ru-RU" sz="1600" dirty="0"/>
          </a:p>
          <a:p>
            <a:r>
              <a:rPr lang="ru-RU" sz="1600" dirty="0" smtClean="0"/>
              <a:t>Вторая  мировая  война.......................................................................................86</a:t>
            </a:r>
            <a:endParaRPr lang="ru-RU" sz="1600" dirty="0"/>
          </a:p>
          <a:p>
            <a:r>
              <a:rPr lang="ru-RU" sz="1600" dirty="0" smtClean="0"/>
              <a:t>Соревнование  социальных систем.....................................................................................87</a:t>
            </a:r>
            <a:endParaRPr lang="ru-RU" sz="1600" dirty="0"/>
          </a:p>
          <a:p>
            <a:r>
              <a:rPr lang="ru-RU" sz="1600" dirty="0" smtClean="0"/>
              <a:t>Современный  мир..........................................................................................89</a:t>
            </a:r>
            <a:endParaRPr lang="ru-RU" sz="1600"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16</a:t>
            </a:fld>
            <a:endParaRPr lang="ru-RU" dirty="0"/>
          </a:p>
        </p:txBody>
      </p:sp>
    </p:spTree>
    <p:extLst>
      <p:ext uri="{BB962C8B-B14F-4D97-AF65-F5344CB8AC3E}">
        <p14:creationId xmlns:p14="http://schemas.microsoft.com/office/powerpoint/2010/main" val="2631961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836712"/>
            <a:ext cx="7704856" cy="745152"/>
          </a:xfrm>
        </p:spPr>
        <p:txBody>
          <a:bodyPr/>
          <a:lstStyle/>
          <a:p>
            <a:r>
              <a:rPr lang="ru-RU" dirty="0"/>
              <a:t>Линейная система преподавания</a:t>
            </a:r>
          </a:p>
        </p:txBody>
      </p:sp>
      <p:graphicFrame>
        <p:nvGraphicFramePr>
          <p:cNvPr id="7" name="Объект 6"/>
          <p:cNvGraphicFramePr>
            <a:graphicFrameLocks noGrp="1"/>
          </p:cNvGraphicFramePr>
          <p:nvPr>
            <p:ph idx="1"/>
            <p:extLst>
              <p:ext uri="{D42A27DB-BD31-4B8C-83A1-F6EECF244321}">
                <p14:modId xmlns:p14="http://schemas.microsoft.com/office/powerpoint/2010/main" val="151230436"/>
              </p:ext>
            </p:extLst>
          </p:nvPr>
        </p:nvGraphicFramePr>
        <p:xfrm>
          <a:off x="539552" y="1700808"/>
          <a:ext cx="7704138" cy="3197144"/>
        </p:xfrm>
        <a:graphic>
          <a:graphicData uri="http://schemas.openxmlformats.org/drawingml/2006/table">
            <a:tbl>
              <a:tblPr firstRow="1" bandRow="1">
                <a:tableStyleId>{5C22544A-7EE6-4342-B048-85BDC9FD1C3A}</a:tableStyleId>
              </a:tblPr>
              <a:tblGrid>
                <a:gridCol w="3852069"/>
                <a:gridCol w="3852069"/>
              </a:tblGrid>
              <a:tr h="399643">
                <a:tc>
                  <a:txBody>
                    <a:bodyPr/>
                    <a:lstStyle/>
                    <a:p>
                      <a:r>
                        <a:rPr lang="ru-RU" dirty="0" smtClean="0"/>
                        <a:t>Всеобщая история</a:t>
                      </a:r>
                      <a:endParaRPr lang="ru-RU" dirty="0"/>
                    </a:p>
                  </a:txBody>
                  <a:tcPr/>
                </a:tc>
                <a:tc>
                  <a:txBody>
                    <a:bodyPr/>
                    <a:lstStyle/>
                    <a:p>
                      <a:r>
                        <a:rPr lang="ru-RU" dirty="0" smtClean="0"/>
                        <a:t>Отечественная история</a:t>
                      </a:r>
                      <a:endParaRPr lang="ru-RU" dirty="0"/>
                    </a:p>
                  </a:txBody>
                  <a:tcPr/>
                </a:tc>
              </a:tr>
              <a:tr h="399643">
                <a:tc>
                  <a:txBody>
                    <a:bodyPr/>
                    <a:lstStyle/>
                    <a:p>
                      <a:r>
                        <a:rPr lang="ru-RU" dirty="0" smtClean="0"/>
                        <a:t>5 КЛАСС</a:t>
                      </a:r>
                      <a:endParaRPr lang="ru-RU" dirty="0"/>
                    </a:p>
                  </a:txBody>
                  <a:tcPr/>
                </a:tc>
                <a:tc>
                  <a:txBody>
                    <a:bodyPr/>
                    <a:lstStyle/>
                    <a:p>
                      <a:r>
                        <a:rPr lang="ru-RU" dirty="0" smtClean="0"/>
                        <a:t>5 КЛАСС</a:t>
                      </a:r>
                      <a:endParaRPr lang="ru-RU" dirty="0"/>
                    </a:p>
                  </a:txBody>
                  <a:tcPr/>
                </a:tc>
              </a:tr>
              <a:tr h="399643">
                <a:tc>
                  <a:txBody>
                    <a:bodyPr/>
                    <a:lstStyle/>
                    <a:p>
                      <a:r>
                        <a:rPr lang="ru-RU" dirty="0" smtClean="0"/>
                        <a:t>6 КЛАСС</a:t>
                      </a:r>
                      <a:endParaRPr lang="ru-RU" dirty="0"/>
                    </a:p>
                  </a:txBody>
                  <a:tcPr/>
                </a:tc>
                <a:tc>
                  <a:txBody>
                    <a:bodyPr/>
                    <a:lstStyle/>
                    <a:p>
                      <a:r>
                        <a:rPr lang="ru-RU" dirty="0" smtClean="0"/>
                        <a:t>6 КЛАСС</a:t>
                      </a:r>
                      <a:endParaRPr lang="ru-RU" dirty="0"/>
                    </a:p>
                  </a:txBody>
                  <a:tcPr/>
                </a:tc>
              </a:tr>
              <a:tr h="399643">
                <a:tc>
                  <a:txBody>
                    <a:bodyPr/>
                    <a:lstStyle/>
                    <a:p>
                      <a:r>
                        <a:rPr lang="ru-RU" dirty="0" smtClean="0"/>
                        <a:t>7 КЛАСС</a:t>
                      </a:r>
                      <a:endParaRPr lang="ru-RU" dirty="0"/>
                    </a:p>
                  </a:txBody>
                  <a:tcPr/>
                </a:tc>
                <a:tc>
                  <a:txBody>
                    <a:bodyPr/>
                    <a:lstStyle/>
                    <a:p>
                      <a:r>
                        <a:rPr lang="ru-RU" dirty="0" smtClean="0"/>
                        <a:t>7 КЛАСС</a:t>
                      </a:r>
                      <a:endParaRPr lang="ru-RU" dirty="0"/>
                    </a:p>
                  </a:txBody>
                  <a:tcPr/>
                </a:tc>
              </a:tr>
              <a:tr h="399643">
                <a:tc>
                  <a:txBody>
                    <a:bodyPr/>
                    <a:lstStyle/>
                    <a:p>
                      <a:r>
                        <a:rPr lang="ru-RU" dirty="0" smtClean="0"/>
                        <a:t>8 КЛАСС</a:t>
                      </a:r>
                      <a:endParaRPr lang="ru-RU" dirty="0"/>
                    </a:p>
                  </a:txBody>
                  <a:tcPr/>
                </a:tc>
                <a:tc>
                  <a:txBody>
                    <a:bodyPr/>
                    <a:lstStyle/>
                    <a:p>
                      <a:r>
                        <a:rPr lang="ru-RU" dirty="0" smtClean="0"/>
                        <a:t>8 КЛАСС</a:t>
                      </a:r>
                      <a:endParaRPr lang="ru-RU" dirty="0"/>
                    </a:p>
                  </a:txBody>
                  <a:tcPr/>
                </a:tc>
              </a:tr>
              <a:tr h="399643">
                <a:tc>
                  <a:txBody>
                    <a:bodyPr/>
                    <a:lstStyle/>
                    <a:p>
                      <a:r>
                        <a:rPr lang="ru-RU" dirty="0" smtClean="0"/>
                        <a:t>9 КЛАСС</a:t>
                      </a:r>
                      <a:endParaRPr lang="ru-RU" dirty="0"/>
                    </a:p>
                  </a:txBody>
                  <a:tcPr/>
                </a:tc>
                <a:tc>
                  <a:txBody>
                    <a:bodyPr/>
                    <a:lstStyle/>
                    <a:p>
                      <a:r>
                        <a:rPr lang="ru-RU" dirty="0" smtClean="0"/>
                        <a:t>9 КЛАСС</a:t>
                      </a:r>
                      <a:endParaRPr lang="ru-RU" dirty="0"/>
                    </a:p>
                  </a:txBody>
                  <a:tcPr/>
                </a:tc>
              </a:tr>
              <a:tr h="399643">
                <a:tc>
                  <a:txBody>
                    <a:bodyPr/>
                    <a:lstStyle/>
                    <a:p>
                      <a:r>
                        <a:rPr lang="ru-RU" dirty="0" smtClean="0"/>
                        <a:t>10 КЛАСС</a:t>
                      </a:r>
                      <a:endParaRPr lang="ru-RU" dirty="0"/>
                    </a:p>
                  </a:txBody>
                  <a:tcPr/>
                </a:tc>
                <a:tc>
                  <a:txBody>
                    <a:bodyPr/>
                    <a:lstStyle/>
                    <a:p>
                      <a:r>
                        <a:rPr lang="ru-RU" dirty="0" smtClean="0"/>
                        <a:t>10 КЛАСС</a:t>
                      </a:r>
                      <a:endParaRPr lang="ru-RU" dirty="0"/>
                    </a:p>
                  </a:txBody>
                  <a:tcPr/>
                </a:tc>
              </a:tr>
              <a:tr h="399643">
                <a:tc gridSpan="2">
                  <a:txBody>
                    <a:bodyPr/>
                    <a:lstStyle/>
                    <a:p>
                      <a:pPr algn="ctr"/>
                      <a:r>
                        <a:rPr lang="ru-RU" dirty="0" smtClean="0"/>
                        <a:t>11 КЛАСС  - ИНТЕГРАТИВНЫЙ КУРС ИСТОРИИ</a:t>
                      </a:r>
                      <a:endParaRPr lang="ru-RU" dirty="0"/>
                    </a:p>
                  </a:txBody>
                  <a:tcPr/>
                </a:tc>
                <a:tc hMerge="1">
                  <a:txBody>
                    <a:bodyPr/>
                    <a:lstStyle/>
                    <a:p>
                      <a:endParaRPr lang="ru-RU" dirty="0"/>
                    </a:p>
                  </a:txBody>
                  <a:tcPr/>
                </a:tc>
              </a:tr>
            </a:tbl>
          </a:graphicData>
        </a:graphic>
      </p:graphicFrame>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17</a:t>
            </a:fld>
            <a:endParaRPr lang="ru-RU" dirty="0"/>
          </a:p>
        </p:txBody>
      </p:sp>
    </p:spTree>
    <p:extLst>
      <p:ext uri="{BB962C8B-B14F-4D97-AF65-F5344CB8AC3E}">
        <p14:creationId xmlns:p14="http://schemas.microsoft.com/office/powerpoint/2010/main" val="2221184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ДРЕВНЕГО МИРА</a:t>
            </a:r>
          </a:p>
        </p:txBody>
      </p:sp>
      <p:sp>
        <p:nvSpPr>
          <p:cNvPr id="3" name="Объект 2"/>
          <p:cNvSpPr>
            <a:spLocks noGrp="1"/>
          </p:cNvSpPr>
          <p:nvPr>
            <p:ph idx="1"/>
          </p:nvPr>
        </p:nvSpPr>
        <p:spPr/>
        <p:txBody>
          <a:bodyPr/>
          <a:lstStyle/>
          <a:p>
            <a:pPr marL="68580" indent="0">
              <a:buNone/>
            </a:pPr>
            <a:r>
              <a:rPr lang="ru-RU" dirty="0"/>
              <a:t>5 </a:t>
            </a:r>
            <a:r>
              <a:rPr lang="ru-RU" dirty="0" smtClean="0"/>
              <a:t>класс   </a:t>
            </a:r>
            <a:r>
              <a:rPr lang="ru-RU" dirty="0"/>
              <a:t>ИСТОРИЯ ДРЕВНЕГО МИРА </a:t>
            </a:r>
            <a:endParaRPr lang="ru-RU" dirty="0" smtClean="0"/>
          </a:p>
          <a:p>
            <a:r>
              <a:rPr lang="ru-RU" dirty="0" smtClean="0"/>
              <a:t>• </a:t>
            </a:r>
            <a:r>
              <a:rPr lang="ru-RU" dirty="0"/>
              <a:t>Характеристика истории как науки и начальные сведения об исторических источниках, хронологии и исторической карте</a:t>
            </a:r>
            <a:r>
              <a:rPr lang="ru-RU" dirty="0" smtClean="0"/>
              <a:t>.</a:t>
            </a:r>
          </a:p>
          <a:p>
            <a:r>
              <a:rPr lang="ru-RU" dirty="0" smtClean="0"/>
              <a:t> </a:t>
            </a:r>
            <a:r>
              <a:rPr lang="ru-RU" dirty="0"/>
              <a:t>• Хронологические рамки периода примерно 2,5 – 1,8 млн. лет до н.э. и до завершения античности (условно 476 г.)</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18</a:t>
            </a:fld>
            <a:endParaRPr lang="ru-RU" dirty="0"/>
          </a:p>
        </p:txBody>
      </p:sp>
    </p:spTree>
    <p:extLst>
      <p:ext uri="{BB962C8B-B14F-4D97-AF65-F5344CB8AC3E}">
        <p14:creationId xmlns:p14="http://schemas.microsoft.com/office/powerpoint/2010/main" val="1970695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ДРЕВНЕГО МИРА</a:t>
            </a:r>
          </a:p>
        </p:txBody>
      </p:sp>
      <p:sp>
        <p:nvSpPr>
          <p:cNvPr id="3" name="Объект 2"/>
          <p:cNvSpPr>
            <a:spLocks noGrp="1"/>
          </p:cNvSpPr>
          <p:nvPr>
            <p:ph idx="1"/>
          </p:nvPr>
        </p:nvSpPr>
        <p:spPr/>
        <p:txBody>
          <a:bodyPr/>
          <a:lstStyle/>
          <a:p>
            <a:r>
              <a:rPr lang="ru-RU" dirty="0"/>
              <a:t>Датировка появления человека как вида весьма растянута: от 2,5 миллионов лет до н.э. до 1,8 млн. лет до </a:t>
            </a:r>
            <a:r>
              <a:rPr lang="ru-RU" dirty="0" err="1"/>
              <a:t>н.э</a:t>
            </a:r>
            <a:r>
              <a:rPr lang="ru-RU" dirty="0"/>
              <a:t> </a:t>
            </a:r>
            <a:endParaRPr lang="ru-RU" dirty="0" smtClean="0"/>
          </a:p>
          <a:p>
            <a:r>
              <a:rPr lang="ru-RU" dirty="0" smtClean="0"/>
              <a:t>• </a:t>
            </a:r>
            <a:r>
              <a:rPr lang="ru-RU" dirty="0"/>
              <a:t>Находки в ущелье </a:t>
            </a:r>
            <a:r>
              <a:rPr lang="ru-RU" dirty="0" err="1"/>
              <a:t>Олдувай</a:t>
            </a:r>
            <a:r>
              <a:rPr lang="ru-RU" dirty="0"/>
              <a:t> в Восточной Африке и в Эфиопии позволили выдвинуть гипотезу о том, что ближайшим предком человека мог быть один из видов австралопитека. </a:t>
            </a:r>
            <a:endParaRPr lang="ru-RU" dirty="0" smtClean="0"/>
          </a:p>
          <a:p>
            <a:r>
              <a:rPr lang="ru-RU" dirty="0" smtClean="0"/>
              <a:t>• </a:t>
            </a:r>
            <a:r>
              <a:rPr lang="ru-RU" dirty="0"/>
              <a:t>Трудным остается вопрос о разграничении между австралопитеком и «человеком умелым», считающимся первым представителем вида «</a:t>
            </a:r>
            <a:r>
              <a:rPr lang="ru-RU" dirty="0" err="1"/>
              <a:t>хомо</a:t>
            </a:r>
            <a:r>
              <a:rPr lang="ru-RU" dirty="0"/>
              <a:t>» (человека). </a:t>
            </a:r>
            <a:endParaRPr lang="ru-RU" dirty="0" smtClean="0"/>
          </a:p>
          <a:p>
            <a:r>
              <a:rPr lang="ru-RU" dirty="0" smtClean="0"/>
              <a:t>• </a:t>
            </a:r>
            <a:r>
              <a:rPr lang="ru-RU" dirty="0" err="1"/>
              <a:t>Многолинейность</a:t>
            </a:r>
            <a:r>
              <a:rPr lang="ru-RU" dirty="0"/>
              <a:t> эволюции человека как вида, предположение о существовании древнейшего человека в разных локальных формах</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19</a:t>
            </a:fld>
            <a:endParaRPr lang="ru-RU" dirty="0"/>
          </a:p>
        </p:txBody>
      </p:sp>
    </p:spTree>
    <p:extLst>
      <p:ext uri="{BB962C8B-B14F-4D97-AF65-F5344CB8AC3E}">
        <p14:creationId xmlns:p14="http://schemas.microsoft.com/office/powerpoint/2010/main" val="186119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dirty="0"/>
              <a:t>НОВАЯ КОНЦЕПЦИЯ УМК ПО ВСЕОБЩЕЙ </a:t>
            </a:r>
            <a:br>
              <a:rPr lang="ru-RU" dirty="0"/>
            </a:br>
            <a:r>
              <a:rPr lang="ru-RU" dirty="0"/>
              <a:t>ИСТОРИИ НАПРАВЛЕНА НА:</a:t>
            </a:r>
          </a:p>
        </p:txBody>
      </p:sp>
      <p:sp>
        <p:nvSpPr>
          <p:cNvPr id="5" name="Объект 4"/>
          <p:cNvSpPr>
            <a:spLocks noGrp="1"/>
          </p:cNvSpPr>
          <p:nvPr>
            <p:ph idx="1"/>
          </p:nvPr>
        </p:nvSpPr>
        <p:spPr/>
        <p:txBody>
          <a:bodyPr/>
          <a:lstStyle/>
          <a:p>
            <a:r>
              <a:rPr lang="ru-RU" dirty="0" smtClean="0"/>
              <a:t>Повышение  </a:t>
            </a:r>
            <a:r>
              <a:rPr lang="ru-RU" dirty="0"/>
              <a:t>качества школьного исторического </a:t>
            </a:r>
            <a:r>
              <a:rPr lang="ru-RU" dirty="0" smtClean="0"/>
              <a:t>образования</a:t>
            </a:r>
          </a:p>
          <a:p>
            <a:r>
              <a:rPr lang="ru-RU" dirty="0" smtClean="0"/>
              <a:t> Воспитание  </a:t>
            </a:r>
            <a:r>
              <a:rPr lang="ru-RU" dirty="0"/>
              <a:t>гражданственности и </a:t>
            </a:r>
            <a:r>
              <a:rPr lang="ru-RU" dirty="0" smtClean="0"/>
              <a:t>патриотизма</a:t>
            </a:r>
          </a:p>
          <a:p>
            <a:r>
              <a:rPr lang="ru-RU" dirty="0" smtClean="0"/>
              <a:t>Формирование  </a:t>
            </a:r>
            <a:r>
              <a:rPr lang="ru-RU" dirty="0"/>
              <a:t>представлений о месте России в </a:t>
            </a:r>
            <a:r>
              <a:rPr lang="ru-RU" dirty="0" smtClean="0"/>
              <a:t>мире </a:t>
            </a:r>
          </a:p>
          <a:p>
            <a:r>
              <a:rPr lang="ru-RU" dirty="0" smtClean="0"/>
              <a:t>Развитие компетенций обучающихся в соответствии с требованиями ФГОС</a:t>
            </a:r>
            <a:endParaRPr lang="ru-RU" dirty="0"/>
          </a:p>
        </p:txBody>
      </p:sp>
      <p:sp>
        <p:nvSpPr>
          <p:cNvPr id="6" name="Нижний колонтитул 5"/>
          <p:cNvSpPr>
            <a:spLocks noGrp="1"/>
          </p:cNvSpPr>
          <p:nvPr>
            <p:ph type="ftr" sz="quarter" idx="11"/>
          </p:nvPr>
        </p:nvSpPr>
        <p:spPr/>
        <p:txBody>
          <a:bodyPr/>
          <a:lstStyle/>
          <a:p>
            <a:r>
              <a:rPr lang="ru-RU" dirty="0" smtClean="0"/>
              <a:t>ФИО автора, должность</a:t>
            </a:r>
            <a:endParaRPr lang="ru-RU" dirty="0"/>
          </a:p>
        </p:txBody>
      </p:sp>
      <p:sp>
        <p:nvSpPr>
          <p:cNvPr id="7" name="Дата 6"/>
          <p:cNvSpPr>
            <a:spLocks noGrp="1"/>
          </p:cNvSpPr>
          <p:nvPr>
            <p:ph type="dt" sz="half" idx="10"/>
          </p:nvPr>
        </p:nvSpPr>
        <p:spPr/>
        <p:txBody>
          <a:bodyPr/>
          <a:lstStyle/>
          <a:p>
            <a:fld id="{433FD4FC-6FA7-4B1C-88BC-3F214A6F1837}" type="datetime1">
              <a:rPr lang="ru-RU" smtClean="0"/>
              <a:t>15.08.2016</a:t>
            </a:fld>
            <a:endParaRPr lang="ru-RU" dirty="0"/>
          </a:p>
        </p:txBody>
      </p:sp>
      <p:sp>
        <p:nvSpPr>
          <p:cNvPr id="8" name="Номер слайда 7"/>
          <p:cNvSpPr>
            <a:spLocks noGrp="1"/>
          </p:cNvSpPr>
          <p:nvPr>
            <p:ph type="sldNum" sz="quarter" idx="12"/>
          </p:nvPr>
        </p:nvSpPr>
        <p:spPr/>
        <p:txBody>
          <a:bodyPr/>
          <a:lstStyle/>
          <a:p>
            <a:fld id="{C06C50F1-8CFA-411F-AD37-A72DFD69FB28}" type="slidenum">
              <a:rPr lang="ru-RU" smtClean="0"/>
              <a:pPr/>
              <a:t>2</a:t>
            </a:fld>
            <a:endParaRPr lang="ru-RU" dirty="0"/>
          </a:p>
        </p:txBody>
      </p:sp>
    </p:spTree>
    <p:extLst>
      <p:ext uri="{BB962C8B-B14F-4D97-AF65-F5344CB8AC3E}">
        <p14:creationId xmlns:p14="http://schemas.microsoft.com/office/powerpoint/2010/main" val="2374015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ДРЕВНЕГО МИРА</a:t>
            </a:r>
          </a:p>
        </p:txBody>
      </p:sp>
      <p:sp>
        <p:nvSpPr>
          <p:cNvPr id="3" name="Объект 2"/>
          <p:cNvSpPr>
            <a:spLocks noGrp="1"/>
          </p:cNvSpPr>
          <p:nvPr>
            <p:ph idx="1"/>
          </p:nvPr>
        </p:nvSpPr>
        <p:spPr/>
        <p:txBody>
          <a:bodyPr/>
          <a:lstStyle/>
          <a:p>
            <a:r>
              <a:rPr lang="ru-RU" dirty="0"/>
              <a:t>Формы, относящихся к разному уровню стадиального развития– неандертальцы и кроманьонцы</a:t>
            </a:r>
            <a:r>
              <a:rPr lang="ru-RU" dirty="0" smtClean="0"/>
              <a:t>.</a:t>
            </a:r>
          </a:p>
          <a:p>
            <a:r>
              <a:rPr lang="ru-RU" dirty="0" smtClean="0"/>
              <a:t> </a:t>
            </a:r>
            <a:r>
              <a:rPr lang="ru-RU" dirty="0"/>
              <a:t>• По вопросу о прародине человека господствует мнение, что это была Африка. Однако существует гипотеза, что зарождение человека как вида могло иметь место и в Юго-Восточной Азии </a:t>
            </a:r>
            <a:endParaRPr lang="ru-RU" dirty="0" smtClean="0"/>
          </a:p>
          <a:p>
            <a:r>
              <a:rPr lang="ru-RU" dirty="0" smtClean="0"/>
              <a:t>• </a:t>
            </a:r>
            <a:r>
              <a:rPr lang="ru-RU" dirty="0"/>
              <a:t>Трудовая деятельность, приобретшая целенаправленное смысловое значение, способствовала превращению человека из природного существа в социальное. </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20</a:t>
            </a:fld>
            <a:endParaRPr lang="ru-RU" dirty="0"/>
          </a:p>
        </p:txBody>
      </p:sp>
    </p:spTree>
    <p:extLst>
      <p:ext uri="{BB962C8B-B14F-4D97-AF65-F5344CB8AC3E}">
        <p14:creationId xmlns:p14="http://schemas.microsoft.com/office/powerpoint/2010/main" val="1513427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ДРЕВНЕГО МИРА</a:t>
            </a:r>
          </a:p>
        </p:txBody>
      </p:sp>
      <p:sp>
        <p:nvSpPr>
          <p:cNvPr id="3" name="Объект 2"/>
          <p:cNvSpPr>
            <a:spLocks noGrp="1"/>
          </p:cNvSpPr>
          <p:nvPr>
            <p:ph idx="1"/>
          </p:nvPr>
        </p:nvSpPr>
        <p:spPr/>
        <p:txBody>
          <a:bodyPr/>
          <a:lstStyle/>
          <a:p>
            <a:r>
              <a:rPr lang="ru-RU" dirty="0"/>
              <a:t>Отказались от понятий «человеческое стадо», «матриархат», «первобытная» демократия. </a:t>
            </a:r>
            <a:endParaRPr lang="ru-RU" dirty="0" smtClean="0"/>
          </a:p>
          <a:p>
            <a:r>
              <a:rPr lang="ru-RU" dirty="0" smtClean="0"/>
              <a:t>• </a:t>
            </a:r>
            <a:r>
              <a:rPr lang="ru-RU" dirty="0"/>
              <a:t>Выдвинута гипотеза, что первоначальной хозяйственной, производственной ячейкой является </a:t>
            </a:r>
            <a:r>
              <a:rPr lang="ru-RU" dirty="0" err="1"/>
              <a:t>праобщина</a:t>
            </a:r>
            <a:r>
              <a:rPr lang="ru-RU" dirty="0"/>
              <a:t>, изначально состоящая из представителей разных родов, по крайней мере, двух, между которыми осуществлялись брачные отношения</a:t>
            </a:r>
            <a:r>
              <a:rPr lang="ru-RU" dirty="0" smtClean="0"/>
              <a:t>.</a:t>
            </a:r>
          </a:p>
          <a:p>
            <a:r>
              <a:rPr lang="ru-RU" dirty="0" smtClean="0"/>
              <a:t> </a:t>
            </a:r>
            <a:r>
              <a:rPr lang="ru-RU" dirty="0"/>
              <a:t>• Лидером неолитической революции был Ближний Восток, откуда произошли многие </a:t>
            </a:r>
            <a:r>
              <a:rPr lang="ru-RU" dirty="0" err="1"/>
              <a:t>окультивированные</a:t>
            </a:r>
            <a:r>
              <a:rPr lang="ru-RU" dirty="0"/>
              <a:t> злаки и овощи, где были выведены определенные породы одомашненного скота.</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21</a:t>
            </a:fld>
            <a:endParaRPr lang="ru-RU" dirty="0"/>
          </a:p>
        </p:txBody>
      </p:sp>
    </p:spTree>
    <p:extLst>
      <p:ext uri="{BB962C8B-B14F-4D97-AF65-F5344CB8AC3E}">
        <p14:creationId xmlns:p14="http://schemas.microsoft.com/office/powerpoint/2010/main" val="1223002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68580" lvl="0">
              <a:spcBef>
                <a:spcPct val="20000"/>
              </a:spcBef>
            </a:pPr>
            <a:r>
              <a:rPr lang="ru-RU" dirty="0"/>
              <a:t>ИСТОРИЯ ДРЕВНЕГО </a:t>
            </a:r>
            <a:r>
              <a:rPr lang="ru-RU" dirty="0" smtClean="0"/>
              <a:t>МИРА</a:t>
            </a:r>
            <a:br>
              <a:rPr lang="ru-RU" dirty="0" smtClean="0"/>
            </a:br>
            <a:r>
              <a:rPr lang="ru-RU" sz="2000" b="0" dirty="0">
                <a:solidFill>
                  <a:srgbClr val="242852"/>
                </a:solidFill>
                <a:ea typeface="+mn-ea"/>
                <a:cs typeface="+mn-cs"/>
              </a:rPr>
              <a:t>ПОНЯТИЯ И </a:t>
            </a:r>
            <a:r>
              <a:rPr lang="ru-RU" sz="2000" b="0" dirty="0" smtClean="0">
                <a:solidFill>
                  <a:srgbClr val="242852"/>
                </a:solidFill>
                <a:ea typeface="+mn-ea"/>
                <a:cs typeface="+mn-cs"/>
              </a:rPr>
              <a:t>ТЕРМИНЫ </a:t>
            </a:r>
            <a:r>
              <a:rPr lang="ru-RU" sz="2000" b="0" dirty="0">
                <a:solidFill>
                  <a:srgbClr val="242852"/>
                </a:solidFill>
                <a:ea typeface="+mn-ea"/>
                <a:cs typeface="+mn-cs"/>
              </a:rPr>
              <a:t/>
            </a:r>
            <a:br>
              <a:rPr lang="ru-RU" sz="2000" b="0" dirty="0">
                <a:solidFill>
                  <a:srgbClr val="242852"/>
                </a:solidFill>
                <a:ea typeface="+mn-ea"/>
                <a:cs typeface="+mn-cs"/>
              </a:rPr>
            </a:br>
            <a:endParaRPr lang="ru-RU" dirty="0"/>
          </a:p>
        </p:txBody>
      </p:sp>
      <p:sp>
        <p:nvSpPr>
          <p:cNvPr id="3" name="Объект 2"/>
          <p:cNvSpPr>
            <a:spLocks noGrp="1"/>
          </p:cNvSpPr>
          <p:nvPr>
            <p:ph idx="1"/>
          </p:nvPr>
        </p:nvSpPr>
        <p:spPr>
          <a:xfrm>
            <a:off x="755576" y="1484784"/>
            <a:ext cx="7704856" cy="4176464"/>
          </a:xfrm>
        </p:spPr>
        <p:txBody>
          <a:bodyPr>
            <a:normAutofit fontScale="85000" lnSpcReduction="10000"/>
          </a:bodyPr>
          <a:lstStyle/>
          <a:p>
            <a:pPr marL="68580" indent="0">
              <a:buNone/>
            </a:pPr>
            <a:r>
              <a:rPr lang="ru-RU" dirty="0"/>
              <a:t>Акрополь. Анимизм. Антропология. Апостолы. Аристократия. Археология. Библия. Буддизм. Варвары. Варны. Вето. Ветхий Завет. Герусия. Гипотеза. Гладиаторы. Гоплит. Гражданин. Дельта. Демократия. Деспотия. Диктатор. Догмат. Евангелие. Зороастризм. Иероглиф. Император. Индоевропейцы. Индуизм. Ирригация. Каллиграфия. Касты. Клинопись. Когорта. Колизей. Колоны. Комиции. Консулы. Кроманьонец. Лаконизм. Легион. Магистраты. Мессия. Миф. Молитва. Монотеизм. Мумия. Неандерталец. Неолит. Олигархия. Олимпийские игры. Оратор. Ордер. Остракизм. Палеолит. Папирус. Парфенон. Патриархи. Патриции. Пергамен. Пиктография. Пирамиды. Плебеи. Плебисцит. Полис. Право. Принципат. Провинции. Пророки. Пурпур. Рабство. Расы. Религия. Республика. Реформа. Санскрит. Сатрапия. Семиты. Скульптура. Сфинкс. Тайная вечеря. Термы. Террор. Тетрархия. Тирания. Тотем. Трагедия. Трибун. Триумф. Триумвират. Фаланга. Фараон. Философия. Форум. Фреска. </a:t>
            </a:r>
            <a:r>
              <a:rPr lang="ru-RU" dirty="0" err="1"/>
              <a:t>Хомо</a:t>
            </a:r>
            <a:r>
              <a:rPr lang="ru-RU" dirty="0"/>
              <a:t> сапиенс. Хронология. Цезарь. Центурия. Церковь. Цивилизация. Шумеры. Эллинизм. Эллины. Эпос. Этнология. Этруски. Язычество. Ян и Инь.</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22</a:t>
            </a:fld>
            <a:endParaRPr lang="ru-RU" dirty="0"/>
          </a:p>
        </p:txBody>
      </p:sp>
    </p:spTree>
    <p:extLst>
      <p:ext uri="{BB962C8B-B14F-4D97-AF65-F5344CB8AC3E}">
        <p14:creationId xmlns:p14="http://schemas.microsoft.com/office/powerpoint/2010/main" val="2614870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ИСТОРИЯ </a:t>
            </a:r>
            <a:r>
              <a:rPr lang="ru-RU" dirty="0"/>
              <a:t>ДРЕВНЕГО МИРА</a:t>
            </a:r>
            <a:br>
              <a:rPr lang="ru-RU" dirty="0"/>
            </a:br>
            <a:r>
              <a:rPr lang="ru-RU" sz="2700" b="0" dirty="0" smtClean="0">
                <a:solidFill>
                  <a:schemeClr val="tx1"/>
                </a:solidFill>
              </a:rPr>
              <a:t>ПЕРСОНАЛИИ</a:t>
            </a:r>
            <a:r>
              <a:rPr lang="ru-RU" sz="2700" dirty="0"/>
              <a:t/>
            </a:r>
            <a:br>
              <a:rPr lang="ru-RU" sz="2700" dirty="0"/>
            </a:br>
            <a:endParaRPr lang="ru-RU" sz="2700" dirty="0"/>
          </a:p>
        </p:txBody>
      </p:sp>
      <p:sp>
        <p:nvSpPr>
          <p:cNvPr id="3" name="Объект 2"/>
          <p:cNvSpPr>
            <a:spLocks noGrp="1"/>
          </p:cNvSpPr>
          <p:nvPr>
            <p:ph idx="1"/>
          </p:nvPr>
        </p:nvSpPr>
        <p:spPr/>
        <p:txBody>
          <a:bodyPr>
            <a:normAutofit fontScale="92500" lnSpcReduction="20000"/>
          </a:bodyPr>
          <a:lstStyle/>
          <a:p>
            <a:pPr marL="68580" indent="0">
              <a:buNone/>
            </a:pPr>
            <a:r>
              <a:rPr lang="ru-RU" dirty="0"/>
              <a:t>Август. Августин. Авраам. Агамемнон. Александр Македонский. Аристарх Самосский. Аристотель. Аристофан. Архимед. </a:t>
            </a:r>
            <a:r>
              <a:rPr lang="ru-RU" dirty="0" err="1"/>
              <a:t>Ашока</a:t>
            </a:r>
            <a:r>
              <a:rPr lang="ru-RU" dirty="0"/>
              <a:t>. Будда. Вергилий. </a:t>
            </a:r>
            <a:r>
              <a:rPr lang="ru-RU" dirty="0" err="1"/>
              <a:t>Веспасиан</a:t>
            </a:r>
            <a:r>
              <a:rPr lang="ru-RU" dirty="0"/>
              <a:t>. Ганнибал. Геродот. Гесиод. Гораций. </a:t>
            </a:r>
            <a:r>
              <a:rPr lang="ru-RU" dirty="0" err="1"/>
              <a:t>Гракх</a:t>
            </a:r>
            <a:r>
              <a:rPr lang="ru-RU" dirty="0"/>
              <a:t> Гай. </a:t>
            </a:r>
            <a:r>
              <a:rPr lang="ru-RU" dirty="0" err="1"/>
              <a:t>Гракх</a:t>
            </a:r>
            <a:r>
              <a:rPr lang="ru-RU" dirty="0"/>
              <a:t> Тиберий. Давид. Дарий </a:t>
            </a:r>
            <a:r>
              <a:rPr lang="bin-NG" dirty="0"/>
              <a:t>I. </a:t>
            </a:r>
            <a:r>
              <a:rPr lang="ru-RU" dirty="0" err="1"/>
              <a:t>Демокрит</a:t>
            </a:r>
            <a:r>
              <a:rPr lang="ru-RU" dirty="0"/>
              <a:t>. Демосфен. Еврипид. Заратустра. Иаков. Илья. Исайя. </a:t>
            </a:r>
            <a:r>
              <a:rPr lang="ru-RU" dirty="0" err="1"/>
              <a:t>Катон</a:t>
            </a:r>
            <a:r>
              <a:rPr lang="ru-RU" dirty="0"/>
              <a:t> Старший. Кир </a:t>
            </a:r>
            <a:r>
              <a:rPr lang="bin-NG" dirty="0"/>
              <a:t>II </a:t>
            </a:r>
            <a:r>
              <a:rPr lang="ru-RU" dirty="0"/>
              <a:t>Великий. Клеопатра. </a:t>
            </a:r>
            <a:r>
              <a:rPr lang="ru-RU" dirty="0" err="1"/>
              <a:t>Клисфен</a:t>
            </a:r>
            <a:r>
              <a:rPr lang="ru-RU" dirty="0"/>
              <a:t>. Константин </a:t>
            </a:r>
            <a:r>
              <a:rPr lang="bin-NG" dirty="0"/>
              <a:t>I </a:t>
            </a:r>
            <a:r>
              <a:rPr lang="ru-RU" dirty="0"/>
              <a:t>Великий. Конфуций. Ксеркс. </a:t>
            </a:r>
            <a:r>
              <a:rPr lang="ru-RU" dirty="0" err="1"/>
              <a:t>Лао</a:t>
            </a:r>
            <a:r>
              <a:rPr lang="ru-RU" dirty="0"/>
              <a:t> </a:t>
            </a:r>
            <a:r>
              <a:rPr lang="ru-RU" dirty="0" err="1"/>
              <a:t>Цзы</a:t>
            </a:r>
            <a:r>
              <a:rPr lang="ru-RU" dirty="0"/>
              <a:t>. Леонид. Марий. Марк Антоний. Марк Красс. Матфей. </a:t>
            </a:r>
            <a:r>
              <a:rPr lang="ru-RU" dirty="0" err="1"/>
              <a:t>Маурья</a:t>
            </a:r>
            <a:r>
              <a:rPr lang="ru-RU" dirty="0"/>
              <a:t>. </a:t>
            </a:r>
            <a:r>
              <a:rPr lang="ru-RU" dirty="0" err="1"/>
              <a:t>Мильтиад</a:t>
            </a:r>
            <a:r>
              <a:rPr lang="ru-RU" dirty="0"/>
              <a:t>. Мирон. Митридат. Моисей. Навуходоносор </a:t>
            </a:r>
            <a:r>
              <a:rPr lang="bin-NG" dirty="0"/>
              <a:t>II. </a:t>
            </a:r>
            <a:r>
              <a:rPr lang="ru-RU" dirty="0"/>
              <a:t>Нерон. </a:t>
            </a:r>
            <a:r>
              <a:rPr lang="ru-RU" dirty="0" err="1"/>
              <a:t>Нефертити</a:t>
            </a:r>
            <a:r>
              <a:rPr lang="ru-RU" dirty="0"/>
              <a:t>. Павел. Перикл. Петр. Пирр. </a:t>
            </a:r>
            <a:r>
              <a:rPr lang="ru-RU" dirty="0" err="1"/>
              <a:t>Писистрат</a:t>
            </a:r>
            <a:r>
              <a:rPr lang="ru-RU" dirty="0"/>
              <a:t>. Платон. </a:t>
            </a:r>
            <a:r>
              <a:rPr lang="ru-RU" dirty="0" err="1"/>
              <a:t>Поликлет</a:t>
            </a:r>
            <a:r>
              <a:rPr lang="ru-RU" dirty="0"/>
              <a:t>. Помпей. Пракситель. Протагор. Птолемей. Рамсес </a:t>
            </a:r>
            <a:r>
              <a:rPr lang="bin-NG" dirty="0"/>
              <a:t>II. </a:t>
            </a:r>
            <a:r>
              <a:rPr lang="ru-RU" dirty="0"/>
              <a:t>Ромул. </a:t>
            </a:r>
            <a:r>
              <a:rPr lang="ru-RU" dirty="0" err="1"/>
              <a:t>Селевк</a:t>
            </a:r>
            <a:r>
              <a:rPr lang="ru-RU" dirty="0"/>
              <a:t>. Сократ. Соломон. Софокл. Спартак. Сулла. </a:t>
            </a:r>
            <a:r>
              <a:rPr lang="ru-RU" dirty="0" err="1"/>
              <a:t>Сципион</a:t>
            </a:r>
            <a:r>
              <a:rPr lang="ru-RU" dirty="0"/>
              <a:t> Африканский Старший. </a:t>
            </a:r>
            <a:r>
              <a:rPr lang="ru-RU" dirty="0" err="1"/>
              <a:t>Сыма</a:t>
            </a:r>
            <a:r>
              <a:rPr lang="ru-RU" dirty="0"/>
              <a:t> </a:t>
            </a:r>
            <a:r>
              <a:rPr lang="ru-RU" dirty="0" err="1"/>
              <a:t>Цянь</a:t>
            </a:r>
            <a:r>
              <a:rPr lang="ru-RU" dirty="0"/>
              <a:t>. Тацит. Теофраст. Тит Ливий. </a:t>
            </a:r>
            <a:r>
              <a:rPr lang="ru-RU" dirty="0" err="1"/>
              <a:t>Фемистокл</a:t>
            </a:r>
            <a:r>
              <a:rPr lang="ru-RU" dirty="0"/>
              <a:t>. Филипп </a:t>
            </a:r>
            <a:r>
              <a:rPr lang="bin-NG" dirty="0"/>
              <a:t>II </a:t>
            </a:r>
            <a:r>
              <a:rPr lang="ru-RU" dirty="0"/>
              <a:t>Македонский. Фукидид. Хаммурапи. Хеопс. Цезарь. </a:t>
            </a:r>
            <a:r>
              <a:rPr lang="ru-RU" dirty="0" err="1"/>
              <a:t>Цинь</a:t>
            </a:r>
            <a:r>
              <a:rPr lang="ru-RU" dirty="0"/>
              <a:t> </a:t>
            </a:r>
            <a:r>
              <a:rPr lang="ru-RU" dirty="0" err="1"/>
              <a:t>Шихуанди</a:t>
            </a:r>
            <a:r>
              <a:rPr lang="ru-RU" dirty="0"/>
              <a:t>. Цицерон. </a:t>
            </a:r>
            <a:r>
              <a:rPr lang="ru-RU" dirty="0" err="1"/>
              <a:t>Чайлд</a:t>
            </a:r>
            <a:r>
              <a:rPr lang="ru-RU" dirty="0"/>
              <a:t> Г. </a:t>
            </a:r>
            <a:r>
              <a:rPr lang="ru-RU" dirty="0" err="1"/>
              <a:t>Чандрагупта</a:t>
            </a:r>
            <a:r>
              <a:rPr lang="ru-RU" dirty="0"/>
              <a:t>. Шампольон Ж.-Ф. </a:t>
            </a:r>
            <a:r>
              <a:rPr lang="ru-RU" dirty="0" err="1"/>
              <a:t>Шлиман</a:t>
            </a:r>
            <a:r>
              <a:rPr lang="ru-RU" dirty="0"/>
              <a:t> Г. Эванс А. Эсхил. Эхнатон.</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23</a:t>
            </a:fld>
            <a:endParaRPr lang="ru-RU" dirty="0"/>
          </a:p>
        </p:txBody>
      </p:sp>
    </p:spTree>
    <p:extLst>
      <p:ext uri="{BB962C8B-B14F-4D97-AF65-F5344CB8AC3E}">
        <p14:creationId xmlns:p14="http://schemas.microsoft.com/office/powerpoint/2010/main" val="2455118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СРЕДНИХ ВЕКОВ</a:t>
            </a:r>
          </a:p>
        </p:txBody>
      </p:sp>
      <p:sp>
        <p:nvSpPr>
          <p:cNvPr id="3" name="Объект 2"/>
          <p:cNvSpPr>
            <a:spLocks noGrp="1"/>
          </p:cNvSpPr>
          <p:nvPr>
            <p:ph idx="1"/>
          </p:nvPr>
        </p:nvSpPr>
        <p:spPr/>
        <p:txBody>
          <a:bodyPr/>
          <a:lstStyle/>
          <a:p>
            <a:r>
              <a:rPr lang="ru-RU" dirty="0"/>
              <a:t>Хронологические рамки Средневековья обычно определяются как V – конец XV в., но есть и другие мнения о времени начала и конца Средневековья</a:t>
            </a:r>
            <a:r>
              <a:rPr lang="ru-RU" dirty="0" smtClean="0"/>
              <a:t>;</a:t>
            </a:r>
          </a:p>
          <a:p>
            <a:r>
              <a:rPr lang="ru-RU" dirty="0" smtClean="0"/>
              <a:t>так</a:t>
            </a:r>
            <a:r>
              <a:rPr lang="ru-RU" dirty="0"/>
              <a:t>, немало сторонников у идеи «долгого Средневековья» – до конца XVIII в</a:t>
            </a:r>
            <a:r>
              <a:rPr lang="ru-RU" dirty="0" smtClean="0"/>
              <a:t>.</a:t>
            </a:r>
          </a:p>
          <a:p>
            <a:r>
              <a:rPr lang="ru-RU" dirty="0" smtClean="0"/>
              <a:t> Традиционно </a:t>
            </a:r>
            <a:r>
              <a:rPr lang="ru-RU" dirty="0"/>
              <a:t>в истории этой эпохи выделяют три периода: раннее Средневековье (V – конец XI в.), зрелое Средневековье (конец XI – начало XIV в.) и позднее Средневековье (XIV – XV вв.).</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24</a:t>
            </a:fld>
            <a:endParaRPr lang="ru-RU" dirty="0"/>
          </a:p>
        </p:txBody>
      </p:sp>
    </p:spTree>
    <p:extLst>
      <p:ext uri="{BB962C8B-B14F-4D97-AF65-F5344CB8AC3E}">
        <p14:creationId xmlns:p14="http://schemas.microsoft.com/office/powerpoint/2010/main" val="1924635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ФЕОДАЛИЗМ</a:t>
            </a:r>
          </a:p>
        </p:txBody>
      </p:sp>
      <p:sp>
        <p:nvSpPr>
          <p:cNvPr id="3" name="Объект 2"/>
          <p:cNvSpPr>
            <a:spLocks noGrp="1"/>
          </p:cNvSpPr>
          <p:nvPr>
            <p:ph idx="1"/>
          </p:nvPr>
        </p:nvSpPr>
        <p:spPr/>
        <p:txBody>
          <a:bodyPr/>
          <a:lstStyle/>
          <a:p>
            <a:r>
              <a:rPr lang="ru-RU" dirty="0"/>
              <a:t>Дискуссионными остаются степень универсальности феодализма, т.е. вопрос о том, насколько уместно говорить о феодализме за пределами Западной Европы.</a:t>
            </a:r>
          </a:p>
          <a:p>
            <a:r>
              <a:rPr lang="ru-RU" dirty="0" smtClean="0"/>
              <a:t>(</a:t>
            </a:r>
            <a:r>
              <a:rPr lang="ru-RU" dirty="0"/>
              <a:t>Специфическая иерархическая структура господствующего слоя, относительная слабость государства, особая правовая культура, </a:t>
            </a:r>
            <a:r>
              <a:rPr lang="ru-RU" dirty="0" err="1"/>
              <a:t>сущностно</a:t>
            </a:r>
            <a:r>
              <a:rPr lang="ru-RU" dirty="0"/>
              <a:t> важная роль церкви) характерны почти исключительно для Западной Европ</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25</a:t>
            </a:fld>
            <a:endParaRPr lang="ru-RU" dirty="0"/>
          </a:p>
        </p:txBody>
      </p:sp>
    </p:spTree>
    <p:extLst>
      <p:ext uri="{BB962C8B-B14F-4D97-AF65-F5344CB8AC3E}">
        <p14:creationId xmlns:p14="http://schemas.microsoft.com/office/powerpoint/2010/main" val="3845608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ВЕЛИКАЯ СТЕПЬ</a:t>
            </a:r>
          </a:p>
        </p:txBody>
      </p:sp>
      <p:sp>
        <p:nvSpPr>
          <p:cNvPr id="3" name="Объект 2"/>
          <p:cNvSpPr>
            <a:spLocks noGrp="1"/>
          </p:cNvSpPr>
          <p:nvPr>
            <p:ph idx="1"/>
          </p:nvPr>
        </p:nvSpPr>
        <p:spPr/>
        <p:txBody>
          <a:bodyPr/>
          <a:lstStyle/>
          <a:p>
            <a:r>
              <a:rPr lang="ru-RU" dirty="0"/>
              <a:t>У границ государств и цивилизаций начиналась Великая степь – мир кочевников, «кочевые империи».</a:t>
            </a:r>
          </a:p>
          <a:p>
            <a:r>
              <a:rPr lang="ru-RU" dirty="0" smtClean="0"/>
              <a:t>Конфликтное</a:t>
            </a:r>
            <a:r>
              <a:rPr lang="ru-RU" dirty="0"/>
              <a:t>, но очень важное для обеих сторон взаимодействие двух миров, кочевого и оседлого, остается важнейшей чертой всемирной истории в эпоху Средневековья.</a:t>
            </a:r>
          </a:p>
          <a:p>
            <a:r>
              <a:rPr lang="ru-RU" dirty="0" smtClean="0"/>
              <a:t>Выполняло </a:t>
            </a:r>
            <a:r>
              <a:rPr lang="ru-RU" dirty="0"/>
              <a:t>важнейшую историческую роль посредника в контактах между удаленными друг от друга цивилизациями. Особенно велика была в этом плане роль тюркских народов</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26</a:t>
            </a:fld>
            <a:endParaRPr lang="ru-RU" dirty="0"/>
          </a:p>
        </p:txBody>
      </p:sp>
    </p:spTree>
    <p:extLst>
      <p:ext uri="{BB962C8B-B14F-4D97-AF65-F5344CB8AC3E}">
        <p14:creationId xmlns:p14="http://schemas.microsoft.com/office/powerpoint/2010/main" val="1511493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ВЕЛИКОЕ ПЕРЕСЕЛЕНИЕ НАРОДОВ</a:t>
            </a:r>
          </a:p>
        </p:txBody>
      </p:sp>
      <p:sp>
        <p:nvSpPr>
          <p:cNvPr id="3" name="Объект 2"/>
          <p:cNvSpPr>
            <a:spLocks noGrp="1"/>
          </p:cNvSpPr>
          <p:nvPr>
            <p:ph idx="1"/>
          </p:nvPr>
        </p:nvSpPr>
        <p:spPr/>
        <p:txBody>
          <a:bodyPr/>
          <a:lstStyle/>
          <a:p>
            <a:r>
              <a:rPr lang="ru-RU" dirty="0"/>
              <a:t>Великое переселение народов - длительный процесс перехода от древности к Средневековью.</a:t>
            </a:r>
          </a:p>
          <a:p>
            <a:r>
              <a:rPr lang="ru-RU" dirty="0" smtClean="0"/>
              <a:t>Взаимодействие </a:t>
            </a:r>
            <a:r>
              <a:rPr lang="ru-RU" dirty="0"/>
              <a:t>позднеантичных, христианских и варварских начал происходит в это время не только в политической сфере, но и в области духовных ценностей и повседневной жизни.</a:t>
            </a:r>
          </a:p>
          <a:p>
            <a:r>
              <a:rPr lang="ru-RU" dirty="0" smtClean="0"/>
              <a:t>В </a:t>
            </a:r>
            <a:r>
              <a:rPr lang="ru-RU" dirty="0"/>
              <a:t>результате этого синтеза формируется особая раннесредневековая культура</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27</a:t>
            </a:fld>
            <a:endParaRPr lang="ru-RU" dirty="0"/>
          </a:p>
        </p:txBody>
      </p:sp>
    </p:spTree>
    <p:extLst>
      <p:ext uri="{BB962C8B-B14F-4D97-AF65-F5344CB8AC3E}">
        <p14:creationId xmlns:p14="http://schemas.microsoft.com/office/powerpoint/2010/main" val="3644305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ИСТОРИЯ СРЕДНИХ ВЕКОВ</a:t>
            </a:r>
            <a:br>
              <a:rPr lang="ru-RU" dirty="0"/>
            </a:br>
            <a:r>
              <a:rPr lang="ru-RU" b="0" dirty="0">
                <a:solidFill>
                  <a:schemeClr val="tx1"/>
                </a:solidFill>
              </a:rPr>
              <a:t>РАННЕЕ СРЕДНЕВЕКОВЬЕ В ЕВРОПЕ</a:t>
            </a:r>
          </a:p>
        </p:txBody>
      </p:sp>
      <p:sp>
        <p:nvSpPr>
          <p:cNvPr id="3" name="Объект 2"/>
          <p:cNvSpPr>
            <a:spLocks noGrp="1"/>
          </p:cNvSpPr>
          <p:nvPr>
            <p:ph idx="1"/>
          </p:nvPr>
        </p:nvSpPr>
        <p:spPr/>
        <p:txBody>
          <a:bodyPr/>
          <a:lstStyle/>
          <a:p>
            <a:r>
              <a:rPr lang="ru-RU" dirty="0"/>
              <a:t>восстановление империи на Западе продемонстрировало устойчивость и высочайший авторитет римских традиций в сфере развития государственности, несмотря на все катаклизмы Великого переселения народов.</a:t>
            </a:r>
          </a:p>
          <a:p>
            <a:r>
              <a:rPr lang="ru-RU" dirty="0" smtClean="0"/>
              <a:t>В </a:t>
            </a:r>
            <a:r>
              <a:rPr lang="ru-RU" dirty="0"/>
              <a:t>то же время, «каролингское возрождение» показало значение античных культурных традиций</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28</a:t>
            </a:fld>
            <a:endParaRPr lang="ru-RU" dirty="0"/>
          </a:p>
        </p:txBody>
      </p:sp>
    </p:spTree>
    <p:extLst>
      <p:ext uri="{BB962C8B-B14F-4D97-AF65-F5344CB8AC3E}">
        <p14:creationId xmlns:p14="http://schemas.microsoft.com/office/powerpoint/2010/main" val="2781116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РАННЕЕ СРЕДНЕВЕКОВЬЕ В ЕВРОПЕ</a:t>
            </a:r>
          </a:p>
        </p:txBody>
      </p:sp>
      <p:sp>
        <p:nvSpPr>
          <p:cNvPr id="3" name="Объект 2"/>
          <p:cNvSpPr>
            <a:spLocks noGrp="1"/>
          </p:cNvSpPr>
          <p:nvPr>
            <p:ph idx="1"/>
          </p:nvPr>
        </p:nvSpPr>
        <p:spPr/>
        <p:txBody>
          <a:bodyPr/>
          <a:lstStyle/>
          <a:p>
            <a:r>
              <a:rPr lang="ru-RU" dirty="0"/>
              <a:t>Западная Европа, с окончанием в X – XI вв. периода вторжений арабов, венгров и норманнов, вступила в эпоху экономического и культурного расцвета.</a:t>
            </a:r>
          </a:p>
          <a:p>
            <a:r>
              <a:rPr lang="ru-RU" dirty="0" smtClean="0"/>
              <a:t>Историки </a:t>
            </a:r>
            <a:r>
              <a:rPr lang="ru-RU" dirty="0"/>
              <a:t>расходятся во мнениях о его причинах (среди которых называют благоприятные изменения климата, совершенствование орудий труда, демографический подъем и т.д.), но сходятся в том, что в результате этих изменений сформировалось «классическое» средневековое общество</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29</a:t>
            </a:fld>
            <a:endParaRPr lang="ru-RU" dirty="0"/>
          </a:p>
        </p:txBody>
      </p:sp>
    </p:spTree>
    <p:extLst>
      <p:ext uri="{BB962C8B-B14F-4D97-AF65-F5344CB8AC3E}">
        <p14:creationId xmlns:p14="http://schemas.microsoft.com/office/powerpoint/2010/main" val="1028140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КОНЦЕПТУАЛЬНЫЕ ОСНОВЫ</a:t>
            </a:r>
            <a:endParaRPr lang="ru-RU" dirty="0"/>
          </a:p>
        </p:txBody>
      </p:sp>
      <p:sp>
        <p:nvSpPr>
          <p:cNvPr id="3" name="Объект 2"/>
          <p:cNvSpPr>
            <a:spLocks noGrp="1"/>
          </p:cNvSpPr>
          <p:nvPr>
            <p:ph idx="1"/>
          </p:nvPr>
        </p:nvSpPr>
        <p:spPr/>
        <p:txBody>
          <a:bodyPr>
            <a:normAutofit/>
          </a:bodyPr>
          <a:lstStyle/>
          <a:p>
            <a:r>
              <a:rPr lang="ru-RU" sz="1600" dirty="0" smtClean="0"/>
              <a:t>КУЛЬТУРНО-АНТРОПОЛОГИЧЕСКИЙ ПОДХОД</a:t>
            </a:r>
          </a:p>
          <a:p>
            <a:r>
              <a:rPr lang="ru-RU" sz="1600" dirty="0" smtClean="0"/>
              <a:t>УВЕЛИЧЕСНИЕ УДЕЛЬНОГО ВЕСА ПРОБЛЕМ  ДУХОВНОЙ ЖИЗНИ</a:t>
            </a:r>
          </a:p>
          <a:p>
            <a:r>
              <a:rPr lang="ru-RU" sz="1600" dirty="0" smtClean="0"/>
              <a:t>МНОГОУРОВНЕВОЕ ПРЕДСТАВЛЕНИЕ ИСТОРИИ</a:t>
            </a:r>
          </a:p>
          <a:p>
            <a:r>
              <a:rPr lang="ru-RU" sz="1600" dirty="0" smtClean="0"/>
              <a:t>ВЫРАБОТКА СОЗНАТЕЛЬНОГО ОЦЕНОЧНОГО ОТНОШЕНИЯ К ИСТОРИЧЕСКИМ ДЕЯТЕЛЯМ, ПРОЦЕССАМ, ЯВЛЕНИЯМ</a:t>
            </a:r>
          </a:p>
          <a:p>
            <a:endParaRPr lang="ru-RU" sz="1600"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a:t>
            </a:fld>
            <a:endParaRPr lang="ru-RU" dirty="0"/>
          </a:p>
        </p:txBody>
      </p:sp>
    </p:spTree>
    <p:extLst>
      <p:ext uri="{BB962C8B-B14F-4D97-AF65-F5344CB8AC3E}">
        <p14:creationId xmlns:p14="http://schemas.microsoft.com/office/powerpoint/2010/main" val="517641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Условия развития Европейских государств</a:t>
            </a:r>
          </a:p>
        </p:txBody>
      </p:sp>
      <p:sp>
        <p:nvSpPr>
          <p:cNvPr id="3" name="Объект 2"/>
          <p:cNvSpPr>
            <a:spLocks noGrp="1"/>
          </p:cNvSpPr>
          <p:nvPr>
            <p:ph idx="1"/>
          </p:nvPr>
        </p:nvSpPr>
        <p:spPr/>
        <p:txBody>
          <a:bodyPr/>
          <a:lstStyle/>
          <a:p>
            <a:r>
              <a:rPr lang="ru-RU" dirty="0"/>
              <a:t>Раздробленность политической власти не привело к завоеванию данной территории.</a:t>
            </a:r>
          </a:p>
          <a:p>
            <a:r>
              <a:rPr lang="ru-RU" dirty="0" smtClean="0"/>
              <a:t>(</a:t>
            </a:r>
            <a:r>
              <a:rPr lang="ru-RU" dirty="0"/>
              <a:t>Уникального географического положения) благоприятные условия для торговли и, соответственно, развития городской жизни организованная сила католической церкви как альтернатива высшей светской власти</a:t>
            </a:r>
          </a:p>
          <a:p>
            <a:r>
              <a:rPr lang="ru-RU" dirty="0" smtClean="0"/>
              <a:t>Традиция древнеримского </a:t>
            </a:r>
            <a:r>
              <a:rPr lang="ru-RU" dirty="0"/>
              <a:t>права</a:t>
            </a:r>
          </a:p>
          <a:p>
            <a:r>
              <a:rPr lang="ru-RU" dirty="0" smtClean="0"/>
              <a:t>Расцвет </a:t>
            </a:r>
            <a:r>
              <a:rPr lang="ru-RU" dirty="0"/>
              <a:t>культуры</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30</a:t>
            </a:fld>
            <a:endParaRPr lang="ru-RU" dirty="0"/>
          </a:p>
        </p:txBody>
      </p:sp>
    </p:spTree>
    <p:extLst>
      <p:ext uri="{BB962C8B-B14F-4D97-AF65-F5344CB8AC3E}">
        <p14:creationId xmlns:p14="http://schemas.microsoft.com/office/powerpoint/2010/main" val="36977395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СОЦИАЛЬНОЕ РАЗВИТИЕ</a:t>
            </a:r>
          </a:p>
        </p:txBody>
      </p:sp>
      <p:sp>
        <p:nvSpPr>
          <p:cNvPr id="3" name="Объект 2"/>
          <p:cNvSpPr>
            <a:spLocks noGrp="1"/>
          </p:cNvSpPr>
          <p:nvPr>
            <p:ph idx="1"/>
          </p:nvPr>
        </p:nvSpPr>
        <p:spPr/>
        <p:txBody>
          <a:bodyPr/>
          <a:lstStyle/>
          <a:p>
            <a:r>
              <a:rPr lang="ru-RU" dirty="0"/>
              <a:t>Последнее время историки уделяют много внимания механизмам, с помощью которых Запад, не обладавший ни политическим единством, ни развитым государственным аппаратом, обеспечивал прочность общественных связей.</a:t>
            </a:r>
          </a:p>
          <a:p>
            <a:r>
              <a:rPr lang="ru-RU" dirty="0" smtClean="0"/>
              <a:t>Теория </a:t>
            </a:r>
            <a:r>
              <a:rPr lang="ru-RU" dirty="0"/>
              <a:t>трех сословий – молящихся, воюющих и работающих.</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31</a:t>
            </a:fld>
            <a:endParaRPr lang="ru-RU" dirty="0"/>
          </a:p>
        </p:txBody>
      </p:sp>
    </p:spTree>
    <p:extLst>
      <p:ext uri="{BB962C8B-B14F-4D97-AF65-F5344CB8AC3E}">
        <p14:creationId xmlns:p14="http://schemas.microsoft.com/office/powerpoint/2010/main" val="1898429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ПОЛИТИЧЕСКОЕ РАЗВИТИЕ</a:t>
            </a:r>
          </a:p>
        </p:txBody>
      </p:sp>
      <p:sp>
        <p:nvSpPr>
          <p:cNvPr id="3" name="Объект 2"/>
          <p:cNvSpPr>
            <a:spLocks noGrp="1"/>
          </p:cNvSpPr>
          <p:nvPr>
            <p:ph idx="1"/>
          </p:nvPr>
        </p:nvSpPr>
        <p:spPr/>
        <p:txBody>
          <a:bodyPr>
            <a:normAutofit fontScale="92500" lnSpcReduction="10000"/>
          </a:bodyPr>
          <a:lstStyle/>
          <a:p>
            <a:r>
              <a:rPr lang="ru-RU" dirty="0"/>
              <a:t>Складывается представительная монархия (в последнее время термин сословно-представительная монархия нередко вызывает возражения, поскольку подчеркивает лишь одну сторону представительства, и не всегда самую важную).</a:t>
            </a:r>
          </a:p>
          <a:p>
            <a:r>
              <a:rPr lang="ru-RU" dirty="0" smtClean="0"/>
              <a:t>Акцент </a:t>
            </a:r>
            <a:r>
              <a:rPr lang="ru-RU" dirty="0"/>
              <a:t>делается на представительстве территорий, корпораций, призванных в диалоге с государем представлять на символическом уровне единство всей страны, что не мешало им порой предъявлять власти требования или даже замещать правителя.</a:t>
            </a:r>
          </a:p>
          <a:p>
            <a:r>
              <a:rPr lang="ru-RU" dirty="0" smtClean="0"/>
              <a:t>В </a:t>
            </a:r>
            <a:r>
              <a:rPr lang="ru-RU" dirty="0"/>
              <a:t>то же время в других странах, прежде всего в Германии, части Италии и Нидерландов, формируется иная политическая система, и раздробленность сохраняется еще на многие столетия.</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32</a:t>
            </a:fld>
            <a:endParaRPr lang="ru-RU" dirty="0"/>
          </a:p>
        </p:txBody>
      </p:sp>
    </p:spTree>
    <p:extLst>
      <p:ext uri="{BB962C8B-B14F-4D97-AF65-F5344CB8AC3E}">
        <p14:creationId xmlns:p14="http://schemas.microsoft.com/office/powerpoint/2010/main" val="1493677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ИСТОРИЯ СРЕДНИХ ВЕКОВ</a:t>
            </a:r>
            <a:br>
              <a:rPr lang="ru-RU" dirty="0"/>
            </a:br>
            <a:r>
              <a:rPr lang="ru-RU" sz="2700" b="0" dirty="0">
                <a:solidFill>
                  <a:schemeClr val="tx1"/>
                </a:solidFill>
              </a:rPr>
              <a:t>Середина XIV в. стала в Западной Европе временем глубокого кризиса</a:t>
            </a:r>
          </a:p>
        </p:txBody>
      </p:sp>
      <p:sp>
        <p:nvSpPr>
          <p:cNvPr id="3" name="Объект 2"/>
          <p:cNvSpPr>
            <a:spLocks noGrp="1"/>
          </p:cNvSpPr>
          <p:nvPr>
            <p:ph idx="1"/>
          </p:nvPr>
        </p:nvSpPr>
        <p:spPr>
          <a:xfrm>
            <a:off x="755576" y="1916832"/>
            <a:ext cx="7704856" cy="3744416"/>
          </a:xfrm>
        </p:spPr>
        <p:txBody>
          <a:bodyPr>
            <a:normAutofit lnSpcReduction="10000"/>
          </a:bodyPr>
          <a:lstStyle/>
          <a:p>
            <a:r>
              <a:rPr lang="ru-RU" dirty="0"/>
              <a:t>«Черная смерть»</a:t>
            </a:r>
          </a:p>
          <a:p>
            <a:r>
              <a:rPr lang="ru-RU" dirty="0" smtClean="0"/>
              <a:t>Крестьянские </a:t>
            </a:r>
            <a:r>
              <a:rPr lang="ru-RU" dirty="0"/>
              <a:t>выступления, городские восстания</a:t>
            </a:r>
          </a:p>
          <a:p>
            <a:r>
              <a:rPr lang="ru-RU" dirty="0" smtClean="0"/>
              <a:t>100 </a:t>
            </a:r>
            <a:r>
              <a:rPr lang="ru-RU" dirty="0"/>
              <a:t>летняя война</a:t>
            </a:r>
          </a:p>
          <a:p>
            <a:r>
              <a:rPr lang="ru-RU" dirty="0" smtClean="0"/>
              <a:t>Изобретение </a:t>
            </a:r>
            <a:r>
              <a:rPr lang="ru-RU" dirty="0"/>
              <a:t>огнестрельного оружия способствовало масштабным переменам в европейском обществе</a:t>
            </a:r>
          </a:p>
          <a:p>
            <a:r>
              <a:rPr lang="ru-RU" dirty="0" smtClean="0"/>
              <a:t>Время </a:t>
            </a:r>
            <a:r>
              <a:rPr lang="ru-RU" dirty="0"/>
              <a:t>обновления, изобретения книгопечатания, возникновения культуры Возрождения в Италии.</a:t>
            </a:r>
          </a:p>
          <a:p>
            <a:r>
              <a:rPr lang="ru-RU" dirty="0" smtClean="0"/>
              <a:t>Применительно </a:t>
            </a:r>
            <a:r>
              <a:rPr lang="ru-RU" dirty="0"/>
              <a:t>к XV в. Северное Возрождение, центром которого были тогда Нидерланды, остается в центре внимания историков, которые сейчас склонны не противопоставлять его итальянскому Ренессансу, а искать черты сходства и взаимные влияния.</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33</a:t>
            </a:fld>
            <a:endParaRPr lang="ru-RU" dirty="0"/>
          </a:p>
        </p:txBody>
      </p:sp>
    </p:spTree>
    <p:extLst>
      <p:ext uri="{BB962C8B-B14F-4D97-AF65-F5344CB8AC3E}">
        <p14:creationId xmlns:p14="http://schemas.microsoft.com/office/powerpoint/2010/main" val="1626154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СРЕДНИХ ВЕКОВ</a:t>
            </a:r>
          </a:p>
        </p:txBody>
      </p:sp>
      <p:sp>
        <p:nvSpPr>
          <p:cNvPr id="3" name="Объект 2"/>
          <p:cNvSpPr>
            <a:spLocks noGrp="1"/>
          </p:cNvSpPr>
          <p:nvPr>
            <p:ph idx="1"/>
          </p:nvPr>
        </p:nvSpPr>
        <p:spPr/>
        <p:txBody>
          <a:bodyPr/>
          <a:lstStyle/>
          <a:p>
            <a:r>
              <a:rPr lang="ru-RU" dirty="0"/>
              <a:t>Укрепление национальных монархий сопровождалось ослаблением папства</a:t>
            </a:r>
          </a:p>
          <a:p>
            <a:r>
              <a:rPr lang="ru-RU" dirty="0" smtClean="0"/>
              <a:t>Наряду </a:t>
            </a:r>
            <a:r>
              <a:rPr lang="ru-RU" dirty="0"/>
              <a:t>с усилением национальных государств жизнеспособными оказываются различного рода союзы, конфедерации и унии (Ганзейский союз, Швейцарская конфедерация, </a:t>
            </a:r>
            <a:r>
              <a:rPr lang="ru-RU" dirty="0" err="1"/>
              <a:t>Кальмарская</a:t>
            </a:r>
            <a:r>
              <a:rPr lang="ru-RU" dirty="0"/>
              <a:t> уния, уния Польши и Литвы, орденские государства и др.).</a:t>
            </a:r>
          </a:p>
          <a:p>
            <a:r>
              <a:rPr lang="ru-RU" dirty="0" err="1" smtClean="0"/>
              <a:t>Гусизм</a:t>
            </a:r>
            <a:r>
              <a:rPr lang="ru-RU" dirty="0" smtClean="0"/>
              <a:t> </a:t>
            </a:r>
            <a:r>
              <a:rPr lang="ru-RU" dirty="0"/>
              <a:t>стал своего рода «чешской аномалией»: поставив страну впереди всей Европы как родину первой, причем победившей Реформации, именно этим он в культурном отношении оторвал ее от европейских тенденций и затормозил развитие культуры Возрождения.</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34</a:t>
            </a:fld>
            <a:endParaRPr lang="ru-RU" dirty="0"/>
          </a:p>
        </p:txBody>
      </p:sp>
    </p:spTree>
    <p:extLst>
      <p:ext uri="{BB962C8B-B14F-4D97-AF65-F5344CB8AC3E}">
        <p14:creationId xmlns:p14="http://schemas.microsoft.com/office/powerpoint/2010/main" val="538321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ИСТОРИЯ СРЕДНИХ ВЕКОВ</a:t>
            </a:r>
            <a:br>
              <a:rPr lang="ru-RU" dirty="0"/>
            </a:br>
            <a:r>
              <a:rPr lang="ru-RU" b="0" dirty="0">
                <a:solidFill>
                  <a:schemeClr val="tx1"/>
                </a:solidFill>
              </a:rPr>
              <a:t>СРЕДНЕВЕКОВЫЕ ЦИВИЛИЗАЦИИ</a:t>
            </a:r>
          </a:p>
        </p:txBody>
      </p:sp>
      <p:sp>
        <p:nvSpPr>
          <p:cNvPr id="3" name="Объект 2"/>
          <p:cNvSpPr>
            <a:spLocks noGrp="1"/>
          </p:cNvSpPr>
          <p:nvPr>
            <p:ph idx="1"/>
          </p:nvPr>
        </p:nvSpPr>
        <p:spPr/>
        <p:txBody>
          <a:bodyPr/>
          <a:lstStyle/>
          <a:p>
            <a:r>
              <a:rPr lang="ru-RU" dirty="0"/>
              <a:t>Восточная Римская империя (Византия) устояла (хотя и сильно изменилась в VI – VII вв. в результате славянской колонизации) и осталась самым могущественным государством раннесредневековой Европы.</a:t>
            </a:r>
          </a:p>
          <a:p>
            <a:r>
              <a:rPr lang="ru-RU" dirty="0" smtClean="0"/>
              <a:t>Другой </a:t>
            </a:r>
            <a:r>
              <a:rPr lang="ru-RU" dirty="0"/>
              <a:t>могущественной державой в VI – VII вв. являлся Сасанидский Иран, соперничавший с Византией. Многие иранские традиции этого времени позже повлияли на организацию управления и культуру Арабского халифата, Османской империи и державы </a:t>
            </a:r>
            <a:r>
              <a:rPr lang="ru-RU" dirty="0" err="1"/>
              <a:t>Сефевидов</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35</a:t>
            </a:fld>
            <a:endParaRPr lang="ru-RU" dirty="0"/>
          </a:p>
        </p:txBody>
      </p:sp>
    </p:spTree>
    <p:extLst>
      <p:ext uri="{BB962C8B-B14F-4D97-AF65-F5344CB8AC3E}">
        <p14:creationId xmlns:p14="http://schemas.microsoft.com/office/powerpoint/2010/main" val="2949222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СРЕДНЕВЕКОВЫЕ ЦИВИЛИЗАЦИИ</a:t>
            </a:r>
          </a:p>
        </p:txBody>
      </p:sp>
      <p:sp>
        <p:nvSpPr>
          <p:cNvPr id="3" name="Объект 2"/>
          <p:cNvSpPr>
            <a:spLocks noGrp="1"/>
          </p:cNvSpPr>
          <p:nvPr>
            <p:ph idx="1"/>
          </p:nvPr>
        </p:nvSpPr>
        <p:spPr/>
        <p:txBody>
          <a:bodyPr/>
          <a:lstStyle/>
          <a:p>
            <a:r>
              <a:rPr lang="ru-RU" dirty="0"/>
              <a:t>Арабский халифат изменил расстановку сил на Ближнем Востоке, приведя к гибели государства Сасанидов и резкому ослаблению Византии, повлиял на европейскую цивилизацию.</a:t>
            </a:r>
          </a:p>
          <a:p>
            <a:r>
              <a:rPr lang="ru-RU" dirty="0" smtClean="0"/>
              <a:t>В </a:t>
            </a:r>
            <a:r>
              <a:rPr lang="ru-RU" dirty="0"/>
              <a:t>эпоху масштабных арабских завоеваний сформировалась блестящая мусульманская культура.</a:t>
            </a:r>
          </a:p>
          <a:p>
            <a:r>
              <a:rPr lang="ru-RU" dirty="0" smtClean="0"/>
              <a:t>Халифат </a:t>
            </a:r>
            <a:r>
              <a:rPr lang="ru-RU" dirty="0"/>
              <a:t>столкнулся с китайской империей </a:t>
            </a:r>
            <a:r>
              <a:rPr lang="ru-RU" dirty="0" err="1"/>
              <a:t>Тан</a:t>
            </a:r>
            <a:r>
              <a:rPr lang="ru-RU" dirty="0"/>
              <a:t> и остановил ее экспансию в Среднюю Азию.</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36</a:t>
            </a:fld>
            <a:endParaRPr lang="ru-RU" dirty="0"/>
          </a:p>
        </p:txBody>
      </p:sp>
    </p:spTree>
    <p:extLst>
      <p:ext uri="{BB962C8B-B14F-4D97-AF65-F5344CB8AC3E}">
        <p14:creationId xmlns:p14="http://schemas.microsoft.com/office/powerpoint/2010/main" val="29295371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ИСТОРИЯ СРЕДНИХ ВЕКОВ</a:t>
            </a:r>
            <a:br>
              <a:rPr lang="ru-RU" dirty="0"/>
            </a:br>
            <a:r>
              <a:rPr lang="ru-RU" b="0" dirty="0">
                <a:solidFill>
                  <a:schemeClr val="tx1"/>
                </a:solidFill>
              </a:rPr>
              <a:t>СРЕДНЕВЕКОВЫЕ ЦИВИЛИЗАЦИИ</a:t>
            </a:r>
          </a:p>
        </p:txBody>
      </p:sp>
      <p:sp>
        <p:nvSpPr>
          <p:cNvPr id="3" name="Объект 2"/>
          <p:cNvSpPr>
            <a:spLocks noGrp="1"/>
          </p:cNvSpPr>
          <p:nvPr>
            <p:ph idx="1"/>
          </p:nvPr>
        </p:nvSpPr>
        <p:spPr/>
        <p:txBody>
          <a:bodyPr/>
          <a:lstStyle/>
          <a:p>
            <a:r>
              <a:rPr lang="ru-RU" dirty="0"/>
              <a:t>История Китайской империи в наибольшей степени определялась необходимостью находить ответы на вызовы кочевого мира.</a:t>
            </a:r>
          </a:p>
          <a:p>
            <a:r>
              <a:rPr lang="ru-RU" dirty="0" smtClean="0"/>
              <a:t>Для </a:t>
            </a:r>
            <a:r>
              <a:rPr lang="ru-RU" dirty="0"/>
              <a:t>этого требовались мощная армия, неприступные укрепления, сильная власть императора, опирающаяся на многочисленное чиновничество.</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37</a:t>
            </a:fld>
            <a:endParaRPr lang="ru-RU" dirty="0"/>
          </a:p>
        </p:txBody>
      </p:sp>
    </p:spTree>
    <p:extLst>
      <p:ext uri="{BB962C8B-B14F-4D97-AF65-F5344CB8AC3E}">
        <p14:creationId xmlns:p14="http://schemas.microsoft.com/office/powerpoint/2010/main" val="39002171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СРЕДНИХ ВЕКОВ</a:t>
            </a:r>
          </a:p>
        </p:txBody>
      </p:sp>
      <p:sp>
        <p:nvSpPr>
          <p:cNvPr id="3" name="Объект 2"/>
          <p:cNvSpPr>
            <a:spLocks noGrp="1"/>
          </p:cNvSpPr>
          <p:nvPr>
            <p:ph idx="1"/>
          </p:nvPr>
        </p:nvSpPr>
        <p:spPr/>
        <p:txBody>
          <a:bodyPr/>
          <a:lstStyle/>
          <a:p>
            <a:r>
              <a:rPr lang="ru-RU" dirty="0"/>
              <a:t>Наиболее развитые страны Востока на всем протяжении Средневековья опережали страны Запада по численности населения и уровню жизни.</a:t>
            </a:r>
          </a:p>
          <a:p>
            <a:r>
              <a:rPr lang="ru-RU" dirty="0" smtClean="0"/>
              <a:t>Опора </a:t>
            </a:r>
            <a:r>
              <a:rPr lang="ru-RU" dirty="0"/>
              <a:t>на традиции</a:t>
            </a:r>
          </a:p>
          <a:p>
            <a:r>
              <a:rPr lang="ru-RU" dirty="0" smtClean="0"/>
              <a:t>Новые </a:t>
            </a:r>
            <a:r>
              <a:rPr lang="ru-RU" dirty="0"/>
              <a:t>перспективы в изучении цивилизаций </a:t>
            </a:r>
            <a:r>
              <a:rPr lang="ru-RU" dirty="0" err="1"/>
              <a:t>Мезоамерики</a:t>
            </a:r>
            <a:r>
              <a:rPr lang="ru-RU" dirty="0"/>
              <a:t> открыла дешифровка древнего письма майя выдающимся российским ученым Ю.В. Кнорозовым.</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38</a:t>
            </a:fld>
            <a:endParaRPr lang="ru-RU" dirty="0"/>
          </a:p>
        </p:txBody>
      </p:sp>
    </p:spTree>
    <p:extLst>
      <p:ext uri="{BB962C8B-B14F-4D97-AF65-F5344CB8AC3E}">
        <p14:creationId xmlns:p14="http://schemas.microsoft.com/office/powerpoint/2010/main" val="24156536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ПЕРСОНАЛИИ</a:t>
            </a:r>
          </a:p>
        </p:txBody>
      </p:sp>
      <p:sp>
        <p:nvSpPr>
          <p:cNvPr id="3" name="Объект 2"/>
          <p:cNvSpPr>
            <a:spLocks noGrp="1"/>
          </p:cNvSpPr>
          <p:nvPr>
            <p:ph idx="1"/>
          </p:nvPr>
        </p:nvSpPr>
        <p:spPr/>
        <p:txBody>
          <a:bodyPr>
            <a:normAutofit fontScale="85000" lnSpcReduction="10000"/>
          </a:bodyPr>
          <a:lstStyle/>
          <a:p>
            <a:pPr marL="68580" indent="0">
              <a:buNone/>
            </a:pPr>
            <a:r>
              <a:rPr lang="ru-RU" dirty="0" err="1"/>
              <a:t>Алкуин</a:t>
            </a:r>
            <a:r>
              <a:rPr lang="ru-RU" dirty="0"/>
              <a:t>. </a:t>
            </a:r>
            <a:r>
              <a:rPr lang="ru-RU" dirty="0" err="1"/>
              <a:t>Альенора</a:t>
            </a:r>
            <a:r>
              <a:rPr lang="ru-RU" dirty="0"/>
              <a:t> </a:t>
            </a:r>
            <a:r>
              <a:rPr lang="ru-RU" dirty="0" err="1"/>
              <a:t>Аквитанская</a:t>
            </a:r>
            <a:r>
              <a:rPr lang="ru-RU" dirty="0"/>
              <a:t>. Альфред Великий. Анна Ярославна. </a:t>
            </a:r>
            <a:r>
              <a:rPr lang="ru-RU" dirty="0" err="1"/>
              <a:t>Баязид</a:t>
            </a:r>
            <a:r>
              <a:rPr lang="ru-RU" dirty="0"/>
              <a:t> </a:t>
            </a:r>
            <a:r>
              <a:rPr lang="bin-NG" dirty="0"/>
              <a:t>I. </a:t>
            </a:r>
            <a:r>
              <a:rPr lang="ru-RU" dirty="0"/>
              <a:t>Боккаччо. </a:t>
            </a:r>
            <a:r>
              <a:rPr lang="ru-RU" dirty="0" err="1"/>
              <a:t>Бонифаций</a:t>
            </a:r>
            <a:r>
              <a:rPr lang="ru-RU" dirty="0"/>
              <a:t> </a:t>
            </a:r>
            <a:r>
              <a:rPr lang="bin-NG" dirty="0"/>
              <a:t>VIII. </a:t>
            </a:r>
            <a:r>
              <a:rPr lang="ru-RU" dirty="0"/>
              <a:t>Борис. Боттичелли. Брунеллески. Р. Бэкон. Василий </a:t>
            </a:r>
            <a:r>
              <a:rPr lang="bin-NG" dirty="0"/>
              <a:t>II. </a:t>
            </a:r>
            <a:r>
              <a:rPr lang="ru-RU" dirty="0"/>
              <a:t>Вильгельм Завоеватель. Генрих </a:t>
            </a:r>
            <a:r>
              <a:rPr lang="bin-NG" dirty="0"/>
              <a:t>I </a:t>
            </a:r>
            <a:r>
              <a:rPr lang="ru-RU" dirty="0"/>
              <a:t>Саксонский. Генрих </a:t>
            </a:r>
            <a:r>
              <a:rPr lang="bin-NG" dirty="0"/>
              <a:t>IV. </a:t>
            </a:r>
            <a:r>
              <a:rPr lang="ru-RU" dirty="0"/>
              <a:t>Генрих Лев. Генрих </a:t>
            </a:r>
            <a:r>
              <a:rPr lang="bin-NG" dirty="0"/>
              <a:t>II </a:t>
            </a:r>
            <a:r>
              <a:rPr lang="ru-RU" dirty="0"/>
              <a:t>Плантагенет. Григорий </a:t>
            </a:r>
            <a:r>
              <a:rPr lang="bin-NG" dirty="0"/>
              <a:t>VII. </a:t>
            </a:r>
            <a:r>
              <a:rPr lang="ru-RU" dirty="0"/>
              <a:t>Гуго </a:t>
            </a:r>
            <a:r>
              <a:rPr lang="ru-RU" dirty="0" err="1"/>
              <a:t>Капет</a:t>
            </a:r>
            <a:r>
              <a:rPr lang="ru-RU" dirty="0"/>
              <a:t>. Ян Гус. И. </a:t>
            </a:r>
            <a:r>
              <a:rPr lang="ru-RU" dirty="0" err="1"/>
              <a:t>Гутенберг</a:t>
            </a:r>
            <a:r>
              <a:rPr lang="ru-RU" dirty="0"/>
              <a:t>. Данте Алигьери. Жанна </a:t>
            </a:r>
            <a:r>
              <a:rPr lang="ru-RU" dirty="0" err="1"/>
              <a:t>д’Арк</a:t>
            </a:r>
            <a:r>
              <a:rPr lang="ru-RU" dirty="0"/>
              <a:t>. </a:t>
            </a:r>
            <a:r>
              <a:rPr lang="ru-RU" dirty="0" err="1"/>
              <a:t>Джотто</a:t>
            </a:r>
            <a:r>
              <a:rPr lang="ru-RU" dirty="0"/>
              <a:t>. Доминик де Гусман. Донателло. </a:t>
            </a:r>
            <a:r>
              <a:rPr lang="ru-RU" dirty="0" err="1"/>
              <a:t>Ду</a:t>
            </a:r>
            <a:r>
              <a:rPr lang="ru-RU" dirty="0"/>
              <a:t> Фу. Ян Жижка. Ибн Сина. Иннокентий </a:t>
            </a:r>
            <a:r>
              <a:rPr lang="bin-NG" dirty="0"/>
              <a:t>III. </a:t>
            </a:r>
            <a:r>
              <a:rPr lang="ru-RU" dirty="0"/>
              <a:t>Изабелла Кастильская. Иоанн Безземельный. Карл Великий. Карл </a:t>
            </a:r>
            <a:r>
              <a:rPr lang="ru-RU" dirty="0" err="1"/>
              <a:t>Мартелл</a:t>
            </a:r>
            <a:r>
              <a:rPr lang="ru-RU" dirty="0"/>
              <a:t>. Карл Смелый. Карл </a:t>
            </a:r>
            <a:r>
              <a:rPr lang="bin-NG" dirty="0"/>
              <a:t>IV </a:t>
            </a:r>
            <a:r>
              <a:rPr lang="ru-RU" dirty="0"/>
              <a:t>Люксембург. Карл </a:t>
            </a:r>
            <a:r>
              <a:rPr lang="bin-NG" dirty="0"/>
              <a:t>VII. </a:t>
            </a:r>
            <a:r>
              <a:rPr lang="ru-RU" dirty="0"/>
              <a:t>Константин (Кирилл) и Мефодий. </a:t>
            </a:r>
            <a:r>
              <a:rPr lang="ru-RU" dirty="0" err="1"/>
              <a:t>Кубрат</a:t>
            </a:r>
            <a:r>
              <a:rPr lang="ru-RU" dirty="0"/>
              <a:t>. </a:t>
            </a:r>
            <a:r>
              <a:rPr lang="ru-RU" dirty="0" err="1"/>
              <a:t>Кутб</a:t>
            </a:r>
            <a:r>
              <a:rPr lang="ru-RU" dirty="0"/>
              <a:t> ад-Дин </a:t>
            </a:r>
            <a:r>
              <a:rPr lang="ru-RU" dirty="0" err="1"/>
              <a:t>Айбек</a:t>
            </a:r>
            <a:r>
              <a:rPr lang="ru-RU" dirty="0"/>
              <a:t>. Ли </a:t>
            </a:r>
            <a:r>
              <a:rPr lang="ru-RU" dirty="0" err="1"/>
              <a:t>Бо</a:t>
            </a:r>
            <a:r>
              <a:rPr lang="ru-RU" dirty="0"/>
              <a:t>. Людовик </a:t>
            </a:r>
            <a:r>
              <a:rPr lang="bin-NG" dirty="0"/>
              <a:t>XI. </a:t>
            </a:r>
            <a:r>
              <a:rPr lang="ru-RU" dirty="0"/>
              <a:t>Мазаччо. Марко Поло. </a:t>
            </a:r>
            <a:r>
              <a:rPr lang="ru-RU" dirty="0" err="1"/>
              <a:t>Мехмед</a:t>
            </a:r>
            <a:r>
              <a:rPr lang="ru-RU" dirty="0"/>
              <a:t> </a:t>
            </a:r>
            <a:r>
              <a:rPr lang="bin-NG" dirty="0"/>
              <a:t>II. </a:t>
            </a:r>
            <a:r>
              <a:rPr lang="ru-RU" dirty="0"/>
              <a:t>Мешко </a:t>
            </a:r>
            <a:r>
              <a:rPr lang="bin-NG" dirty="0"/>
              <a:t>I. </a:t>
            </a:r>
            <a:r>
              <a:rPr lang="ru-RU" dirty="0"/>
              <a:t>Муса </a:t>
            </a:r>
            <a:r>
              <a:rPr lang="bin-NG" dirty="0"/>
              <a:t>I. </a:t>
            </a:r>
            <a:r>
              <a:rPr lang="ru-RU" dirty="0"/>
              <a:t>Мухаммад. </a:t>
            </a:r>
            <a:r>
              <a:rPr lang="ru-RU" dirty="0" err="1"/>
              <a:t>Оттон</a:t>
            </a:r>
            <a:r>
              <a:rPr lang="ru-RU" dirty="0"/>
              <a:t> </a:t>
            </a:r>
            <a:r>
              <a:rPr lang="bin-NG" dirty="0"/>
              <a:t>I. </a:t>
            </a:r>
            <a:r>
              <a:rPr lang="ru-RU" dirty="0" err="1"/>
              <a:t>Оттон</a:t>
            </a:r>
            <a:r>
              <a:rPr lang="ru-RU" dirty="0"/>
              <a:t> </a:t>
            </a:r>
            <a:r>
              <a:rPr lang="bin-NG" dirty="0"/>
              <a:t>III. </a:t>
            </a:r>
            <a:r>
              <a:rPr lang="ru-RU" dirty="0"/>
              <a:t>Петрарка. </a:t>
            </a:r>
            <a:r>
              <a:rPr lang="ru-RU" dirty="0" err="1"/>
              <a:t>Пипин</a:t>
            </a:r>
            <a:r>
              <a:rPr lang="ru-RU" dirty="0"/>
              <a:t> Короткий. Ричард </a:t>
            </a:r>
            <a:r>
              <a:rPr lang="bin-NG" dirty="0"/>
              <a:t>I </a:t>
            </a:r>
            <a:r>
              <a:rPr lang="ru-RU" dirty="0"/>
              <a:t>Львиное Сердце. Салах-ад-Дин (</a:t>
            </a:r>
            <a:r>
              <a:rPr lang="ru-RU" dirty="0" err="1"/>
              <a:t>Саладин</a:t>
            </a:r>
            <a:r>
              <a:rPr lang="ru-RU" dirty="0"/>
              <a:t>). Сигизмунд. </a:t>
            </a:r>
            <a:r>
              <a:rPr lang="ru-RU" dirty="0" err="1"/>
              <a:t>Симеон</a:t>
            </a:r>
            <a:r>
              <a:rPr lang="ru-RU" dirty="0"/>
              <a:t>. Стефан </a:t>
            </a:r>
            <a:r>
              <a:rPr lang="ru-RU" dirty="0" err="1"/>
              <a:t>Душан</a:t>
            </a:r>
            <a:r>
              <a:rPr lang="ru-RU" dirty="0"/>
              <a:t>. </a:t>
            </a:r>
            <a:r>
              <a:rPr lang="ru-RU" dirty="0" err="1"/>
              <a:t>Уот</a:t>
            </a:r>
            <a:r>
              <a:rPr lang="ru-RU" dirty="0"/>
              <a:t> </a:t>
            </a:r>
            <a:r>
              <a:rPr lang="ru-RU" dirty="0" err="1"/>
              <a:t>Тайлер</a:t>
            </a:r>
            <a:r>
              <a:rPr lang="ru-RU" dirty="0"/>
              <a:t>. Тимур. Улугбек. Урбан </a:t>
            </a:r>
            <a:r>
              <a:rPr lang="bin-NG" dirty="0"/>
              <a:t>II. </a:t>
            </a:r>
            <a:r>
              <a:rPr lang="ru-RU" dirty="0"/>
              <a:t>Фернандо Арагонский. Филипп </a:t>
            </a:r>
            <a:r>
              <a:rPr lang="bin-NG" dirty="0"/>
              <a:t>II </a:t>
            </a:r>
            <a:r>
              <a:rPr lang="ru-RU" dirty="0"/>
              <a:t>Август. Филипп </a:t>
            </a:r>
            <a:r>
              <a:rPr lang="bin-NG" dirty="0"/>
              <a:t>IV </a:t>
            </a:r>
            <a:r>
              <a:rPr lang="ru-RU" dirty="0"/>
              <a:t>Красивый. Фома Аквинский. Франциск Ассизский. Фридрих </a:t>
            </a:r>
            <a:r>
              <a:rPr lang="bin-NG" dirty="0"/>
              <a:t>I </a:t>
            </a:r>
            <a:r>
              <a:rPr lang="ru-RU" dirty="0"/>
              <a:t>Барбаросса. Фридрих </a:t>
            </a:r>
            <a:r>
              <a:rPr lang="bin-NG" dirty="0"/>
              <a:t>II </a:t>
            </a:r>
            <a:r>
              <a:rPr lang="ru-RU" dirty="0" err="1"/>
              <a:t>Гогенштауфен</a:t>
            </a:r>
            <a:r>
              <a:rPr lang="ru-RU" dirty="0"/>
              <a:t>. </a:t>
            </a:r>
            <a:r>
              <a:rPr lang="ru-RU" dirty="0" err="1"/>
              <a:t>Хосров</a:t>
            </a:r>
            <a:r>
              <a:rPr lang="ru-RU" dirty="0"/>
              <a:t> </a:t>
            </a:r>
            <a:r>
              <a:rPr lang="bin-NG" dirty="0"/>
              <a:t>I. </a:t>
            </a:r>
            <a:r>
              <a:rPr lang="ru-RU" dirty="0" err="1"/>
              <a:t>Хосров</a:t>
            </a:r>
            <a:r>
              <a:rPr lang="ru-RU" dirty="0"/>
              <a:t> </a:t>
            </a:r>
            <a:r>
              <a:rPr lang="bin-NG" dirty="0"/>
              <a:t>II. </a:t>
            </a:r>
            <a:r>
              <a:rPr lang="ru-RU" dirty="0" err="1"/>
              <a:t>Хубилай</a:t>
            </a:r>
            <a:r>
              <a:rPr lang="ru-RU" dirty="0"/>
              <a:t>. Чингисхан. Эдуард </a:t>
            </a:r>
            <a:r>
              <a:rPr lang="bin-NG" dirty="0"/>
              <a:t>III. </a:t>
            </a:r>
            <a:r>
              <a:rPr lang="ru-RU" dirty="0"/>
              <a:t>Юстиниан </a:t>
            </a:r>
            <a:r>
              <a:rPr lang="bin-NG" dirty="0"/>
              <a:t>I.</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39</a:t>
            </a:fld>
            <a:endParaRPr lang="ru-RU" dirty="0"/>
          </a:p>
        </p:txBody>
      </p:sp>
    </p:spTree>
    <p:extLst>
      <p:ext uri="{BB962C8B-B14F-4D97-AF65-F5344CB8AC3E}">
        <p14:creationId xmlns:p14="http://schemas.microsoft.com/office/powerpoint/2010/main" val="1027455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БАЗОВЫЕ ПРИНЦИПЫ КОНЦЕПЦИИ</a:t>
            </a:r>
            <a:endParaRPr lang="ru-RU" dirty="0"/>
          </a:p>
        </p:txBody>
      </p:sp>
      <p:sp>
        <p:nvSpPr>
          <p:cNvPr id="3" name="Объект 2"/>
          <p:cNvSpPr>
            <a:spLocks noGrp="1"/>
          </p:cNvSpPr>
          <p:nvPr>
            <p:ph idx="1"/>
          </p:nvPr>
        </p:nvSpPr>
        <p:spPr/>
        <p:txBody>
          <a:bodyPr/>
          <a:lstStyle/>
          <a:p>
            <a:r>
              <a:rPr lang="ru-RU" dirty="0" smtClean="0"/>
              <a:t>БАЗОВЫЕ ЦЕННОСТИ ГРАЖДАНСКОГО ОБЩЕСТВА</a:t>
            </a:r>
          </a:p>
          <a:p>
            <a:r>
              <a:rPr lang="ru-RU" dirty="0" smtClean="0"/>
              <a:t>МНОГОФАКТОРНЫЙ ПОДХОД К ОСВЕЩЕНИЮ ИСТОРИИ</a:t>
            </a:r>
          </a:p>
          <a:p>
            <a:r>
              <a:rPr lang="ru-RU" dirty="0" smtClean="0"/>
              <a:t>ИСТОРИЧЕСКИЙ ПОДХОД КАК ОСНОВА ПРЕДСТАВЛЕНИЙ О СОЦИАЛЬНЫХ ПРОЦЕССАХ И ЯВЛЕНИЯХ</a:t>
            </a:r>
          </a:p>
          <a:p>
            <a:r>
              <a:rPr lang="ru-RU" dirty="0" smtClean="0"/>
              <a:t>ТОЛЕРАНТНОСТЬ КАК НЕОБХОДИМОЕ УСЛОВИЕ ВЗАИМОДЕЙСТВИЯ ГОСУДАРСТВ И НАРОДОВ</a:t>
            </a:r>
          </a:p>
          <a:p>
            <a:r>
              <a:rPr lang="ru-RU" dirty="0" smtClean="0"/>
              <a:t>ВОСПИТАТЕЛЬНЫЙ ПОТЕНЦИАЛ ИСТОРИЧЕСКОГО ОБРАЗОВАНИЯ (ПАТРИОТИЧЕСКАЯ ОСНОВА ИСТОРИЧЕСКОГО ИЗЛОЖЕНИЯ)</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a:t>
            </a:fld>
            <a:endParaRPr lang="ru-RU" dirty="0"/>
          </a:p>
        </p:txBody>
      </p:sp>
    </p:spTree>
    <p:extLst>
      <p:ext uri="{BB962C8B-B14F-4D97-AF65-F5344CB8AC3E}">
        <p14:creationId xmlns:p14="http://schemas.microsoft.com/office/powerpoint/2010/main" val="1317171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СРЕДНИХ ВЕКОВ</a:t>
            </a:r>
            <a:br>
              <a:rPr lang="ru-RU" dirty="0"/>
            </a:br>
            <a:r>
              <a:rPr lang="ru-RU" b="0" dirty="0">
                <a:solidFill>
                  <a:schemeClr val="tx1"/>
                </a:solidFill>
              </a:rPr>
              <a:t>НОВЫЕ ДАТЫ</a:t>
            </a:r>
          </a:p>
        </p:txBody>
      </p:sp>
      <p:sp>
        <p:nvSpPr>
          <p:cNvPr id="3" name="Объект 2"/>
          <p:cNvSpPr>
            <a:spLocks noGrp="1"/>
          </p:cNvSpPr>
          <p:nvPr>
            <p:ph idx="1"/>
          </p:nvPr>
        </p:nvSpPr>
        <p:spPr/>
        <p:txBody>
          <a:bodyPr/>
          <a:lstStyle/>
          <a:p>
            <a:r>
              <a:rPr lang="ru-RU" dirty="0"/>
              <a:t>632 – 652 – завоевание Ирана арабами</a:t>
            </a:r>
          </a:p>
          <a:p>
            <a:r>
              <a:rPr lang="ru-RU" dirty="0" smtClean="0"/>
              <a:t>751 </a:t>
            </a:r>
            <a:r>
              <a:rPr lang="ru-RU" dirty="0"/>
              <a:t>– победа арабов над китайцами при Таласе</a:t>
            </a:r>
          </a:p>
          <a:p>
            <a:r>
              <a:rPr lang="ru-RU" dirty="0" smtClean="0"/>
              <a:t>756 </a:t>
            </a:r>
            <a:r>
              <a:rPr lang="ru-RU" dirty="0"/>
              <a:t>– создание Папского государства</a:t>
            </a:r>
          </a:p>
          <a:p>
            <a:r>
              <a:rPr lang="ru-RU" dirty="0" smtClean="0"/>
              <a:t>966 </a:t>
            </a:r>
            <a:r>
              <a:rPr lang="ru-RU" dirty="0"/>
              <a:t>– принятие христианства польским князем Мешко I</a:t>
            </a:r>
          </a:p>
          <a:p>
            <a:r>
              <a:rPr lang="ru-RU" dirty="0" smtClean="0"/>
              <a:t>1402 </a:t>
            </a:r>
            <a:r>
              <a:rPr lang="ru-RU" dirty="0"/>
              <a:t>– победа Тимура над турками-османами при Анкаре</a:t>
            </a:r>
          </a:p>
          <a:p>
            <a:pPr marL="68580" indent="0">
              <a:buNone/>
            </a:pPr>
            <a:endParaRPr lang="ru-RU" dirty="0" smtClean="0"/>
          </a:p>
          <a:p>
            <a:pPr marL="68580" indent="0">
              <a:buNone/>
            </a:pPr>
            <a:r>
              <a:rPr lang="ru-RU" dirty="0" smtClean="0"/>
              <a:t>Источники </a:t>
            </a:r>
            <a:r>
              <a:rPr lang="ru-RU" dirty="0"/>
              <a:t>не касаются Востока</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40</a:t>
            </a:fld>
            <a:endParaRPr lang="ru-RU" dirty="0"/>
          </a:p>
        </p:txBody>
      </p:sp>
    </p:spTree>
    <p:extLst>
      <p:ext uri="{BB962C8B-B14F-4D97-AF65-F5344CB8AC3E}">
        <p14:creationId xmlns:p14="http://schemas.microsoft.com/office/powerpoint/2010/main" val="19313576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lstStyle/>
          <a:p>
            <a:pPr marL="68580" indent="0">
              <a:buNone/>
            </a:pPr>
            <a:r>
              <a:rPr lang="ru-RU" b="1" i="1" dirty="0" smtClean="0"/>
              <a:t>7-8-9 </a:t>
            </a:r>
            <a:r>
              <a:rPr lang="ru-RU" b="1" i="1" dirty="0"/>
              <a:t>класс</a:t>
            </a:r>
          </a:p>
          <a:p>
            <a:pPr marL="68580" indent="0">
              <a:buNone/>
            </a:pPr>
            <a:r>
              <a:rPr lang="ru-RU" dirty="0"/>
              <a:t>ИСТОРИЯ НОВОГО ВРЕМЕНИ</a:t>
            </a:r>
          </a:p>
          <a:p>
            <a:pPr marL="68580" indent="0">
              <a:buNone/>
            </a:pPr>
            <a:r>
              <a:rPr lang="ru-RU" dirty="0"/>
              <a:t>с конца XV в. до 1914 г. от начала Великих географических открытий до начала Первой мировой войны.</a:t>
            </a:r>
          </a:p>
          <a:p>
            <a:r>
              <a:rPr lang="ru-RU" dirty="0"/>
              <a:t>•Эта эпоха характеризуется выходом человечества на совершенно новый цивилизационный уровень, развитием новых политических, социально-экономических, культурных отношений и мировоззренческих систем, формированием европоцентристского мира, экспансией европейской цивилизации в другие районы мира, ставшего на путь глобализации, а также началом складывания общепланетарной цивилизации.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41</a:t>
            </a:fld>
            <a:endParaRPr lang="ru-RU" dirty="0"/>
          </a:p>
        </p:txBody>
      </p:sp>
    </p:spTree>
    <p:extLst>
      <p:ext uri="{BB962C8B-B14F-4D97-AF65-F5344CB8AC3E}">
        <p14:creationId xmlns:p14="http://schemas.microsoft.com/office/powerpoint/2010/main" val="1850633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lstStyle/>
          <a:p>
            <a:r>
              <a:rPr lang="ru-RU" dirty="0" smtClean="0"/>
              <a:t>традиция </a:t>
            </a:r>
            <a:r>
              <a:rPr lang="ru-RU" dirty="0"/>
              <a:t>деления истории Нового времени на три периода</a:t>
            </a:r>
          </a:p>
          <a:p>
            <a:r>
              <a:rPr lang="ru-RU" dirty="0" smtClean="0"/>
              <a:t>РАННЕЕ </a:t>
            </a:r>
            <a:r>
              <a:rPr lang="ru-RU" dirty="0"/>
              <a:t>НОВОЕ ВРЕМЯ (КОНЕЦ XV – XVII ВВ.)</a:t>
            </a:r>
          </a:p>
          <a:p>
            <a:r>
              <a:rPr lang="ru-RU" dirty="0" smtClean="0"/>
              <a:t>XVIII </a:t>
            </a:r>
            <a:r>
              <a:rPr lang="ru-RU" dirty="0"/>
              <a:t>ВЕК. ВЕК ПРОСВЕЩЕНИЯ</a:t>
            </a:r>
          </a:p>
          <a:p>
            <a:r>
              <a:rPr lang="ru-RU" dirty="0" smtClean="0"/>
              <a:t>МИР </a:t>
            </a:r>
            <a:r>
              <a:rPr lang="ru-RU" dirty="0"/>
              <a:t>В XIX ВЕКЕ. СТАНОВЛЕНИЕ ИНДУСТРИАЛЬНОЙ ЦИВИЛИЗАЦИИ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42</a:t>
            </a:fld>
            <a:endParaRPr lang="ru-RU" dirty="0"/>
          </a:p>
        </p:txBody>
      </p:sp>
    </p:spTree>
    <p:extLst>
      <p:ext uri="{BB962C8B-B14F-4D97-AF65-F5344CB8AC3E}">
        <p14:creationId xmlns:p14="http://schemas.microsoft.com/office/powerpoint/2010/main" val="2915050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lstStyle/>
          <a:p>
            <a:r>
              <a:rPr lang="ru-RU" dirty="0"/>
              <a:t>восточные цивилизации оставались традиционными и стремились к сохранению установившихся порядков;</a:t>
            </a:r>
          </a:p>
          <a:p>
            <a:r>
              <a:rPr lang="ru-RU" dirty="0" smtClean="0"/>
              <a:t>возникавшие </a:t>
            </a:r>
            <a:r>
              <a:rPr lang="ru-RU" dirty="0"/>
              <a:t>новые элементы везде оказывались в итоге подчинены традиционным социально-политическими структурам, нигде не произошло качественного изменения, способного обеспечить тот динамизм развития, который стал характерен для Западной Европы к концу Средневековья</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43</a:t>
            </a:fld>
            <a:endParaRPr lang="ru-RU" dirty="0"/>
          </a:p>
        </p:txBody>
      </p:sp>
    </p:spTree>
    <p:extLst>
      <p:ext uri="{BB962C8B-B14F-4D97-AF65-F5344CB8AC3E}">
        <p14:creationId xmlns:p14="http://schemas.microsoft.com/office/powerpoint/2010/main" val="31475337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normAutofit fontScale="92500" lnSpcReduction="10000"/>
          </a:bodyPr>
          <a:lstStyle/>
          <a:p>
            <a:r>
              <a:rPr lang="ru-RU" dirty="0"/>
              <a:t>Культура Возрождения, распространившаяся в XVI в. на всю Западную и Центральную, а также часть Юго-Восточной Европы, сформировала понятие индивидуальности, провозгласив человека мерой всех вещей; в конце XVI – XVII в. ей на смену приходят барокко и классицизм.</a:t>
            </a:r>
          </a:p>
          <a:p>
            <a:r>
              <a:rPr lang="ru-RU" dirty="0" smtClean="0"/>
              <a:t>Реформация </a:t>
            </a:r>
            <a:r>
              <a:rPr lang="ru-RU" dirty="0"/>
              <a:t>ослабила власть церкви и ограничила ее влияние на светские дела.</a:t>
            </a:r>
          </a:p>
          <a:p>
            <a:r>
              <a:rPr lang="ru-RU" dirty="0" smtClean="0"/>
              <a:t>Подчеркивают </a:t>
            </a:r>
            <a:r>
              <a:rPr lang="ru-RU" b="1" dirty="0">
                <a:solidFill>
                  <a:srgbClr val="FF0000"/>
                </a:solidFill>
              </a:rPr>
              <a:t>всеобщий характер церковных реформ</a:t>
            </a:r>
            <a:r>
              <a:rPr lang="ru-RU" dirty="0"/>
              <a:t>, присущих не только протестантизму, но и католицизму. «Католическая реформация» активно используются наряду с термином «Контрреформация». Подчеркивают как положительное , так и отрицательное влияние реформации на культуру.</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44</a:t>
            </a:fld>
            <a:endParaRPr lang="ru-RU" dirty="0"/>
          </a:p>
        </p:txBody>
      </p:sp>
    </p:spTree>
    <p:extLst>
      <p:ext uri="{BB962C8B-B14F-4D97-AF65-F5344CB8AC3E}">
        <p14:creationId xmlns:p14="http://schemas.microsoft.com/office/powerpoint/2010/main" val="10716778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lstStyle/>
          <a:p>
            <a:r>
              <a:rPr lang="ru-RU" dirty="0" smtClean="0"/>
              <a:t>Процесс  </a:t>
            </a:r>
            <a:r>
              <a:rPr lang="ru-RU" b="1" dirty="0" err="1" smtClean="0">
                <a:solidFill>
                  <a:srgbClr val="FF0000"/>
                </a:solidFill>
              </a:rPr>
              <a:t>конфессионализации</a:t>
            </a:r>
            <a:r>
              <a:rPr lang="ru-RU" b="1" dirty="0" smtClean="0">
                <a:solidFill>
                  <a:srgbClr val="FF0000"/>
                </a:solidFill>
              </a:rPr>
              <a:t> </a:t>
            </a:r>
            <a:r>
              <a:rPr lang="ru-RU" dirty="0"/>
              <a:t>(термин немецких историков, сейчас достаточно принятый и в России), т.е. оформлению четких догматических границ между разными вероисповеданиями, установлению более жесткого контроля над жизнью прихожан.</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45</a:t>
            </a:fld>
            <a:endParaRPr lang="ru-RU" dirty="0"/>
          </a:p>
        </p:txBody>
      </p:sp>
    </p:spTree>
    <p:extLst>
      <p:ext uri="{BB962C8B-B14F-4D97-AF65-F5344CB8AC3E}">
        <p14:creationId xmlns:p14="http://schemas.microsoft.com/office/powerpoint/2010/main" val="23895544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НОВОЕ ГОСУДАРСТВО В ЕВРОПЕ</a:t>
            </a:r>
          </a:p>
        </p:txBody>
      </p:sp>
      <p:sp>
        <p:nvSpPr>
          <p:cNvPr id="3" name="Объект 2"/>
          <p:cNvSpPr>
            <a:spLocks noGrp="1"/>
          </p:cNvSpPr>
          <p:nvPr>
            <p:ph idx="1"/>
          </p:nvPr>
        </p:nvSpPr>
        <p:spPr/>
        <p:txBody>
          <a:bodyPr/>
          <a:lstStyle/>
          <a:p>
            <a:r>
              <a:rPr lang="ru-RU" dirty="0"/>
              <a:t>Отказалась от широкого понимания абсолютизма, предпочитая использовать другие понятия – «новое государство» или </a:t>
            </a:r>
            <a:r>
              <a:rPr lang="ru-RU" b="1" dirty="0">
                <a:solidFill>
                  <a:srgbClr val="FF0000"/>
                </a:solidFill>
              </a:rPr>
              <a:t>«новая монархия».</a:t>
            </a:r>
          </a:p>
          <a:p>
            <a:r>
              <a:rPr lang="ru-RU" dirty="0" smtClean="0"/>
              <a:t>Права </a:t>
            </a:r>
            <a:r>
              <a:rPr lang="ru-RU" dirty="0"/>
              <a:t>и привилегии территорий, корпораций и отдельных людей как правило соблюдались; власть вынуждена была считаться с интересами местных элит, сословий, социальных групп</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46</a:t>
            </a:fld>
            <a:endParaRPr lang="ru-RU" dirty="0"/>
          </a:p>
        </p:txBody>
      </p:sp>
    </p:spTree>
    <p:extLst>
      <p:ext uri="{BB962C8B-B14F-4D97-AF65-F5344CB8AC3E}">
        <p14:creationId xmlns:p14="http://schemas.microsoft.com/office/powerpoint/2010/main" val="37083958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НОВОЕ ГОСУДАРСТВО В ЕВРОПЕ</a:t>
            </a:r>
          </a:p>
        </p:txBody>
      </p:sp>
      <p:sp>
        <p:nvSpPr>
          <p:cNvPr id="3" name="Объект 2"/>
          <p:cNvSpPr>
            <a:spLocks noGrp="1"/>
          </p:cNvSpPr>
          <p:nvPr>
            <p:ph idx="1"/>
          </p:nvPr>
        </p:nvSpPr>
        <p:spPr/>
        <p:txBody>
          <a:bodyPr/>
          <a:lstStyle/>
          <a:p>
            <a:r>
              <a:rPr lang="ru-RU" dirty="0"/>
              <a:t>В отличие от держав Востока, вынужденных постоянно обороняться от внешних врагов, в том числе от набегов кочевников, Европа практически избежала разрушительных вторжений извне. К концу XVII в. была ликвидирована и угроза со стороны Османской империи: турки дошли до Вены, но были разбиты и откатились обратно.</a:t>
            </a:r>
          </a:p>
          <a:p>
            <a:r>
              <a:rPr lang="ru-RU" dirty="0" smtClean="0"/>
              <a:t>В </a:t>
            </a:r>
            <a:r>
              <a:rPr lang="ru-RU" dirty="0"/>
              <a:t>XVIII в. в рамках независимых государств начали складываться нации: там говорили и писали на национальных языках, а подданные осознавали свое отличие от жителей соседних государств.</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47</a:t>
            </a:fld>
            <a:endParaRPr lang="ru-RU" dirty="0"/>
          </a:p>
        </p:txBody>
      </p:sp>
    </p:spTree>
    <p:extLst>
      <p:ext uri="{BB962C8B-B14F-4D97-AF65-F5344CB8AC3E}">
        <p14:creationId xmlns:p14="http://schemas.microsoft.com/office/powerpoint/2010/main" val="22702669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ИСТОРИЯ НОВОГО ВРЕМЕНИ</a:t>
            </a:r>
            <a:br>
              <a:rPr lang="ru-RU" dirty="0" smtClean="0"/>
            </a:br>
            <a:r>
              <a:rPr lang="ru-RU" b="0" dirty="0" smtClean="0">
                <a:solidFill>
                  <a:schemeClr val="tx1"/>
                </a:solidFill>
              </a:rPr>
              <a:t>ВОСТОК НОВОГО ВРЕМЕНИ</a:t>
            </a:r>
            <a:r>
              <a:rPr lang="ru-RU" dirty="0" smtClean="0"/>
              <a:t/>
            </a:r>
            <a:br>
              <a:rPr lang="ru-RU" dirty="0" smtClean="0"/>
            </a:br>
            <a:endParaRPr lang="ru-RU" dirty="0"/>
          </a:p>
        </p:txBody>
      </p:sp>
      <p:sp>
        <p:nvSpPr>
          <p:cNvPr id="3" name="Объект 2"/>
          <p:cNvSpPr>
            <a:spLocks noGrp="1"/>
          </p:cNvSpPr>
          <p:nvPr>
            <p:ph idx="1"/>
          </p:nvPr>
        </p:nvSpPr>
        <p:spPr/>
        <p:txBody>
          <a:bodyPr/>
          <a:lstStyle/>
          <a:p>
            <a:r>
              <a:rPr lang="ru-RU" dirty="0"/>
              <a:t>На рубеже Средневековья и Раннего Нового времени на Востоке возникли мощные империи Османов, </a:t>
            </a:r>
            <a:r>
              <a:rPr lang="ru-RU" dirty="0" err="1"/>
              <a:t>Сефевидов</a:t>
            </a:r>
            <a:r>
              <a:rPr lang="ru-RU" dirty="0"/>
              <a:t>, Великих Моголов, империя Мин (а позже – Цин) в Китае. Сейчас их иногда называют «пороховыми империями», поскольку для них характерны реформирование вооруженных сил и активное использование огнестрельного оружия. Разрешены противоречия с кочевниками.</a:t>
            </a:r>
          </a:p>
          <a:p>
            <a:r>
              <a:rPr lang="ru-RU" dirty="0" smtClean="0"/>
              <a:t>Китай </a:t>
            </a:r>
            <a:r>
              <a:rPr lang="ru-RU" dirty="0"/>
              <a:t>по экономической мощи вдвое превосходил крупные страны Запада, уступающие в совокупности также и Индии; страны Востока не уступали, а где-то и превосходили Западную Европу по уровню урбанизации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48</a:t>
            </a:fld>
            <a:endParaRPr lang="ru-RU" dirty="0"/>
          </a:p>
        </p:txBody>
      </p:sp>
    </p:spTree>
    <p:extLst>
      <p:ext uri="{BB962C8B-B14F-4D97-AF65-F5344CB8AC3E}">
        <p14:creationId xmlns:p14="http://schemas.microsoft.com/office/powerpoint/2010/main" val="17324042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ТУРЦИЯ И ИРАН</a:t>
            </a:r>
          </a:p>
        </p:txBody>
      </p:sp>
      <p:sp>
        <p:nvSpPr>
          <p:cNvPr id="3" name="Объект 2"/>
          <p:cNvSpPr>
            <a:spLocks noGrp="1"/>
          </p:cNvSpPr>
          <p:nvPr>
            <p:ph idx="1"/>
          </p:nvPr>
        </p:nvSpPr>
        <p:spPr/>
        <p:txBody>
          <a:bodyPr/>
          <a:lstStyle/>
          <a:p>
            <a:r>
              <a:rPr lang="ru-RU" dirty="0"/>
              <a:t>Противоречия между нею и Ираном (который в XVI – XVII вв. также играл важную роль в европейской политике) носили непримиримый и системный характер: и территориальные столкновения за Месопотамию и Кавказ, и борьба за лидерство в исламском мире многократно усиливались и ужесточались из-за приверженности иранских и турецких мусульман разным течениям в исламе: шиизму и суннизму.</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49</a:t>
            </a:fld>
            <a:endParaRPr lang="ru-RU" dirty="0"/>
          </a:p>
        </p:txBody>
      </p:sp>
    </p:spTree>
    <p:extLst>
      <p:ext uri="{BB962C8B-B14F-4D97-AF65-F5344CB8AC3E}">
        <p14:creationId xmlns:p14="http://schemas.microsoft.com/office/powerpoint/2010/main" val="354205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Ключевые характеристики ИКС по  Всеобщей истории</a:t>
            </a:r>
            <a:endParaRPr lang="ru-RU" dirty="0"/>
          </a:p>
        </p:txBody>
      </p:sp>
      <p:sp>
        <p:nvSpPr>
          <p:cNvPr id="3" name="Объект 2"/>
          <p:cNvSpPr>
            <a:spLocks noGrp="1"/>
          </p:cNvSpPr>
          <p:nvPr>
            <p:ph idx="1"/>
          </p:nvPr>
        </p:nvSpPr>
        <p:spPr/>
        <p:txBody>
          <a:bodyPr>
            <a:normAutofit/>
          </a:bodyPr>
          <a:lstStyle/>
          <a:p>
            <a:r>
              <a:rPr lang="ru-RU" dirty="0"/>
              <a:t>основные подходы к преподаванию </a:t>
            </a:r>
            <a:r>
              <a:rPr lang="ru-RU" dirty="0" smtClean="0"/>
              <a:t>всемирной истории </a:t>
            </a:r>
            <a:r>
              <a:rPr lang="ru-RU" dirty="0"/>
              <a:t>в </a:t>
            </a:r>
          </a:p>
          <a:p>
            <a:pPr marL="68580" indent="0">
              <a:buNone/>
            </a:pPr>
            <a:r>
              <a:rPr lang="ru-RU" dirty="0"/>
              <a:t>с</a:t>
            </a:r>
            <a:r>
              <a:rPr lang="ru-RU" dirty="0" smtClean="0"/>
              <a:t>овременной школе</a:t>
            </a:r>
            <a:r>
              <a:rPr lang="ru-RU" dirty="0"/>
              <a:t>; </a:t>
            </a:r>
          </a:p>
          <a:p>
            <a:r>
              <a:rPr lang="ru-RU" dirty="0" smtClean="0"/>
              <a:t> </a:t>
            </a:r>
            <a:r>
              <a:rPr lang="ru-RU" dirty="0"/>
              <a:t>принципиальные оценки ключевых событий прошлого;</a:t>
            </a:r>
          </a:p>
          <a:p>
            <a:r>
              <a:rPr lang="ru-RU" dirty="0" smtClean="0"/>
              <a:t> </a:t>
            </a:r>
            <a:r>
              <a:rPr lang="ru-RU" dirty="0"/>
              <a:t>перечень рекомендуемых для изучения тем, понятий и </a:t>
            </a:r>
          </a:p>
          <a:p>
            <a:pPr marL="68580" indent="0">
              <a:buNone/>
            </a:pPr>
            <a:r>
              <a:rPr lang="ru-RU" dirty="0" smtClean="0"/>
              <a:t> терминов</a:t>
            </a:r>
            <a:r>
              <a:rPr lang="ru-RU" dirty="0"/>
              <a:t>, событий и персоналий и исторических источников.</a:t>
            </a:r>
          </a:p>
          <a:p>
            <a:pPr marL="68580" indent="0">
              <a:buNone/>
            </a:pPr>
            <a:r>
              <a:rPr lang="ru-RU" dirty="0" smtClean="0"/>
              <a:t>Историко- культурный стандарт по Всеобщей истории </a:t>
            </a:r>
            <a:r>
              <a:rPr lang="ru-RU" dirty="0"/>
              <a:t>представляет научную </a:t>
            </a:r>
            <a:r>
              <a:rPr lang="ru-RU" dirty="0" smtClean="0"/>
              <a:t>основу </a:t>
            </a:r>
            <a:r>
              <a:rPr lang="ru-RU" dirty="0"/>
              <a:t>содержания школьного исторического образования и </a:t>
            </a:r>
          </a:p>
          <a:p>
            <a:pPr marL="68580" indent="0">
              <a:buNone/>
            </a:pPr>
            <a:r>
              <a:rPr lang="ru-RU" dirty="0"/>
              <a:t>может быть применим как к базовому, так и к профильному </a:t>
            </a:r>
          </a:p>
          <a:p>
            <a:pPr marL="68580" indent="0">
              <a:buNone/>
            </a:pPr>
            <a:r>
              <a:rPr lang="ru-RU" dirty="0"/>
              <a:t>– углубленному уровню изучения истории и гуманитарных </a:t>
            </a:r>
          </a:p>
          <a:p>
            <a:pPr marL="68580" indent="0">
              <a:buNone/>
            </a:pPr>
            <a:r>
              <a:rPr lang="ru-RU" dirty="0"/>
              <a:t>дисциплин.</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a:t>
            </a:fld>
            <a:endParaRPr lang="ru-RU" dirty="0"/>
          </a:p>
        </p:txBody>
      </p:sp>
    </p:spTree>
    <p:extLst>
      <p:ext uri="{BB962C8B-B14F-4D97-AF65-F5344CB8AC3E}">
        <p14:creationId xmlns:p14="http://schemas.microsoft.com/office/powerpoint/2010/main" val="18286804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ТУРЦИЯ И ИРАН</a:t>
            </a:r>
          </a:p>
        </p:txBody>
      </p:sp>
      <p:sp>
        <p:nvSpPr>
          <p:cNvPr id="3" name="Объект 2"/>
          <p:cNvSpPr>
            <a:spLocks noGrp="1"/>
          </p:cNvSpPr>
          <p:nvPr>
            <p:ph idx="1"/>
          </p:nvPr>
        </p:nvSpPr>
        <p:spPr/>
        <p:txBody>
          <a:bodyPr/>
          <a:lstStyle/>
          <a:p>
            <a:r>
              <a:rPr lang="ru-RU" dirty="0"/>
              <a:t>К концу XVIII в. ослабели Османская империя и Иран, а империя Великих Моголов попала в зависимость от англичан. Столкнувшись с угрозой европейского проникновения, Китай и Япония, ответили на неё политикой самоизоляции (в предшествующей истории Китая и Японии имелись предпосылки именно для такого ответа).</a:t>
            </a:r>
          </a:p>
          <a:p>
            <a:r>
              <a:rPr lang="ru-RU" dirty="0" smtClean="0"/>
              <a:t>Рождение </a:t>
            </a:r>
            <a:r>
              <a:rPr lang="ru-RU" dirty="0"/>
              <a:t>современной технологической цивилизации, основанная на машинном труде. Отныне остальным континентам, чтобы догнать Европу, приходилось идти тем же путем.</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50</a:t>
            </a:fld>
            <a:endParaRPr lang="ru-RU" dirty="0"/>
          </a:p>
        </p:txBody>
      </p:sp>
    </p:spTree>
    <p:extLst>
      <p:ext uri="{BB962C8B-B14F-4D97-AF65-F5344CB8AC3E}">
        <p14:creationId xmlns:p14="http://schemas.microsoft.com/office/powerpoint/2010/main" val="14733990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«ДОЛГИЙ» </a:t>
            </a:r>
            <a:r>
              <a:rPr lang="bin-NG" b="0" dirty="0">
                <a:solidFill>
                  <a:schemeClr val="tx1"/>
                </a:solidFill>
              </a:rPr>
              <a:t>XIX </a:t>
            </a:r>
            <a:r>
              <a:rPr lang="ru-RU" b="0" dirty="0">
                <a:solidFill>
                  <a:schemeClr val="tx1"/>
                </a:solidFill>
              </a:rPr>
              <a:t>ВЕК</a:t>
            </a:r>
          </a:p>
        </p:txBody>
      </p:sp>
      <p:sp>
        <p:nvSpPr>
          <p:cNvPr id="3" name="Объект 2"/>
          <p:cNvSpPr>
            <a:spLocks noGrp="1"/>
          </p:cNvSpPr>
          <p:nvPr>
            <p:ph idx="1"/>
          </p:nvPr>
        </p:nvSpPr>
        <p:spPr/>
        <p:txBody>
          <a:bodyPr/>
          <a:lstStyle/>
          <a:p>
            <a:r>
              <a:rPr lang="ru-RU" dirty="0"/>
              <a:t>Концепция особой культурной миссии Европы, восходящая и к христианству с его призывом к обращению всех народов в истинную веру, и к Французской революции с ее интенцией распространять среди народов идеалы свободы, была </a:t>
            </a:r>
            <a:r>
              <a:rPr lang="ru-RU" b="1" dirty="0">
                <a:solidFill>
                  <a:srgbClr val="FF0000"/>
                </a:solidFill>
              </a:rPr>
              <a:t>абсолютизирована</a:t>
            </a:r>
            <a:r>
              <a:rPr lang="ru-RU" dirty="0"/>
              <a:t> в XIX в. концептом расы и расового превосходства.</a:t>
            </a:r>
          </a:p>
          <a:p>
            <a:r>
              <a:rPr lang="ru-RU" dirty="0" smtClean="0"/>
              <a:t>«</a:t>
            </a:r>
            <a:r>
              <a:rPr lang="ru-RU" dirty="0"/>
              <a:t>Цивилизованный мир» и его приблизительный синоним «Запад» стали не столько категориями пространства, сколько ориентирами в международной иерархии. Международные отношения приобретали </a:t>
            </a:r>
            <a:r>
              <a:rPr lang="ru-RU" dirty="0" err="1"/>
              <a:t>европоцентричный</a:t>
            </a:r>
            <a:r>
              <a:rPr lang="ru-RU" dirty="0"/>
              <a:t> характер.</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51</a:t>
            </a:fld>
            <a:endParaRPr lang="ru-RU" dirty="0"/>
          </a:p>
        </p:txBody>
      </p:sp>
    </p:spTree>
    <p:extLst>
      <p:ext uri="{BB962C8B-B14F-4D97-AF65-F5344CB8AC3E}">
        <p14:creationId xmlns:p14="http://schemas.microsoft.com/office/powerpoint/2010/main" val="42238365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normAutofit fontScale="85000" lnSpcReduction="10000"/>
          </a:bodyPr>
          <a:lstStyle/>
          <a:p>
            <a:r>
              <a:rPr lang="ru-RU" dirty="0"/>
              <a:t>До сих пор история XIX в. рассматривается зачастую как история наций-государств, которые противопоставляются империи; они оцениваются как две совершенно разные, несовместимые формы политической организации. В действительности же, национальный и имперский проекты шли параллельно, дополняя друг друга.</a:t>
            </a:r>
          </a:p>
          <a:p>
            <a:r>
              <a:rPr lang="ru-RU" dirty="0"/>
              <a:t>• В современной науке выделяется несколько типов (или сценариев) возникновения наций-государств в XIX в.:</a:t>
            </a:r>
          </a:p>
          <a:p>
            <a:pPr marL="68580" indent="0">
              <a:buNone/>
            </a:pPr>
            <a:r>
              <a:rPr lang="ru-RU" dirty="0"/>
              <a:t>1. выделение наций-государств из империй в ходе национально- освободительной борьбы;</a:t>
            </a:r>
          </a:p>
          <a:p>
            <a:pPr marL="68580" indent="0">
              <a:buNone/>
            </a:pPr>
            <a:r>
              <a:rPr lang="ru-RU" dirty="0"/>
              <a:t>2.политическое объединение под эгидой одной из частей («</a:t>
            </a:r>
            <a:r>
              <a:rPr lang="ru-RU" dirty="0" err="1"/>
              <a:t>гегемоническая</a:t>
            </a:r>
            <a:r>
              <a:rPr lang="ru-RU" dirty="0"/>
              <a:t> унификация»);</a:t>
            </a:r>
          </a:p>
          <a:p>
            <a:pPr marL="68580" indent="0">
              <a:buNone/>
            </a:pPr>
            <a:r>
              <a:rPr lang="ru-RU" dirty="0"/>
              <a:t>3.мирный отказ от династической унии;</a:t>
            </a:r>
          </a:p>
          <a:p>
            <a:pPr marL="68580" indent="0">
              <a:buNone/>
            </a:pPr>
            <a:r>
              <a:rPr lang="ru-RU" dirty="0"/>
              <a:t>4.«покидание» имперской периферией бывших центров империй (сжимающиеся империи);</a:t>
            </a:r>
          </a:p>
          <a:p>
            <a:pPr marL="68580" indent="0">
              <a:buNone/>
            </a:pPr>
            <a:r>
              <a:rPr lang="ru-RU" dirty="0"/>
              <a:t>5.превращение империи в нацию-государство</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52</a:t>
            </a:fld>
            <a:endParaRPr lang="ru-RU" dirty="0"/>
          </a:p>
        </p:txBody>
      </p:sp>
    </p:spTree>
    <p:extLst>
      <p:ext uri="{BB962C8B-B14F-4D97-AF65-F5344CB8AC3E}">
        <p14:creationId xmlns:p14="http://schemas.microsoft.com/office/powerpoint/2010/main" val="36625828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ИСТОРИЯ НОВОГО ВРЕМЕНИ</a:t>
            </a:r>
          </a:p>
        </p:txBody>
      </p:sp>
      <p:sp>
        <p:nvSpPr>
          <p:cNvPr id="3" name="Объект 2"/>
          <p:cNvSpPr>
            <a:spLocks noGrp="1"/>
          </p:cNvSpPr>
          <p:nvPr>
            <p:ph idx="1"/>
          </p:nvPr>
        </p:nvSpPr>
        <p:spPr/>
        <p:txBody>
          <a:bodyPr/>
          <a:lstStyle/>
          <a:p>
            <a:r>
              <a:rPr lang="ru-RU" dirty="0"/>
              <a:t>Научная революция XVII в., сопровождавшаяся открытием целого ряда законов природы, способствовала формированию новой картины мира у значительной части образованных людей в европейских странах и американских колониях.</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53</a:t>
            </a:fld>
            <a:endParaRPr lang="ru-RU" dirty="0"/>
          </a:p>
        </p:txBody>
      </p:sp>
    </p:spTree>
    <p:extLst>
      <p:ext uri="{BB962C8B-B14F-4D97-AF65-F5344CB8AC3E}">
        <p14:creationId xmlns:p14="http://schemas.microsoft.com/office/powerpoint/2010/main" val="35845819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a:t>
            </a:r>
            <a:r>
              <a:rPr lang="ru-RU" dirty="0" smtClean="0"/>
              <a:t>ВРЕМЕНИ</a:t>
            </a:r>
            <a:r>
              <a:rPr lang="ru-RU" dirty="0"/>
              <a:t/>
            </a:r>
            <a:br>
              <a:rPr lang="ru-RU" dirty="0"/>
            </a:br>
            <a:r>
              <a:rPr lang="ru-RU" b="0" dirty="0">
                <a:solidFill>
                  <a:schemeClr val="tx1"/>
                </a:solidFill>
              </a:rPr>
              <a:t>НОВЫЕ ТЕРМИНЫ</a:t>
            </a:r>
          </a:p>
        </p:txBody>
      </p:sp>
      <p:sp>
        <p:nvSpPr>
          <p:cNvPr id="3" name="Объект 2"/>
          <p:cNvSpPr>
            <a:spLocks noGrp="1"/>
          </p:cNvSpPr>
          <p:nvPr>
            <p:ph idx="1"/>
          </p:nvPr>
        </p:nvSpPr>
        <p:spPr/>
        <p:txBody>
          <a:bodyPr/>
          <a:lstStyle/>
          <a:p>
            <a:pPr marL="68580" indent="0">
              <a:buNone/>
            </a:pPr>
            <a:r>
              <a:rPr lang="ru-RU" dirty="0" err="1"/>
              <a:t>Наваб</a:t>
            </a:r>
            <a:r>
              <a:rPr lang="ru-RU" dirty="0"/>
              <a:t>. Низам-и-</a:t>
            </a:r>
            <a:r>
              <a:rPr lang="ru-RU" dirty="0" err="1"/>
              <a:t>джедид</a:t>
            </a:r>
            <a:r>
              <a:rPr lang="ru-RU" dirty="0"/>
              <a:t>. Общее благо. Талья. Улем.</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54</a:t>
            </a:fld>
            <a:endParaRPr lang="ru-RU" dirty="0"/>
          </a:p>
        </p:txBody>
      </p:sp>
    </p:spTree>
    <p:extLst>
      <p:ext uri="{BB962C8B-B14F-4D97-AF65-F5344CB8AC3E}">
        <p14:creationId xmlns:p14="http://schemas.microsoft.com/office/powerpoint/2010/main" val="2757489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br>
              <a:rPr lang="ru-RU" dirty="0"/>
            </a:br>
            <a:r>
              <a:rPr lang="ru-RU" b="0" dirty="0">
                <a:solidFill>
                  <a:schemeClr val="tx1"/>
                </a:solidFill>
              </a:rPr>
              <a:t>ПЕРСОНАЛИИ</a:t>
            </a:r>
          </a:p>
        </p:txBody>
      </p:sp>
      <p:sp>
        <p:nvSpPr>
          <p:cNvPr id="3" name="Объект 2"/>
          <p:cNvSpPr>
            <a:spLocks noGrp="1"/>
          </p:cNvSpPr>
          <p:nvPr>
            <p:ph idx="1"/>
          </p:nvPr>
        </p:nvSpPr>
        <p:spPr/>
        <p:txBody>
          <a:bodyPr/>
          <a:lstStyle/>
          <a:p>
            <a:pPr marL="68580" indent="0">
              <a:buNone/>
            </a:pPr>
            <a:r>
              <a:rPr lang="ru-RU" dirty="0" err="1"/>
              <a:t>Синан</a:t>
            </a:r>
            <a:r>
              <a:rPr lang="ru-RU" dirty="0"/>
              <a:t>. Тасман. </a:t>
            </a:r>
            <a:r>
              <a:rPr lang="ru-RU" dirty="0" err="1"/>
              <a:t>Токугава</a:t>
            </a:r>
            <a:r>
              <a:rPr lang="ru-RU" dirty="0"/>
              <a:t> </a:t>
            </a:r>
            <a:r>
              <a:rPr lang="ru-RU" dirty="0" err="1"/>
              <a:t>Иэясу</a:t>
            </a:r>
            <a:r>
              <a:rPr lang="ru-RU" dirty="0"/>
              <a:t>. Я. </a:t>
            </a:r>
            <a:r>
              <a:rPr lang="ru-RU" dirty="0" err="1"/>
              <a:t>Фуггер</a:t>
            </a:r>
            <a:r>
              <a:rPr lang="ru-RU" dirty="0"/>
              <a:t>, </a:t>
            </a:r>
            <a:r>
              <a:rPr lang="ru-RU" dirty="0" err="1"/>
              <a:t>Цяньлун</a:t>
            </a:r>
            <a:r>
              <a:rPr lang="ru-RU" dirty="0"/>
              <a:t>, Шах </a:t>
            </a:r>
            <a:r>
              <a:rPr lang="ru-RU" dirty="0" err="1"/>
              <a:t>Джахан</a:t>
            </a:r>
            <a:r>
              <a:rPr lang="ru-RU" dirty="0"/>
              <a:t>, </a:t>
            </a:r>
            <a:r>
              <a:rPr lang="ru-RU" dirty="0" err="1"/>
              <a:t>Хэшэнь</a:t>
            </a:r>
            <a:r>
              <a:rPr lang="ru-RU" dirty="0"/>
              <a:t>. </a:t>
            </a:r>
            <a:r>
              <a:rPr lang="ru-RU" dirty="0" err="1"/>
              <a:t>Цяньлунь</a:t>
            </a:r>
            <a:r>
              <a:rPr lang="ru-RU" dirty="0"/>
              <a:t>, Абдул-Хамид </a:t>
            </a:r>
            <a:r>
              <a:rPr lang="bin-NG" dirty="0"/>
              <a:t>II, </a:t>
            </a:r>
            <a:r>
              <a:rPr lang="ru-RU" dirty="0" err="1"/>
              <a:t>Муцухито</a:t>
            </a:r>
            <a:endParaRPr lang="ru-RU" dirty="0"/>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55</a:t>
            </a:fld>
            <a:endParaRPr lang="ru-RU" dirty="0"/>
          </a:p>
        </p:txBody>
      </p:sp>
    </p:spTree>
    <p:extLst>
      <p:ext uri="{BB962C8B-B14F-4D97-AF65-F5344CB8AC3E}">
        <p14:creationId xmlns:p14="http://schemas.microsoft.com/office/powerpoint/2010/main" val="17481362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ИСТОРИЯ НОВОГО ВРЕМЕНИ</a:t>
            </a:r>
            <a:r>
              <a:rPr lang="ru-RU" dirty="0" smtClean="0"/>
              <a:t/>
            </a:r>
            <a:br>
              <a:rPr lang="ru-RU" dirty="0" smtClean="0"/>
            </a:br>
            <a:r>
              <a:rPr lang="ru-RU" b="0" dirty="0" smtClean="0">
                <a:solidFill>
                  <a:schemeClr val="tx1"/>
                </a:solidFill>
              </a:rPr>
              <a:t>НОВЫЕ </a:t>
            </a:r>
            <a:r>
              <a:rPr lang="ru-RU" b="0" dirty="0">
                <a:solidFill>
                  <a:schemeClr val="tx1"/>
                </a:solidFill>
              </a:rPr>
              <a:t>ДАТЫ</a:t>
            </a:r>
          </a:p>
        </p:txBody>
      </p:sp>
      <p:sp>
        <p:nvSpPr>
          <p:cNvPr id="3" name="Объект 2"/>
          <p:cNvSpPr>
            <a:spLocks noGrp="1"/>
          </p:cNvSpPr>
          <p:nvPr>
            <p:ph idx="1"/>
          </p:nvPr>
        </p:nvSpPr>
        <p:spPr/>
        <p:txBody>
          <a:bodyPr/>
          <a:lstStyle/>
          <a:p>
            <a:pPr marL="68580" indent="0">
              <a:buNone/>
            </a:pPr>
            <a:r>
              <a:rPr lang="ru-RU" dirty="0"/>
              <a:t>1514 – победа Османской империи над Ираном на </a:t>
            </a:r>
            <a:r>
              <a:rPr lang="ru-RU" dirty="0" err="1"/>
              <a:t>Чалдыранском</a:t>
            </a:r>
            <a:r>
              <a:rPr lang="ru-RU" dirty="0"/>
              <a:t> поле </a:t>
            </a:r>
            <a:endParaRPr lang="ru-RU" dirty="0" smtClean="0"/>
          </a:p>
          <a:p>
            <a:pPr marL="68580" indent="0">
              <a:buNone/>
            </a:pPr>
            <a:r>
              <a:rPr lang="ru-RU" dirty="0" smtClean="0"/>
              <a:t>1526 </a:t>
            </a:r>
            <a:r>
              <a:rPr lang="ru-RU" dirty="0"/>
              <a:t>– победа турок над чешско-венгерским войском при </a:t>
            </a:r>
            <a:r>
              <a:rPr lang="ru-RU" dirty="0" err="1"/>
              <a:t>Мохаче</a:t>
            </a:r>
            <a:r>
              <a:rPr lang="ru-RU" dirty="0"/>
              <a:t> </a:t>
            </a:r>
            <a:endParaRPr lang="ru-RU" dirty="0" smtClean="0"/>
          </a:p>
          <a:p>
            <a:pPr marL="68580" indent="0">
              <a:buNone/>
            </a:pPr>
            <a:r>
              <a:rPr lang="ru-RU" dirty="0" smtClean="0"/>
              <a:t>1588 </a:t>
            </a:r>
            <a:r>
              <a:rPr lang="ru-RU" dirty="0"/>
              <a:t>– 1629 – правление в Иране шаха Аббаса I Великого 1603 – 1867 – правление </a:t>
            </a:r>
            <a:r>
              <a:rPr lang="ru-RU" dirty="0" err="1"/>
              <a:t>сёгунов</a:t>
            </a:r>
            <a:r>
              <a:rPr lang="ru-RU" dirty="0"/>
              <a:t> из рода </a:t>
            </a:r>
            <a:r>
              <a:rPr lang="ru-RU" dirty="0" err="1"/>
              <a:t>Токугава</a:t>
            </a:r>
            <a:r>
              <a:rPr lang="ru-RU" dirty="0"/>
              <a:t> </a:t>
            </a:r>
            <a:endParaRPr lang="ru-RU" dirty="0" smtClean="0"/>
          </a:p>
          <a:p>
            <a:pPr marL="68580" indent="0">
              <a:buNone/>
            </a:pPr>
            <a:r>
              <a:rPr lang="ru-RU" dirty="0" smtClean="0"/>
              <a:t>1642 </a:t>
            </a:r>
            <a:r>
              <a:rPr lang="ru-RU" dirty="0"/>
              <a:t>– 1644 – плавания А. Тасмана, открытие Австралии </a:t>
            </a:r>
            <a:endParaRPr lang="ru-RU" dirty="0" smtClean="0"/>
          </a:p>
          <a:p>
            <a:pPr marL="68580" indent="0">
              <a:buNone/>
            </a:pPr>
            <a:r>
              <a:rPr lang="ru-RU" dirty="0" smtClean="0"/>
              <a:t>1683 </a:t>
            </a:r>
            <a:r>
              <a:rPr lang="ru-RU" dirty="0"/>
              <a:t>– поражение турок под </a:t>
            </a:r>
            <a:r>
              <a:rPr lang="ru-RU" dirty="0" smtClean="0"/>
              <a:t>Веной</a:t>
            </a:r>
          </a:p>
          <a:p>
            <a:pPr marL="68580" indent="0">
              <a:buNone/>
            </a:pPr>
            <a:r>
              <a:rPr lang="ru-RU" dirty="0" smtClean="0"/>
              <a:t> </a:t>
            </a:r>
            <a:r>
              <a:rPr lang="ru-RU" dirty="0"/>
              <a:t>1808 – 1839 – правление султана Махмуда II в Османской империи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56</a:t>
            </a:fld>
            <a:endParaRPr lang="ru-RU" dirty="0"/>
          </a:p>
        </p:txBody>
      </p:sp>
    </p:spTree>
    <p:extLst>
      <p:ext uri="{BB962C8B-B14F-4D97-AF65-F5344CB8AC3E}">
        <p14:creationId xmlns:p14="http://schemas.microsoft.com/office/powerpoint/2010/main" val="6737035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НОВЕЙШАЯ ИСТОРИЯ. ХХ в. – начало XXI в.</a:t>
            </a:r>
          </a:p>
        </p:txBody>
      </p:sp>
      <p:sp>
        <p:nvSpPr>
          <p:cNvPr id="3" name="Объект 2"/>
          <p:cNvSpPr>
            <a:spLocks noGrp="1"/>
          </p:cNvSpPr>
          <p:nvPr>
            <p:ph idx="1"/>
          </p:nvPr>
        </p:nvSpPr>
        <p:spPr/>
        <p:txBody>
          <a:bodyPr>
            <a:normAutofit lnSpcReduction="10000"/>
          </a:bodyPr>
          <a:lstStyle/>
          <a:p>
            <a:r>
              <a:rPr lang="ru-RU" dirty="0"/>
              <a:t>Определение границ Нового и Новейшего времени является одним из наиболее дискуссионных вопросов периодизации всемирной истории.</a:t>
            </a:r>
          </a:p>
          <a:p>
            <a:r>
              <a:rPr lang="ru-RU" dirty="0" smtClean="0"/>
              <a:t>Концепция </a:t>
            </a:r>
            <a:r>
              <a:rPr lang="ru-RU" dirty="0"/>
              <a:t>«короткого ХХ века», который противопоставляется «долгому XIX столетию» (Э. </a:t>
            </a:r>
            <a:r>
              <a:rPr lang="ru-RU" dirty="0" err="1"/>
              <a:t>Хобсбаум</a:t>
            </a:r>
            <a:r>
              <a:rPr lang="ru-RU" dirty="0"/>
              <a:t>).</a:t>
            </a:r>
          </a:p>
          <a:p>
            <a:r>
              <a:rPr lang="ru-RU" dirty="0" smtClean="0"/>
              <a:t>Его </a:t>
            </a:r>
            <a:r>
              <a:rPr lang="ru-RU" b="1" dirty="0">
                <a:solidFill>
                  <a:srgbClr val="FF0000"/>
                </a:solidFill>
              </a:rPr>
              <a:t>начало относят к 1914 г. </a:t>
            </a:r>
            <a:r>
              <a:rPr lang="ru-RU" dirty="0"/>
              <a:t>– году начала Первой мировой войны, а </a:t>
            </a:r>
            <a:r>
              <a:rPr lang="ru-RU" b="1" dirty="0">
                <a:solidFill>
                  <a:srgbClr val="FF0000"/>
                </a:solidFill>
              </a:rPr>
              <a:t>конец к рубежу 1980-х – 1990-х гг</a:t>
            </a:r>
            <a:r>
              <a:rPr lang="ru-RU" dirty="0"/>
              <a:t>.– времени кризиса и распада биполярной системы международных отношений</a:t>
            </a:r>
          </a:p>
          <a:p>
            <a:r>
              <a:rPr lang="ru-RU" dirty="0" smtClean="0"/>
              <a:t>альтернативная </a:t>
            </a:r>
            <a:r>
              <a:rPr lang="ru-RU" dirty="0"/>
              <a:t>ей концепция «долгого ХХ века» предполагает, что этот исторический период продолжается по сегодняшний день.</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57</a:t>
            </a:fld>
            <a:endParaRPr lang="ru-RU" dirty="0"/>
          </a:p>
        </p:txBody>
      </p:sp>
    </p:spTree>
    <p:extLst>
      <p:ext uri="{BB962C8B-B14F-4D97-AF65-F5344CB8AC3E}">
        <p14:creationId xmlns:p14="http://schemas.microsoft.com/office/powerpoint/2010/main" val="7002482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sz="quarter" idx="4294967295"/>
          </p:nvPr>
        </p:nvSpPr>
        <p:spPr>
          <a:xfrm>
            <a:off x="755576" y="1700808"/>
            <a:ext cx="3816000" cy="3960440"/>
          </a:xfrm>
        </p:spPr>
        <p:txBody>
          <a:bodyPr>
            <a:normAutofit/>
          </a:bodyPr>
          <a:lstStyle/>
          <a:p>
            <a:pPr marL="68580" indent="0">
              <a:buClr>
                <a:srgbClr val="000099"/>
              </a:buClr>
              <a:buNone/>
            </a:pPr>
            <a:r>
              <a:rPr lang="ru-RU" sz="2000" dirty="0" smtClean="0"/>
              <a:t>Кафедра методики преподавания предметов </a:t>
            </a:r>
            <a:r>
              <a:rPr lang="ru-RU" sz="2000" dirty="0"/>
              <a:t>гуманитарного цикла  </a:t>
            </a:r>
            <a:r>
              <a:rPr lang="ru-RU" sz="2000" dirty="0" smtClean="0"/>
              <a:t>        ГАУ </a:t>
            </a:r>
            <a:r>
              <a:rPr lang="ru-RU" sz="2000" dirty="0"/>
              <a:t>ДПО СОИРО </a:t>
            </a:r>
            <a:r>
              <a:rPr lang="ru-RU" sz="2000" dirty="0" smtClean="0"/>
              <a:t>        </a:t>
            </a:r>
            <a:r>
              <a:rPr lang="ru-RU" sz="2000" dirty="0" smtClean="0">
                <a:solidFill>
                  <a:schemeClr val="tx1"/>
                </a:solidFill>
              </a:rPr>
              <a:t>Данейко </a:t>
            </a:r>
            <a:r>
              <a:rPr lang="ru-RU" sz="2000" dirty="0">
                <a:solidFill>
                  <a:schemeClr val="tx1"/>
                </a:solidFill>
              </a:rPr>
              <a:t>Андре</a:t>
            </a:r>
            <a:r>
              <a:rPr lang="ru-RU" sz="2000" dirty="0"/>
              <a:t>й </a:t>
            </a:r>
            <a:r>
              <a:rPr lang="ru-RU" sz="2000" dirty="0">
                <a:solidFill>
                  <a:schemeClr val="tx1"/>
                </a:solidFill>
              </a:rPr>
              <a:t>Вячеславович</a:t>
            </a:r>
          </a:p>
          <a:p>
            <a:pPr marL="68580" indent="0">
              <a:buClr>
                <a:srgbClr val="000099"/>
              </a:buClr>
              <a:buNone/>
            </a:pPr>
            <a:r>
              <a:rPr lang="ru-RU" sz="2000" dirty="0">
                <a:solidFill>
                  <a:schemeClr val="tx1"/>
                </a:solidFill>
              </a:rPr>
              <a:t>Тел</a:t>
            </a:r>
            <a:r>
              <a:rPr lang="ru-RU" sz="2000" dirty="0" smtClean="0">
                <a:solidFill>
                  <a:schemeClr val="tx1"/>
                </a:solidFill>
              </a:rPr>
              <a:t>.</a:t>
            </a:r>
            <a:r>
              <a:rPr lang="ru-RU" sz="2000" dirty="0" smtClean="0"/>
              <a:t>    8 </a:t>
            </a:r>
            <a:r>
              <a:rPr lang="ru-RU" sz="2000" dirty="0"/>
              <a:t>(960)5860904</a:t>
            </a:r>
          </a:p>
          <a:p>
            <a:pPr marL="68580" indent="0">
              <a:buClr>
                <a:srgbClr val="000099"/>
              </a:buClr>
              <a:buNone/>
            </a:pPr>
            <a:r>
              <a:rPr lang="bin-NG" sz="2000" dirty="0" smtClean="0">
                <a:solidFill>
                  <a:schemeClr val="tx1"/>
                </a:solidFill>
              </a:rPr>
              <a:t>E-mail</a:t>
            </a:r>
            <a:r>
              <a:rPr lang="bin-NG" sz="2000" dirty="0" smtClean="0"/>
              <a:t>:</a:t>
            </a:r>
            <a:r>
              <a:rPr lang="ru-RU" sz="2000" dirty="0" smtClean="0"/>
              <a:t>and.daneiko@yandex.ru</a:t>
            </a:r>
            <a:endParaRPr lang="ru-RU" sz="2000" dirty="0"/>
          </a:p>
          <a:p>
            <a:pPr>
              <a:buClr>
                <a:srgbClr val="000099"/>
              </a:buClr>
            </a:pPr>
            <a:endParaRPr lang="ru-RU" sz="2000" dirty="0"/>
          </a:p>
        </p:txBody>
      </p:sp>
      <p:sp>
        <p:nvSpPr>
          <p:cNvPr id="9" name="Объект 8"/>
          <p:cNvSpPr>
            <a:spLocks noGrp="1"/>
          </p:cNvSpPr>
          <p:nvPr>
            <p:ph sz="quarter" idx="4294967295"/>
          </p:nvPr>
        </p:nvSpPr>
        <p:spPr>
          <a:xfrm>
            <a:off x="4644008" y="1700808"/>
            <a:ext cx="3816000" cy="3960440"/>
          </a:xfrm>
        </p:spPr>
        <p:txBody>
          <a:bodyPr>
            <a:normAutofit/>
          </a:bodyPr>
          <a:lstStyle/>
          <a:p>
            <a:pPr marL="68580" indent="0">
              <a:buClr>
                <a:srgbClr val="000099"/>
              </a:buClr>
              <a:buNone/>
            </a:pPr>
            <a:r>
              <a:rPr lang="ru-RU" sz="2000" dirty="0"/>
              <a:t>Сайт Ассоциации учителей истории и </a:t>
            </a:r>
            <a:r>
              <a:rPr lang="ru-RU" sz="2000" dirty="0" smtClean="0"/>
              <a:t>обществознания</a:t>
            </a:r>
          </a:p>
          <a:p>
            <a:pPr>
              <a:buClr>
                <a:srgbClr val="000099"/>
              </a:buClr>
            </a:pPr>
            <a:endParaRPr lang="ru-RU" sz="2000" dirty="0"/>
          </a:p>
          <a:p>
            <a:pPr>
              <a:buClr>
                <a:srgbClr val="000099"/>
              </a:buClr>
            </a:pPr>
            <a:endParaRPr lang="ru-RU" sz="2000" dirty="0" smtClean="0"/>
          </a:p>
          <a:p>
            <a:pPr marL="68580" indent="0">
              <a:buClr>
                <a:srgbClr val="000099"/>
              </a:buClr>
              <a:buNone/>
            </a:pPr>
            <a:r>
              <a:rPr lang="bin-NG" sz="2000" b="1" dirty="0">
                <a:solidFill>
                  <a:srgbClr val="FF0000"/>
                </a:solidFill>
              </a:rPr>
              <a:t>http://school.historians.ru/?p=2513</a:t>
            </a:r>
            <a:endParaRPr lang="ru-RU" sz="2000" b="1" dirty="0">
              <a:solidFill>
                <a:srgbClr val="FF0000"/>
              </a:solidFill>
            </a:endParaRPr>
          </a:p>
        </p:txBody>
      </p:sp>
      <p:sp>
        <p:nvSpPr>
          <p:cNvPr id="7" name="Заголовок 6"/>
          <p:cNvSpPr>
            <a:spLocks noGrp="1"/>
          </p:cNvSpPr>
          <p:nvPr>
            <p:ph type="title"/>
          </p:nvPr>
        </p:nvSpPr>
        <p:spPr/>
        <p:txBody>
          <a:bodyPr/>
          <a:lstStyle/>
          <a:p>
            <a:pPr algn="ctr"/>
            <a:r>
              <a:rPr lang="ru-RU" dirty="0"/>
              <a:t>КОНТАКТЫ:</a:t>
            </a:r>
          </a:p>
        </p:txBody>
      </p:sp>
      <p:sp>
        <p:nvSpPr>
          <p:cNvPr id="10" name="Дата 9"/>
          <p:cNvSpPr>
            <a:spLocks noGrp="1"/>
          </p:cNvSpPr>
          <p:nvPr>
            <p:ph type="dt" sz="half" idx="10"/>
          </p:nvPr>
        </p:nvSpPr>
        <p:spPr/>
        <p:txBody>
          <a:bodyPr/>
          <a:lstStyle/>
          <a:p>
            <a:fld id="{AAFFC5FA-CA71-4565-B01C-34C4B64B1EAF}" type="datetime1">
              <a:rPr lang="ru-RU" smtClean="0"/>
              <a:t>15.08.2016</a:t>
            </a:fld>
            <a:endParaRPr lang="ru-RU" dirty="0"/>
          </a:p>
        </p:txBody>
      </p:sp>
      <p:sp>
        <p:nvSpPr>
          <p:cNvPr id="11" name="Нижний колонтитул 10"/>
          <p:cNvSpPr>
            <a:spLocks noGrp="1"/>
          </p:cNvSpPr>
          <p:nvPr>
            <p:ph type="ftr" sz="quarter" idx="11"/>
          </p:nvPr>
        </p:nvSpPr>
        <p:spPr/>
        <p:txBody>
          <a:bodyPr/>
          <a:lstStyle/>
          <a:p>
            <a:r>
              <a:rPr lang="ru-RU" smtClean="0"/>
              <a:t>ФИО автора, должность</a:t>
            </a:r>
            <a:endParaRPr lang="ru-RU" dirty="0"/>
          </a:p>
        </p:txBody>
      </p:sp>
      <p:sp>
        <p:nvSpPr>
          <p:cNvPr id="12" name="Номер слайда 11"/>
          <p:cNvSpPr>
            <a:spLocks noGrp="1"/>
          </p:cNvSpPr>
          <p:nvPr>
            <p:ph type="sldNum" sz="quarter" idx="12"/>
          </p:nvPr>
        </p:nvSpPr>
        <p:spPr/>
        <p:txBody>
          <a:bodyPr/>
          <a:lstStyle/>
          <a:p>
            <a:fld id="{C06C50F1-8CFA-411F-AD37-A72DFD69FB28}" type="slidenum">
              <a:rPr lang="ru-RU" smtClean="0"/>
              <a:pPr/>
              <a:t>58</a:t>
            </a:fld>
            <a:endParaRPr lang="ru-RU" dirty="0"/>
          </a:p>
        </p:txBody>
      </p:sp>
    </p:spTree>
    <p:extLst>
      <p:ext uri="{BB962C8B-B14F-4D97-AF65-F5344CB8AC3E}">
        <p14:creationId xmlns:p14="http://schemas.microsoft.com/office/powerpoint/2010/main" val="7452112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2690336"/>
            <a:ext cx="7560840" cy="2246769"/>
          </a:xfrm>
          <a:prstGeom prst="rect">
            <a:avLst/>
          </a:prstGeom>
        </p:spPr>
        <p:txBody>
          <a:bodyPr wrap="square">
            <a:spAutoFit/>
          </a:bodyPr>
          <a:lstStyle/>
          <a:p>
            <a:r>
              <a:rPr lang="ru-RU" sz="2800" dirty="0"/>
              <a:t>«Учитель истории и обществознания </a:t>
            </a:r>
            <a:r>
              <a:rPr lang="ru-RU" sz="2800" dirty="0" smtClean="0"/>
              <a:t>Смоленской области </a:t>
            </a:r>
            <a:r>
              <a:rPr lang="ru-RU" sz="2800" dirty="0"/>
              <a:t>в условиях введения трёх стандартов </a:t>
            </a:r>
            <a:endParaRPr lang="ru-RU" sz="2800" dirty="0" smtClean="0"/>
          </a:p>
          <a:p>
            <a:r>
              <a:rPr lang="ru-RU" sz="2800" dirty="0" smtClean="0"/>
              <a:t>(</a:t>
            </a:r>
            <a:r>
              <a:rPr lang="ru-RU" sz="2800" dirty="0"/>
              <a:t>ФГОС, историко-культурный стандарт, профессиональный стандарт педагога)»</a:t>
            </a:r>
          </a:p>
        </p:txBody>
      </p:sp>
    </p:spTree>
    <p:extLst>
      <p:ext uri="{BB962C8B-B14F-4D97-AF65-F5344CB8AC3E}">
        <p14:creationId xmlns:p14="http://schemas.microsoft.com/office/powerpoint/2010/main" val="229013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smtClean="0"/>
              <a:t>Комплексный</a:t>
            </a:r>
            <a:r>
              <a:rPr lang="ru-RU" sz="2000" dirty="0"/>
              <a:t> </a:t>
            </a:r>
            <a:r>
              <a:rPr lang="ru-RU" sz="2000" dirty="0" smtClean="0"/>
              <a:t>подход </a:t>
            </a:r>
            <a:r>
              <a:rPr lang="ru-RU" sz="2000" dirty="0"/>
              <a:t>к освещению истории, </a:t>
            </a:r>
            <a:br>
              <a:rPr lang="ru-RU" sz="2000" dirty="0"/>
            </a:br>
            <a:r>
              <a:rPr lang="ru-RU" sz="2000" dirty="0" smtClean="0"/>
              <a:t>предполагающий рассмотрение </a:t>
            </a:r>
            <a:r>
              <a:rPr lang="ru-RU" sz="2000" dirty="0"/>
              <a:t>во взаимосвязи </a:t>
            </a:r>
            <a:br>
              <a:rPr lang="ru-RU" sz="2000" dirty="0"/>
            </a:br>
            <a:r>
              <a:rPr lang="ru-RU" sz="2000" dirty="0"/>
              <a:t>различных аспектов жизни государства и общества</a:t>
            </a:r>
          </a:p>
        </p:txBody>
      </p:sp>
      <p:sp>
        <p:nvSpPr>
          <p:cNvPr id="3" name="Объект 2"/>
          <p:cNvSpPr>
            <a:spLocks noGrp="1"/>
          </p:cNvSpPr>
          <p:nvPr>
            <p:ph idx="1"/>
          </p:nvPr>
        </p:nvSpPr>
        <p:spPr/>
        <p:txBody>
          <a:bodyPr/>
          <a:lstStyle/>
          <a:p>
            <a:r>
              <a:rPr lang="ru-RU" dirty="0"/>
              <a:t>внутренняя и внешняя политика стран,</a:t>
            </a:r>
          </a:p>
          <a:p>
            <a:r>
              <a:rPr lang="ru-RU" dirty="0" smtClean="0"/>
              <a:t>экономика </a:t>
            </a:r>
            <a:r>
              <a:rPr lang="ru-RU" dirty="0"/>
              <a:t>государств,</a:t>
            </a:r>
          </a:p>
          <a:p>
            <a:r>
              <a:rPr lang="ru-RU" dirty="0" smtClean="0"/>
              <a:t>особенности </a:t>
            </a:r>
            <a:r>
              <a:rPr lang="ru-RU" dirty="0" smtClean="0"/>
              <a:t>социальной стратификации</a:t>
            </a:r>
            <a:r>
              <a:rPr lang="ru-RU" dirty="0"/>
              <a:t>,</a:t>
            </a:r>
          </a:p>
          <a:p>
            <a:r>
              <a:rPr lang="ru-RU" dirty="0" smtClean="0"/>
              <a:t>проблемы </a:t>
            </a:r>
            <a:r>
              <a:rPr lang="ru-RU" dirty="0"/>
              <a:t>взаимоотношении власти и общества </a:t>
            </a:r>
          </a:p>
          <a:p>
            <a:r>
              <a:rPr lang="ru-RU" dirty="0" smtClean="0"/>
              <a:t>научные </a:t>
            </a:r>
            <a:r>
              <a:rPr lang="ru-RU" dirty="0"/>
              <a:t>достижения,</a:t>
            </a:r>
          </a:p>
          <a:p>
            <a:r>
              <a:rPr lang="ru-RU" dirty="0" smtClean="0"/>
              <a:t>изменения </a:t>
            </a:r>
            <a:r>
              <a:rPr lang="ru-RU" dirty="0"/>
              <a:t>в военном деле,</a:t>
            </a:r>
          </a:p>
          <a:p>
            <a:r>
              <a:rPr lang="ru-RU" dirty="0" smtClean="0"/>
              <a:t>развитие </a:t>
            </a:r>
            <a:r>
              <a:rPr lang="ru-RU" dirty="0"/>
              <a:t>культуры, </a:t>
            </a:r>
          </a:p>
          <a:p>
            <a:r>
              <a:rPr lang="ru-RU" dirty="0" smtClean="0"/>
              <a:t>повседневная </a:t>
            </a:r>
            <a:r>
              <a:rPr lang="ru-RU" dirty="0"/>
              <a:t>жизнь,</a:t>
            </a:r>
          </a:p>
          <a:p>
            <a:r>
              <a:rPr lang="ru-RU" dirty="0" smtClean="0"/>
              <a:t>религиозные </a:t>
            </a:r>
            <a:r>
              <a:rPr lang="ru-RU" dirty="0"/>
              <a:t>и духовные трансформации.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6</a:t>
            </a:fld>
            <a:endParaRPr lang="ru-RU" dirty="0"/>
          </a:p>
        </p:txBody>
      </p:sp>
    </p:spTree>
    <p:extLst>
      <p:ext uri="{BB962C8B-B14F-4D97-AF65-F5344CB8AC3E}">
        <p14:creationId xmlns:p14="http://schemas.microsoft.com/office/powerpoint/2010/main" val="321577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ЗАДАЧИ УМК ПО ВСЕОБЩЕЙ ИСТОРИИ:</a:t>
            </a:r>
          </a:p>
        </p:txBody>
      </p:sp>
      <p:sp>
        <p:nvSpPr>
          <p:cNvPr id="3" name="Объект 2"/>
          <p:cNvSpPr>
            <a:spLocks noGrp="1"/>
          </p:cNvSpPr>
          <p:nvPr>
            <p:ph idx="1"/>
          </p:nvPr>
        </p:nvSpPr>
        <p:spPr/>
        <p:txBody>
          <a:bodyPr>
            <a:normAutofit fontScale="85000" lnSpcReduction="20000"/>
          </a:bodyPr>
          <a:lstStyle/>
          <a:p>
            <a:r>
              <a:rPr lang="ru-RU" dirty="0"/>
              <a:t>создать условия для получения выпускниками прочных знаний по </a:t>
            </a:r>
          </a:p>
          <a:p>
            <a:pPr marL="68580" indent="0">
              <a:buNone/>
            </a:pPr>
            <a:r>
              <a:rPr lang="ru-RU" dirty="0" smtClean="0"/>
              <a:t> всеобщей </a:t>
            </a:r>
            <a:r>
              <a:rPr lang="ru-RU" dirty="0"/>
              <a:t>истории;</a:t>
            </a:r>
          </a:p>
          <a:p>
            <a:r>
              <a:rPr lang="ru-RU" dirty="0" smtClean="0"/>
              <a:t>сформировать </a:t>
            </a:r>
            <a:r>
              <a:rPr lang="ru-RU" dirty="0"/>
              <a:t>представление об основных этапах развития </a:t>
            </a:r>
          </a:p>
          <a:p>
            <a:pPr marL="68580" indent="0">
              <a:buNone/>
            </a:pPr>
            <a:r>
              <a:rPr lang="ru-RU" dirty="0"/>
              <a:t>человечества и их преемственности;</a:t>
            </a:r>
          </a:p>
          <a:p>
            <a:r>
              <a:rPr lang="ru-RU" dirty="0" smtClean="0"/>
              <a:t>раскрыть </a:t>
            </a:r>
            <a:r>
              <a:rPr lang="ru-RU" dirty="0"/>
              <a:t>суть исторического процесса как совокупности усилий </a:t>
            </a:r>
          </a:p>
          <a:p>
            <a:pPr marL="68580" indent="0">
              <a:buNone/>
            </a:pPr>
            <a:r>
              <a:rPr lang="ru-RU" dirty="0"/>
              <a:t>многих поколений;</a:t>
            </a:r>
          </a:p>
          <a:p>
            <a:r>
              <a:rPr lang="ru-RU" dirty="0" smtClean="0"/>
              <a:t>сформировать </a:t>
            </a:r>
            <a:r>
              <a:rPr lang="ru-RU" dirty="0"/>
              <a:t>представление о важности всех сторон жизни </a:t>
            </a:r>
          </a:p>
          <a:p>
            <a:pPr marL="68580" indent="0">
              <a:buNone/>
            </a:pPr>
            <a:r>
              <a:rPr lang="ru-RU" dirty="0"/>
              <a:t>государства и общества в их взаимосвязи;</a:t>
            </a:r>
          </a:p>
          <a:p>
            <a:r>
              <a:rPr lang="ru-RU" dirty="0" smtClean="0"/>
              <a:t>представить </a:t>
            </a:r>
            <a:r>
              <a:rPr lang="ru-RU" dirty="0"/>
              <a:t>мировой исторический процесс в тесной связи с </a:t>
            </a:r>
          </a:p>
          <a:p>
            <a:pPr marL="68580" indent="0">
              <a:buNone/>
            </a:pPr>
            <a:r>
              <a:rPr lang="ru-RU" dirty="0"/>
              <a:t>историей России как его неотъемлемой части;</a:t>
            </a:r>
          </a:p>
          <a:p>
            <a:r>
              <a:rPr lang="ru-RU" dirty="0" smtClean="0"/>
              <a:t>создать </a:t>
            </a:r>
            <a:r>
              <a:rPr lang="ru-RU" dirty="0"/>
              <a:t>условия для реализации в рамках УМК самостоятельной </a:t>
            </a:r>
          </a:p>
          <a:p>
            <a:pPr marL="68580" indent="0">
              <a:buNone/>
            </a:pPr>
            <a:r>
              <a:rPr lang="ru-RU" dirty="0"/>
              <a:t>познавательной деятельности учащихся и </a:t>
            </a:r>
            <a:r>
              <a:rPr lang="ru-RU" dirty="0" smtClean="0"/>
              <a:t>системно-</a:t>
            </a:r>
            <a:r>
              <a:rPr lang="ru-RU" dirty="0" err="1" smtClean="0"/>
              <a:t>деятельностного</a:t>
            </a:r>
            <a:r>
              <a:rPr lang="ru-RU" dirty="0" smtClean="0"/>
              <a:t> </a:t>
            </a:r>
            <a:r>
              <a:rPr lang="ru-RU" dirty="0"/>
              <a:t>подхода как одного из ключевых методологических </a:t>
            </a:r>
          </a:p>
          <a:p>
            <a:pPr marL="68580" indent="0">
              <a:buNone/>
            </a:pPr>
            <a:r>
              <a:rPr lang="ru-RU" dirty="0"/>
              <a:t>принципов ФГОС нового поколения</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7</a:t>
            </a:fld>
            <a:endParaRPr lang="ru-RU" dirty="0"/>
          </a:p>
        </p:txBody>
      </p:sp>
    </p:spTree>
    <p:extLst>
      <p:ext uri="{BB962C8B-B14F-4D97-AF65-F5344CB8AC3E}">
        <p14:creationId xmlns:p14="http://schemas.microsoft.com/office/powerpoint/2010/main" val="2995988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 результате усвоения курса всеобщей истории </a:t>
            </a:r>
            <a:r>
              <a:rPr lang="ru-RU" dirty="0" smtClean="0"/>
              <a:t> учащиеся должны:</a:t>
            </a:r>
            <a:endParaRPr lang="ru-RU" dirty="0"/>
          </a:p>
        </p:txBody>
      </p:sp>
      <p:sp>
        <p:nvSpPr>
          <p:cNvPr id="3" name="Объект 2"/>
          <p:cNvSpPr>
            <a:spLocks noGrp="1"/>
          </p:cNvSpPr>
          <p:nvPr>
            <p:ph idx="1"/>
          </p:nvPr>
        </p:nvSpPr>
        <p:spPr/>
        <p:txBody>
          <a:bodyPr>
            <a:normAutofit fontScale="85000" lnSpcReduction="20000"/>
          </a:bodyPr>
          <a:lstStyle/>
          <a:p>
            <a:r>
              <a:rPr lang="ru-RU" dirty="0"/>
              <a:t>знать содержание основных эпох и цивилизаций в истории </a:t>
            </a:r>
          </a:p>
          <a:p>
            <a:pPr marL="68580" indent="0">
              <a:buNone/>
            </a:pPr>
            <a:r>
              <a:rPr lang="ru-RU" dirty="0"/>
              <a:t>человечества, уметь оценивать их место в историческом процессе </a:t>
            </a:r>
          </a:p>
          <a:p>
            <a:pPr marL="68580" indent="0">
              <a:buNone/>
            </a:pPr>
            <a:r>
              <a:rPr lang="ru-RU" dirty="0"/>
              <a:t>и важные достижения, вошедшие в сокровищницу мировой истории и </a:t>
            </a:r>
          </a:p>
          <a:p>
            <a:pPr marL="68580" indent="0">
              <a:buNone/>
            </a:pPr>
            <a:r>
              <a:rPr lang="ru-RU" dirty="0"/>
              <a:t>культуры;</a:t>
            </a:r>
          </a:p>
          <a:p>
            <a:r>
              <a:rPr lang="ru-RU" dirty="0" smtClean="0"/>
              <a:t> </a:t>
            </a:r>
            <a:r>
              <a:rPr lang="ru-RU" dirty="0"/>
              <a:t>понимать взаимосвязь и обусловленность исторических явлений, </a:t>
            </a:r>
          </a:p>
          <a:p>
            <a:pPr marL="68580" indent="0">
              <a:buNone/>
            </a:pPr>
            <a:r>
              <a:rPr lang="ru-RU" dirty="0"/>
              <a:t>специфику разных форм исторического и социального детерминизма;</a:t>
            </a:r>
          </a:p>
          <a:p>
            <a:r>
              <a:rPr lang="ru-RU" dirty="0" smtClean="0"/>
              <a:t>учитывать </a:t>
            </a:r>
            <a:r>
              <a:rPr lang="ru-RU" dirty="0"/>
              <a:t>мировой контекст исторических феноменов, явлений и </a:t>
            </a:r>
          </a:p>
          <a:p>
            <a:pPr marL="68580" indent="0">
              <a:buNone/>
            </a:pPr>
            <a:r>
              <a:rPr lang="ru-RU" dirty="0"/>
              <a:t>процессов; </a:t>
            </a:r>
          </a:p>
          <a:p>
            <a:r>
              <a:rPr lang="ru-RU" dirty="0" smtClean="0"/>
              <a:t> </a:t>
            </a:r>
            <a:r>
              <a:rPr lang="ru-RU" dirty="0"/>
              <a:t>анализировать роль человеческого фактора в истории;</a:t>
            </a:r>
          </a:p>
          <a:p>
            <a:r>
              <a:rPr lang="ru-RU" dirty="0" smtClean="0"/>
              <a:t>уметь </a:t>
            </a:r>
            <a:r>
              <a:rPr lang="ru-RU" dirty="0"/>
              <a:t>определять мотивы действий участников исторических </a:t>
            </a:r>
          </a:p>
          <a:p>
            <a:pPr marL="68580" indent="0">
              <a:buNone/>
            </a:pPr>
            <a:r>
              <a:rPr lang="ru-RU" dirty="0"/>
              <a:t>событий; </a:t>
            </a:r>
          </a:p>
          <a:p>
            <a:r>
              <a:rPr lang="ru-RU" dirty="0" smtClean="0"/>
              <a:t> </a:t>
            </a:r>
            <a:r>
              <a:rPr lang="ru-RU" dirty="0"/>
              <a:t>на базе исторических знаний вырабатывать навыки социальной </a:t>
            </a:r>
          </a:p>
          <a:p>
            <a:pPr marL="68580" indent="0">
              <a:buNone/>
            </a:pPr>
            <a:r>
              <a:rPr lang="ru-RU" dirty="0"/>
              <a:t>ориентации в условиях динамичных перемен в современном мире, </a:t>
            </a:r>
          </a:p>
          <a:p>
            <a:pPr marL="68580" indent="0">
              <a:buNone/>
            </a:pPr>
            <a:r>
              <a:rPr lang="ru-RU" dirty="0"/>
              <a:t>соотносить общечеловеческие, национальные и личностные ценности.</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8</a:t>
            </a:fld>
            <a:endParaRPr lang="ru-RU" dirty="0"/>
          </a:p>
        </p:txBody>
      </p:sp>
    </p:spTree>
    <p:extLst>
      <p:ext uri="{BB962C8B-B14F-4D97-AF65-F5344CB8AC3E}">
        <p14:creationId xmlns:p14="http://schemas.microsoft.com/office/powerpoint/2010/main" val="63054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Место всеобщей истории в системе школьного </a:t>
            </a:r>
            <a:r>
              <a:rPr lang="ru-RU" dirty="0" smtClean="0"/>
              <a:t>исторического </a:t>
            </a:r>
            <a:r>
              <a:rPr lang="ru-RU" dirty="0"/>
              <a:t>образования:</a:t>
            </a:r>
          </a:p>
        </p:txBody>
      </p:sp>
      <p:sp>
        <p:nvSpPr>
          <p:cNvPr id="3" name="Объект 2"/>
          <p:cNvSpPr>
            <a:spLocks noGrp="1"/>
          </p:cNvSpPr>
          <p:nvPr>
            <p:ph idx="1"/>
          </p:nvPr>
        </p:nvSpPr>
        <p:spPr/>
        <p:txBody>
          <a:bodyPr>
            <a:normAutofit/>
          </a:bodyPr>
          <a:lstStyle/>
          <a:p>
            <a:pPr marL="68580" indent="0">
              <a:buNone/>
            </a:pPr>
            <a:r>
              <a:rPr lang="ru-RU" sz="2400" dirty="0"/>
              <a:t>Предмет «Всеобщая история» – </a:t>
            </a:r>
            <a:r>
              <a:rPr lang="ru-RU" sz="2400" b="1" dirty="0"/>
              <a:t>составная часть единого учебного предмета</a:t>
            </a:r>
            <a:r>
              <a:rPr lang="ru-RU" sz="2400" dirty="0"/>
              <a:t> «История», </a:t>
            </a:r>
            <a:r>
              <a:rPr lang="ru-RU" sz="2400" dirty="0" smtClean="0"/>
              <a:t>образующий </a:t>
            </a:r>
            <a:r>
              <a:rPr lang="ru-RU" sz="2400" b="1" dirty="0" smtClean="0"/>
              <a:t>взаимодействующий комплекс </a:t>
            </a:r>
            <a:r>
              <a:rPr lang="ru-RU" sz="2400" b="1" dirty="0"/>
              <a:t>со школьным курсом «История России». </a:t>
            </a:r>
          </a:p>
        </p:txBody>
      </p:sp>
      <p:sp>
        <p:nvSpPr>
          <p:cNvPr id="4" name="Дата 3"/>
          <p:cNvSpPr>
            <a:spLocks noGrp="1"/>
          </p:cNvSpPr>
          <p:nvPr>
            <p:ph type="dt" sz="half" idx="10"/>
          </p:nvPr>
        </p:nvSpPr>
        <p:spPr/>
        <p:txBody>
          <a:bodyPr/>
          <a:lstStyle/>
          <a:p>
            <a:fld id="{AAFFC5FA-CA71-4565-B01C-34C4B64B1EAF}" type="datetime1">
              <a:rPr lang="ru-RU" smtClean="0"/>
              <a:t>15.08.2016</a:t>
            </a:fld>
            <a:endParaRPr lang="ru-RU" dirty="0"/>
          </a:p>
        </p:txBody>
      </p:sp>
      <p:sp>
        <p:nvSpPr>
          <p:cNvPr id="5" name="Нижний колонтитул 4"/>
          <p:cNvSpPr>
            <a:spLocks noGrp="1"/>
          </p:cNvSpPr>
          <p:nvPr>
            <p:ph type="ftr" sz="quarter" idx="11"/>
          </p:nvPr>
        </p:nvSpPr>
        <p:spPr/>
        <p:txBody>
          <a:bodyPr/>
          <a:lstStyle/>
          <a:p>
            <a:r>
              <a:rPr lang="ru-RU" smtClean="0"/>
              <a:t>ФИО автора, должность</a:t>
            </a:r>
            <a:endParaRPr lang="ru-RU" dirty="0"/>
          </a:p>
        </p:txBody>
      </p:sp>
      <p:sp>
        <p:nvSpPr>
          <p:cNvPr id="6" name="Номер слайда 5"/>
          <p:cNvSpPr>
            <a:spLocks noGrp="1"/>
          </p:cNvSpPr>
          <p:nvPr>
            <p:ph type="sldNum" sz="quarter" idx="12"/>
          </p:nvPr>
        </p:nvSpPr>
        <p:spPr/>
        <p:txBody>
          <a:bodyPr/>
          <a:lstStyle/>
          <a:p>
            <a:fld id="{C06C50F1-8CFA-411F-AD37-A72DFD69FB28}" type="slidenum">
              <a:rPr lang="ru-RU" smtClean="0"/>
              <a:pPr/>
              <a:t>9</a:t>
            </a:fld>
            <a:endParaRPr lang="ru-RU" dirty="0"/>
          </a:p>
        </p:txBody>
      </p:sp>
    </p:spTree>
    <p:extLst>
      <p:ext uri="{BB962C8B-B14F-4D97-AF65-F5344CB8AC3E}">
        <p14:creationId xmlns:p14="http://schemas.microsoft.com/office/powerpoint/2010/main" val="3802651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1779</TotalTime>
  <Words>4331</Words>
  <Application>Microsoft Office PowerPoint</Application>
  <PresentationFormat>Экран (4:3)</PresentationFormat>
  <Paragraphs>476</Paragraphs>
  <Slides>59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59</vt:i4>
      </vt:variant>
    </vt:vector>
  </HeadingPairs>
  <TitlesOfParts>
    <vt:vector size="60" baseType="lpstr">
      <vt:lpstr>Остин</vt:lpstr>
      <vt:lpstr>Проект Концепции нового учебно-методического комплекса по Всеобщей истории </vt:lpstr>
      <vt:lpstr>НОВАЯ КОНЦЕПЦИЯ УМК ПО ВСЕОБЩЕЙ  ИСТОРИИ НАПРАВЛЕНА НА:</vt:lpstr>
      <vt:lpstr>КОНЦЕПТУАЛЬНЫЕ ОСНОВЫ</vt:lpstr>
      <vt:lpstr>БАЗОВЫЕ ПРИНЦИПЫ КОНЦЕПЦИИ</vt:lpstr>
      <vt:lpstr>Ключевые характеристики ИКС по  Всеобщей истории</vt:lpstr>
      <vt:lpstr>Комплексный подход к освещению истории,  предполагающий рассмотрение во взаимосвязи  различных аспектов жизни государства и общества</vt:lpstr>
      <vt:lpstr>ЗАДАЧИ УМК ПО ВСЕОБЩЕЙ ИСТОРИИ:</vt:lpstr>
      <vt:lpstr>В результате усвоения курса всеобщей истории  учащиеся должны:</vt:lpstr>
      <vt:lpstr>Место всеобщей истории в системе школьного исторического образования:</vt:lpstr>
      <vt:lpstr>Современный учебник по Всеобщей истории</vt:lpstr>
      <vt:lpstr>Новый УМК по всеобщей истории должен включать</vt:lpstr>
      <vt:lpstr>Проект Концепции нового учебно-­‐методического комплекса по Всеобщей истории</vt:lpstr>
      <vt:lpstr>Проект Концепции нового учебно-­‐методического комплекса по Всеобщей истории</vt:lpstr>
      <vt:lpstr>Проект Концепции нового учебно-­‐методического комплекса по Всеобщей истории</vt:lpstr>
      <vt:lpstr>Проект Концепции нового учебно-­‐методического комплекса по Всеобщей истории</vt:lpstr>
      <vt:lpstr>Проект Концепции нового учебно-­‐методического комплекса по Всеобщей истории</vt:lpstr>
      <vt:lpstr>Линейная система преподавания</vt:lpstr>
      <vt:lpstr>ИСТОРИЯ ДРЕВНЕГО МИРА</vt:lpstr>
      <vt:lpstr>ИСТОРИЯ ДРЕВНЕГО МИРА</vt:lpstr>
      <vt:lpstr>ИСТОРИЯ ДРЕВНЕГО МИРА</vt:lpstr>
      <vt:lpstr>ИСТОРИЯ ДРЕВНЕГО МИРА</vt:lpstr>
      <vt:lpstr>ИСТОРИЯ ДРЕВНЕГО МИРА ПОНЯТИЯ И ТЕРМИНЫ  </vt:lpstr>
      <vt:lpstr> ИСТОРИЯ ДРЕВНЕГО МИРА ПЕРСОНАЛИИ </vt:lpstr>
      <vt:lpstr>ИСТОРИЯ СРЕДНИХ ВЕКОВ</vt:lpstr>
      <vt:lpstr>ИСТОРИЯ СРЕДНИХ ВЕКОВ ФЕОДАЛИЗМ</vt:lpstr>
      <vt:lpstr>ИСТОРИЯ СРЕДНИХ ВЕКОВ ВЕЛИКАЯ СТЕПЬ</vt:lpstr>
      <vt:lpstr>ИСТОРИЯ СРЕДНИХ ВЕКОВ ВЕЛИКОЕ ПЕРЕСЕЛЕНИЕ НАРОДОВ</vt:lpstr>
      <vt:lpstr>ИСТОРИЯ СРЕДНИХ ВЕКОВ РАННЕЕ СРЕДНЕВЕКОВЬЕ В ЕВРОПЕ</vt:lpstr>
      <vt:lpstr>ИСТОРИЯ СРЕДНИХ ВЕКОВ РАННЕЕ СРЕДНЕВЕКОВЬЕ В ЕВРОПЕ</vt:lpstr>
      <vt:lpstr>ИСТОРИЯ СРЕДНИХ ВЕКОВ Условия развития Европейских государств</vt:lpstr>
      <vt:lpstr>ИСТОРИЯ СРЕДНИХ ВЕКОВ СОЦИАЛЬНОЕ РАЗВИТИЕ</vt:lpstr>
      <vt:lpstr>ИСТОРИЯ СРЕДНИХ ВЕКОВ ПОЛИТИЧЕСКОЕ РАЗВИТИЕ</vt:lpstr>
      <vt:lpstr>ИСТОРИЯ СРЕДНИХ ВЕКОВ Середина XIV в. стала в Западной Европе временем глубокого кризиса</vt:lpstr>
      <vt:lpstr>ИСТОРИЯ СРЕДНИХ ВЕКОВ</vt:lpstr>
      <vt:lpstr>ИСТОРИЯ СРЕДНИХ ВЕКОВ СРЕДНЕВЕКОВЫЕ ЦИВИЛИЗАЦИИ</vt:lpstr>
      <vt:lpstr>ИСТОРИЯ СРЕДНИХ ВЕКОВ СРЕДНЕВЕКОВЫЕ ЦИВИЛИЗАЦИИ</vt:lpstr>
      <vt:lpstr>ИСТОРИЯ СРЕДНИХ ВЕКОВ СРЕДНЕВЕКОВЫЕ ЦИВИЛИЗАЦИИ</vt:lpstr>
      <vt:lpstr>ИСТОРИЯ СРЕДНИХ ВЕКОВ</vt:lpstr>
      <vt:lpstr>ИСТОРИЯ СРЕДНИХ ВЕКОВ ПЕРСОНАЛИИ</vt:lpstr>
      <vt:lpstr>ИСТОРИЯ СРЕДНИХ ВЕКОВ НОВЫЕ ДАТЫ</vt:lpstr>
      <vt:lpstr>ИСТОРИЯ НОВОГО ВРЕМЕНИ</vt:lpstr>
      <vt:lpstr>ИСТОРИЯ НОВОГО ВРЕМЕНИ</vt:lpstr>
      <vt:lpstr>ИСТОРИЯ НОВОГО ВРЕМЕНИ</vt:lpstr>
      <vt:lpstr>ИСТОРИЯ НОВОГО ВРЕМЕНИ</vt:lpstr>
      <vt:lpstr>ИСТОРИЯ НОВОГО ВРЕМЕНИ</vt:lpstr>
      <vt:lpstr>ИСТОРИЯ НОВОГО ВРЕМЕНИ НОВОЕ ГОСУДАРСТВО В ЕВРОПЕ</vt:lpstr>
      <vt:lpstr>ИСТОРИЯ НОВОГО ВРЕМЕНИ НОВОЕ ГОСУДАРСТВО В ЕВРОПЕ</vt:lpstr>
      <vt:lpstr>ИСТОРИЯ НОВОГО ВРЕМЕНИ ВОСТОК НОВОГО ВРЕМЕНИ </vt:lpstr>
      <vt:lpstr>ИСТОРИЯ НОВОГО ВРЕМЕНИ ТУРЦИЯ И ИРАН</vt:lpstr>
      <vt:lpstr>ИСТОРИЯ НОВОГО ВРЕМЕНИ ТУРЦИЯ И ИРАН</vt:lpstr>
      <vt:lpstr>ИСТОРИЯ НОВОГО ВРЕМЕНИ «ДОЛГИЙ» XIX ВЕК</vt:lpstr>
      <vt:lpstr>ИСТОРИЯ НОВОГО ВРЕМЕНИ</vt:lpstr>
      <vt:lpstr>ИСТОРИЯ НОВОГО ВРЕМЕНИ</vt:lpstr>
      <vt:lpstr>ИСТОРИЯ НОВОГО ВРЕМЕНИ НОВЫЕ ТЕРМИНЫ</vt:lpstr>
      <vt:lpstr>ИСТОРИЯ НОВОГО ВРЕМЕНИ ПЕРСОНАЛИИ</vt:lpstr>
      <vt:lpstr>ИСТОРИЯ НОВОГО ВРЕМЕНИ НОВЫЕ ДАТЫ</vt:lpstr>
      <vt:lpstr>НОВЕЙШАЯ ИСТОРИЯ. ХХ в. – начало XXI в.</vt:lpstr>
      <vt:lpstr>КОНТАКТЫ:</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Орешкова</dc:creator>
  <cp:lastModifiedBy>Данейко</cp:lastModifiedBy>
  <cp:revision>153</cp:revision>
  <dcterms:created xsi:type="dcterms:W3CDTF">2012-06-27T06:59:33Z</dcterms:created>
  <dcterms:modified xsi:type="dcterms:W3CDTF">2016-08-15T05:30:12Z</dcterms:modified>
</cp:coreProperties>
</file>