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AA4A201-EAC8-48A0-ACD0-0A278F170E8A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7A91BC8-C4E1-4014-A559-21D2F50B98C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5001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ИТОГОВОЕ СОЧИНЕНИЕ – 2016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«СШ № 40»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Завершение итогового сочинения (изложения)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истечении времени выполнения итогового сочинения (изложения) члены комиссии по проведению итогового сочинения (изложения) объявляют об окончании выполнения итогового сочинения (изложения) и собирают бланки регистрации, бланки записи, черновики у участников и передают материалы руководителю ОО.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Итоговые сочинения (изложения) оцениваются по системе  «зачет» или «незачет» по следующим критериям и требованиям, утвержденным Рособрнадзором: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Объем итогового сочинения (изложения), если в сочинении менее 250 слов, а в изложении менее 150 слов, то выставляется «незачет».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Самостоятельность написания работы ( не допускается списывание сочинения  с чужого текста, с текста другого участника, с текста, опубликованного в бумажном или электронном виде). Такое сочинение (изложение) экспертами не проверяется и оценивается  как «незачет».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 ОЦЕНИВАНИЯ ИТОГОВОГО СОЧИНЕНИЯ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       - Соответствие теме.</a:t>
            </a:r>
          </a:p>
          <a:p>
            <a:pPr marL="514350" indent="-514350">
              <a:buNone/>
            </a:pPr>
            <a:r>
              <a:rPr lang="ru-RU" dirty="0" smtClean="0"/>
              <a:t>        - Аргументация. Привлечение                                                      литературного материала.</a:t>
            </a:r>
          </a:p>
          <a:p>
            <a:pPr marL="514350" indent="-514350">
              <a:buNone/>
            </a:pPr>
            <a:r>
              <a:rPr lang="ru-RU" dirty="0" smtClean="0"/>
              <a:t>        - Композиция и логика изложения.</a:t>
            </a:r>
          </a:p>
          <a:p>
            <a:pPr marL="514350" indent="-514350">
              <a:buNone/>
            </a:pPr>
            <a:r>
              <a:rPr lang="ru-RU" dirty="0" smtClean="0"/>
              <a:t>        - Качество письменной речи.</a:t>
            </a:r>
          </a:p>
          <a:p>
            <a:pPr marL="514350" indent="-514350">
              <a:buNone/>
            </a:pPr>
            <a:r>
              <a:rPr lang="ru-RU" dirty="0" smtClean="0"/>
              <a:t>        - Грамотность.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КРИТЕРИИ 1, 2 являются основными.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ПРОВЕРКА ПО КРИТЕРИЯМ: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Если за сочинение (изложение) по критерию № 1 выставлен «незачет», то сочинение (изложение) по критериям № 2- № 5 не проверяется. В клетки по всем критериям оценивания выставляется «незачет».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	Если за сочинение (изложение) по критерию № 1 выставлен «зачет», а по критерию № 2 выставлен «незачет», то сочинение по критериям № 3- № 5 не проверяется. В клетки по критериям оценивания № 3- № 5 выставляется «незачет».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	Во всех остальных случаях сочинение (изложение) проверяется по всем пяти критериям и оценивается в системе «зачет» - «незачет» (например, недопустимо не проверять работу по критериям К4 и К5, если выпускник получил зачет на основании зачетов по критериям К1, К2, К3).</a:t>
            </a:r>
          </a:p>
          <a:p>
            <a:pPr algn="just"/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проверки итогового сочинения (изложения) оригиналы бланков итогового сочинения (изложения) участников итогового сочинения (изложения) с внесенными в них результатами проверки по критериям оценивания и оценки («зачет»/ «незачет») доставляются в РЦОИ для последующей обработки и размещения в Федеральной информационной службе.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" y="3752165"/>
            <a:ext cx="8229600" cy="4526280"/>
          </a:xfrm>
        </p:spPr>
        <p:txBody>
          <a:bodyPr>
            <a:noAutofit/>
          </a:bodyPr>
          <a:lstStyle/>
          <a:p>
            <a:r>
              <a:rPr lang="ru-RU" sz="1600" dirty="0"/>
              <a:t>Письмо </a:t>
            </a:r>
            <a:r>
              <a:rPr lang="ru-RU" sz="1600" dirty="0" err="1"/>
              <a:t>Рособрнадзора</a:t>
            </a:r>
            <a:r>
              <a:rPr lang="ru-RU" sz="1600" dirty="0"/>
              <a:t> от 01.10.2015 г. № </a:t>
            </a:r>
            <a:r>
              <a:rPr lang="ru-RU" sz="1600" dirty="0" smtClean="0"/>
              <a:t>02-248</a:t>
            </a:r>
            <a:endParaRPr lang="ru-RU" sz="1600" dirty="0"/>
          </a:p>
          <a:p>
            <a:r>
              <a:rPr lang="ru-RU" sz="1600" dirty="0"/>
              <a:t>Методические рекомендации по подготовке и проведению итогового сочинения (изложения) для образовательных </a:t>
            </a:r>
            <a:r>
              <a:rPr lang="ru-RU" sz="1600" dirty="0" smtClean="0"/>
              <a:t>организаций</a:t>
            </a:r>
            <a:endParaRPr lang="ru-RU" sz="1600" dirty="0"/>
          </a:p>
          <a:p>
            <a:r>
              <a:rPr lang="ru-RU" sz="1600" dirty="0"/>
              <a:t>Методические рекомендации по подготовке к итоговому сочинению (изложению) для участников итогового сочинения (изложения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/>
              <a:t>Методические рекомендации для экспертов, участвующих в проверке итогового сочинения (изложения)</a:t>
            </a:r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997839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Приказ Минобрнауки России от 26. 12.2013 № 1400 " Об утверждении порядка проведения государственной итоговой </a:t>
            </a:r>
            <a:r>
              <a:rPr lang="ru-RU" dirty="0" smtClean="0"/>
              <a:t>аттестации </a:t>
            </a:r>
            <a:r>
              <a:rPr lang="ru-RU" dirty="0"/>
              <a:t>по образовательным программам среднего общего образования".  Список изменяющих документов (в ред. Приказов Минобрнауки России от 08.04.2014 N 291, от 15.05.2014 N 529, от 05.08.2014 N 923)</a:t>
            </a:r>
          </a:p>
        </p:txBody>
      </p:sp>
    </p:spTree>
    <p:extLst>
      <p:ext uri="{BB962C8B-B14F-4D97-AF65-F5344CB8AC3E}">
        <p14:creationId xmlns:p14="http://schemas.microsoft.com/office/powerpoint/2010/main" val="7190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ОБЩИЙ ПОРЯДОК ПОДГОТОВКИ И ПРОВЕДЕНИЯ ИТОГОВОГО СОЧИНЕНИЯ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ru-RU" sz="1800" dirty="0" smtClean="0"/>
              <a:t>     Итоговое сочинение (изложение) является условием допуска к государственной итоговой аттестации по образовательным программам среднего общего образования и проводится для обучающихся по образовательным программам среднего общего образования, обучающихся с ограниченными возможностями здоровья, детей-инвалидов и инвалидов, обучающихся по программам среднего общего образования. </a:t>
            </a:r>
          </a:p>
          <a:p>
            <a:pPr marL="0" algn="just"/>
            <a:r>
              <a:rPr lang="ru-RU" sz="1800" dirty="0" smtClean="0"/>
              <a:t>Итоговое сочинение (изложение) проводится в целях использования его результатов при приеме в образовательные организации высшего образования.</a:t>
            </a:r>
          </a:p>
          <a:p>
            <a:pPr marL="0" algn="just"/>
            <a:r>
              <a:rPr lang="ru-RU" sz="1800" dirty="0" smtClean="0"/>
              <a:t>Изложение вправе писать:</a:t>
            </a:r>
          </a:p>
          <a:p>
            <a:pPr marL="0" algn="just">
              <a:buNone/>
            </a:pPr>
            <a:r>
              <a:rPr lang="ru-RU" sz="1800" dirty="0" smtClean="0"/>
              <a:t>- учащиеся, имеющие медицинские показания для обучения на дому и соответствующие рекомендации психолого-медико-педагогической комиссии;</a:t>
            </a:r>
          </a:p>
          <a:p>
            <a:pPr marL="0" algn="just">
              <a:buNone/>
            </a:pPr>
            <a:r>
              <a:rPr lang="ru-RU" sz="1800" dirty="0" smtClean="0"/>
              <a:t>- учащиеся с ОВЗ, дети-инвалиды (по их желанию итоговое сочинение (изложение) может проводиться в устной форме.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РЕГИСТРАЦИЯ УЧАСТНИКОВ ИТОГОВОГО СОЧИНЕНИЯ (ИЗЛОЖЕНИЯ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участия в итоговом сочинении (изложении)участники подают заявление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позднее чем за две недели до начала проведения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итогового сочинения (изложения) 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Регистрация обучающихся для участия в итоговом сочинении (изложении) проводится на основании их заявлений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 организации, осуществляющей образовательную деятельность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которой обучающиеся осваивают программы среднего общего образования.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 с ОВЗ при подаче заявления предъявляют копию рекомендаций психолого-медико-педагогической комиссии, а дети-инвалиды – справку (копию), подтверждающую факт установления инвалидности.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653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СРОКИ И ПРОДОЛЖИТЕЛЬНОСТЬ ВЫПОЛНЕНИЯ ИТОГОВОГО СОЧИНЕНИЯ (ИЗЛОЖЕНИЯ)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Продолжительность выполнения итогового сочинения (изложения)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составляет 3 ч. 55 минут (235 минут).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продолжительность выполнения работы не включается время, выделенное на подготовительные мероприятия (инструктаж участников, заполнение ими регистрационных полей).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участников итогового сочинения (изложения) с ОВЗ, детей-инвалидов продолжительность работы над итоговым сочинением (изложением)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увеличивается на 1,5 часа.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При продолжительности итогового сочинения (изложения) четыре и более часа организуется питание участников.</a:t>
            </a: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2015-2016 </a:t>
            </a:r>
            <a:r>
              <a:rPr lang="ru-RU" sz="1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году итоговое сочинение проводится:</a:t>
            </a: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декабря 2015 года,</a:t>
            </a: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февраля 2016 года,</a:t>
            </a: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мая 2016 года.</a:t>
            </a:r>
          </a:p>
          <a:p>
            <a:pPr algn="just">
              <a:buNone/>
            </a:pPr>
            <a:r>
              <a:rPr lang="ru-RU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случае получения неудовлетворительного результата («незачет») за итоговое сочинение (изложение) обучающиеся вправе пересдать  итоговое сочинение (изложение), но не более двух раз  и только в сроки, предусмотренные расписанием проведения итогового сочинения (изложения).</a:t>
            </a:r>
            <a:endParaRPr lang="ru-RU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ТЕМАТИЧЕСКИЕ НАПРАВЛЕНИЯ</a:t>
            </a:r>
            <a:br>
              <a:rPr lang="ru-RU" sz="3600" dirty="0" smtClean="0"/>
            </a:br>
            <a:r>
              <a:rPr lang="ru-RU" sz="3600" dirty="0" smtClean="0"/>
              <a:t>2015-2016 года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«ВРЕМЯ»</a:t>
            </a:r>
          </a:p>
          <a:p>
            <a:r>
              <a:rPr lang="ru-RU" dirty="0" smtClean="0"/>
              <a:t>2. «ДОМ»</a:t>
            </a:r>
          </a:p>
          <a:p>
            <a:r>
              <a:rPr lang="ru-RU" dirty="0" smtClean="0"/>
              <a:t> 3. «ЛЮБОВЬ»</a:t>
            </a:r>
          </a:p>
          <a:p>
            <a:r>
              <a:rPr lang="ru-RU" dirty="0" smtClean="0"/>
              <a:t> 4. «ПУТЬ»</a:t>
            </a:r>
          </a:p>
          <a:p>
            <a:r>
              <a:rPr lang="ru-RU" dirty="0" smtClean="0"/>
              <a:t> 5. «ГОД ЛИТЕРАТУРЫ»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каждому направлению будет предложена только одна тема (всего пять тем).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ПОРЯДОК ПРОВЕДЕНИЯ ИТОГОВОГО СОЧИНЕНИЯ (ИЗЛОЖЕНИЯ)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72343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Место проведения: образовательная организация, реализующая программы среднего общего образования (школа).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Вход участников итогового сочинения (изложения) начинается в 09.00 часов по местному времени.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До начала итогового сочинения (изложения) руководитель распределяет участников по кабинетам в произвольном порядке.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Участники рассаживаются за рабочие столы по одному человеку.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До начала работы члены комиссии проводят инструктаж участников. 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Инструктаж состоит из двух частей: первая – проводится до 10.00 по местному времени и включает в себя информирование  участников о порядке проведения итогового сочинения (правилах оформления, продолжительности, месте, времени ознакомления с результатами , а также о том, что записи на черновиках не проверяются и не обрабатываются).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ПОРЯДОК ПРОВЕДЕНИЯ ИТОГОВОГО СОЧИНЕНИЯ (ИЗЛОЖЕНИЯ)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Члены комиссии выдают участникам итогового сочинения (изложения) бланки регистрации, бланки записи, дополнительные бланки записи (при необходимости) для выполнения итогового сочинения (изложения), черновики, орфографические словари, инструкции для участников итогового сочинения (изложения).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Начиная с 09.45 по местному времени член комиссии принимает у руководителя темы сочинений (тексты изложений).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Вторая часть инструктажа начинается не ранее 10.00 по местному времени, члены комиссии знакомят участников с темами итогового сочинения,  участники заполняют регистрационные поля бланков, указывают номер темы итогового сочинения (изложения),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Начало проведения итогового сочинения (изложения)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проведения второй части инструктажа члены комиссии объявляют начало, продолжительность и время окончания выполнения итогового сочинения (изложения) и фиксируют их на доске.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время проведения итогового сочинения (изложения) на рабочем столе участников итогового сочинения (изложения) , помимо бланка регистрации и бланков записи,  находятся: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ручка (гелевая с чернилами черного цвета);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документ, удостоверяющий личность (паспорт);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лекарства и питание (при необходимости);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орфографический словарь;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орфографический и толковый словари для участников изложения);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инструкция для участников итогового сочинения (изложения);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черновики (не проверяются и не учитываются).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ЗАПРЕЩАЕТСЯ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Участникам итогового сочинения (изложения) запрещено иметь при себе средства связи, фото, аудио и видеоаппаратуру, справочные материалы, письменные заметки и иные средства хранения и передачи информации, собственные орфографические и (или) толковые словари.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Запрещается пользоваться текстами литературного материала (художественные произведения, дневники, мемуары, публицистика, другие литературные источники).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130</TotalTime>
  <Words>1157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ИТОГОВОЕ СОЧИНЕНИЕ – 2016</vt:lpstr>
      <vt:lpstr>ОБЩИЙ ПОРЯДОК ПОДГОТОВКИ И ПРОВЕДЕНИЯ ИТОГОВОГО СОЧИНЕНИЯ </vt:lpstr>
      <vt:lpstr>РЕГИСТРАЦИЯ УЧАСТНИКОВ ИТОГОВОГО СОЧИНЕНИЯ (ИЗЛОЖЕНИЯ) </vt:lpstr>
      <vt:lpstr>СРОКИ И ПРОДОЛЖИТЕЛЬНОСТЬ ВЫПОЛНЕНИЯ ИТОГОВОГО СОЧИНЕНИЯ (ИЗЛОЖЕНИЯ)</vt:lpstr>
      <vt:lpstr>ТЕМАТИЧЕСКИЕ НАПРАВЛЕНИЯ 2015-2016 года </vt:lpstr>
      <vt:lpstr>ПОРЯДОК ПРОВЕДЕНИЯ ИТОГОВОГО СОЧИНЕНИЯ (ИЗЛОЖЕНИЯ)</vt:lpstr>
      <vt:lpstr>ПОРЯДОК ПРОВЕДЕНИЯ ИТОГОВОГО СОЧИНЕНИЯ (ИЗЛОЖЕНИЯ)</vt:lpstr>
      <vt:lpstr>Начало проведения итогового сочинения (изложения)</vt:lpstr>
      <vt:lpstr>ЗАПРЕЩАЕТСЯ</vt:lpstr>
      <vt:lpstr>Завершение итогового сочинения (изложения)</vt:lpstr>
      <vt:lpstr>ПРОВЕРКА</vt:lpstr>
      <vt:lpstr>КРИТЕРИИ ОЦЕНИВАНИЯ ИТОГОВОГО СОЧИНЕНИЯ</vt:lpstr>
      <vt:lpstr>ПРОВЕРКА ПО КРИТЕРИЯМ:</vt:lpstr>
      <vt:lpstr>ИТОГИ</vt:lpstr>
      <vt:lpstr>ДОКУМЕНТЫ: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– 2016</dc:title>
  <dc:creator>Антон</dc:creator>
  <cp:lastModifiedBy>User</cp:lastModifiedBy>
  <cp:revision>14</cp:revision>
  <dcterms:created xsi:type="dcterms:W3CDTF">2015-10-28T17:05:27Z</dcterms:created>
  <dcterms:modified xsi:type="dcterms:W3CDTF">2015-11-13T08:03:58Z</dcterms:modified>
</cp:coreProperties>
</file>