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5143500" type="screen16x9"/>
  <p:notesSz cx="6858000" cy="9144000"/>
  <p:embeddedFontLst>
    <p:embeddedFont>
      <p:font typeface="Lato" panose="020B0604020202020204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7" d="100"/>
          <a:sy n="87" d="100"/>
        </p:scale>
        <p:origin x="-792" y="-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240041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400">
                <a:latin typeface="Times New Roman"/>
                <a:ea typeface="Times New Roman"/>
                <a:cs typeface="Times New Roman"/>
                <a:sym typeface="Times New Roman"/>
              </a:rPr>
              <a:t> Индивидуальное оценивание результатов обучения учащихся с ОВЗ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2" name="Shape 12"/>
          <p:cNvCxnSpPr/>
          <p:nvPr/>
        </p:nvCxnSpPr>
        <p:spPr>
          <a:xfrm>
            <a:off x="733218" y="2235350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1000"/>
              </a:spcBef>
              <a:buSzPct val="100000"/>
              <a:defRPr sz="4800"/>
            </a:lvl1pPr>
            <a:lvl2pPr lvl="1">
              <a:spcBef>
                <a:spcPts val="1000"/>
              </a:spcBef>
              <a:buSzPct val="100000"/>
              <a:defRPr sz="4800"/>
            </a:lvl2pPr>
            <a:lvl3pPr lvl="2">
              <a:spcBef>
                <a:spcPts val="1000"/>
              </a:spcBef>
              <a:buSzPct val="100000"/>
              <a:defRPr sz="4800"/>
            </a:lvl3pPr>
            <a:lvl4pPr lvl="3">
              <a:spcBef>
                <a:spcPts val="1000"/>
              </a:spcBef>
              <a:buSzPct val="100000"/>
              <a:defRPr sz="4800"/>
            </a:lvl4pPr>
            <a:lvl5pPr lvl="4">
              <a:spcBef>
                <a:spcPts val="1000"/>
              </a:spcBef>
              <a:buSzPct val="100000"/>
              <a:defRPr sz="4800"/>
            </a:lvl5pPr>
            <a:lvl6pPr lvl="5">
              <a:spcBef>
                <a:spcPts val="1000"/>
              </a:spcBef>
              <a:buSzPct val="100000"/>
              <a:defRPr sz="4800"/>
            </a:lvl6pPr>
            <a:lvl7pPr lvl="6">
              <a:spcBef>
                <a:spcPts val="1000"/>
              </a:spcBef>
              <a:buSzPct val="100000"/>
              <a:defRPr sz="4800"/>
            </a:lvl7pPr>
            <a:lvl8pPr lvl="7">
              <a:spcBef>
                <a:spcPts val="1000"/>
              </a:spcBef>
              <a:buSzPct val="100000"/>
              <a:defRPr sz="4800"/>
            </a:lvl8pPr>
            <a:lvl9pPr lvl="8">
              <a:spcBef>
                <a:spcPts val="100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1pPr>
            <a:lvl2pPr lvl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2pPr>
            <a:lvl3pPr lvl="2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3pPr>
            <a:lvl4pPr lvl="3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4pPr>
            <a:lvl5pPr lvl="4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5pPr>
            <a:lvl6pPr lvl="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6pPr>
            <a:lvl7pPr lvl="6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7pPr>
            <a:lvl8pPr lvl="7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8pPr>
            <a:lvl9pPr lvl="8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4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8" name="Shape 58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586725" y="1353787"/>
            <a:ext cx="79707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6"/>
              </a:buClr>
              <a:buSzPct val="100000"/>
              <a:defRPr sz="10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586725" y="2968387"/>
            <a:ext cx="79707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title"/>
          </p:nvPr>
        </p:nvSpPr>
        <p:spPr>
          <a:xfrm>
            <a:off x="509550" y="1921350"/>
            <a:ext cx="8124900" cy="130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-125" y="5045700"/>
            <a:ext cx="9144000" cy="97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23" name="Shape 23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Shape 28"/>
          <p:cNvCxnSpPr/>
          <p:nvPr/>
        </p:nvCxnSpPr>
        <p:spPr>
          <a:xfrm>
            <a:off x="419425" y="1154194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2"/>
          </p:nvPr>
        </p:nvSpPr>
        <p:spPr>
          <a:xfrm>
            <a:off x="4832400" y="1417950"/>
            <a:ext cx="3999900" cy="3150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hape 37"/>
          <p:cNvCxnSpPr/>
          <p:nvPr/>
        </p:nvCxnSpPr>
        <p:spPr>
          <a:xfrm>
            <a:off x="411043" y="1417772"/>
            <a:ext cx="385200" cy="0"/>
          </a:xfrm>
          <a:prstGeom prst="straightConnector1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311700" y="1640350"/>
            <a:ext cx="2808000" cy="292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586720" y="0"/>
            <a:ext cx="7970700" cy="6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3" name="Shape 43"/>
          <p:cNvSpPr/>
          <p:nvPr/>
        </p:nvSpPr>
        <p:spPr>
          <a:xfrm>
            <a:off x="586720" y="5076900"/>
            <a:ext cx="7970700" cy="6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200"/>
            </a:lvl1pPr>
            <a:lvl2pPr lvl="1">
              <a:spcBef>
                <a:spcPts val="0"/>
              </a:spcBef>
              <a:buSzPct val="100000"/>
              <a:defRPr sz="4200"/>
            </a:lvl2pPr>
            <a:lvl3pPr lvl="2">
              <a:spcBef>
                <a:spcPts val="0"/>
              </a:spcBef>
              <a:buSzPct val="100000"/>
              <a:defRPr sz="4200"/>
            </a:lvl3pPr>
            <a:lvl4pPr lvl="3">
              <a:spcBef>
                <a:spcPts val="0"/>
              </a:spcBef>
              <a:buSzPct val="100000"/>
              <a:defRPr sz="4200"/>
            </a:lvl4pPr>
            <a:lvl5pPr lvl="4">
              <a:spcBef>
                <a:spcPts val="0"/>
              </a:spcBef>
              <a:buSzPct val="100000"/>
              <a:defRPr sz="4200"/>
            </a:lvl5pPr>
            <a:lvl6pPr lvl="5">
              <a:spcBef>
                <a:spcPts val="0"/>
              </a:spcBef>
              <a:buSzPct val="100000"/>
              <a:defRPr sz="4200"/>
            </a:lvl6pPr>
            <a:lvl7pPr lvl="6">
              <a:spcBef>
                <a:spcPts val="0"/>
              </a:spcBef>
              <a:buSzPct val="100000"/>
              <a:defRPr sz="4200"/>
            </a:lvl7pPr>
            <a:lvl8pPr lvl="7">
              <a:spcBef>
                <a:spcPts val="0"/>
              </a:spcBef>
              <a:buSzPct val="100000"/>
              <a:defRPr sz="4200"/>
            </a:lvl8pPr>
            <a:lvl9pPr lvl="8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/>
        </p:nvSpPr>
        <p:spPr>
          <a:xfrm>
            <a:off x="4572000" y="-10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8" name="Shape 4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9" name="Shape 49"/>
          <p:cNvSpPr txBox="1">
            <a:spLocks noGrp="1"/>
          </p:cNvSpPr>
          <p:nvPr>
            <p:ph type="title"/>
          </p:nvPr>
        </p:nvSpPr>
        <p:spPr>
          <a:xfrm>
            <a:off x="265500" y="1084625"/>
            <a:ext cx="4045200" cy="1707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421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100000"/>
              <a:buNone/>
              <a:defRPr sz="21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>
                <a:solidFill>
                  <a:schemeClr val="lt1"/>
                </a:solidFill>
              </a:rPr>
              <a:t>‹#›</a:t>
            </a:fld>
            <a:endParaRPr lang="ru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ru"/>
              <a:t>‹#›</a:t>
            </a:fld>
            <a:endParaRPr lang="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72725"/>
            <a:ext cx="8520600" cy="645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417800"/>
            <a:ext cx="8520600" cy="3150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Lato"/>
              <a:defRPr sz="1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Lato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ru" sz="1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  <a:endParaRPr lang="ru" sz="10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cdo@dist67.ru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-school67.ru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/>
          <p:nvPr/>
        </p:nvSpPr>
        <p:spPr>
          <a:xfrm>
            <a:off x="184575" y="1082850"/>
            <a:ext cx="8712000" cy="3974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400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lang="ru" sz="4800" b="1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Особенности оценивания достижений обучающихся с особыми образовательными </a:t>
            </a:r>
            <a:r>
              <a:rPr lang="ru" sz="4800" b="1" dirty="0" smtClean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потребностями</a:t>
            </a:r>
            <a:endParaRPr lang="ru" sz="4800" b="1" dirty="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463975" y="3965775"/>
            <a:ext cx="8404500" cy="571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rtl="0">
              <a:lnSpc>
                <a:spcPct val="138000"/>
              </a:lnSpc>
              <a:spcBef>
                <a:spcPts val="0"/>
              </a:spcBef>
              <a:buNone/>
            </a:pPr>
            <a:endParaRPr sz="2400"/>
          </a:p>
          <a:p>
            <a:pPr lvl="0" rtl="0"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Данный вид работы приведет в дальнейшем к положительной и стабильной динамики деятельности обучающегося.</a:t>
            </a:r>
          </a:p>
        </p:txBody>
      </p:sp>
      <p:pic>
        <p:nvPicPr>
          <p:cNvPr id="131" name="Shape 131" descr="Снимок экрана 2016-12-02 в 13.22.48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050" y="1136700"/>
            <a:ext cx="7675024" cy="3054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 txBox="1"/>
          <p:nvPr/>
        </p:nvSpPr>
        <p:spPr>
          <a:xfrm>
            <a:off x="456325" y="1150400"/>
            <a:ext cx="8119200" cy="363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R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Система отслеживания планируемых результатов обучения  является очень важной и необходимой  при личностно – ориентированном обучении, а особенно при индивидуальной работе с детьми с ОВЗ.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 txBox="1"/>
          <p:nvPr/>
        </p:nvSpPr>
        <p:spPr>
          <a:xfrm>
            <a:off x="463975" y="541450"/>
            <a:ext cx="85311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разработка индивидуальных заданий с различными приемами помощи,     которые учитывают специфику развития каждого ребёнка;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возможность переделать задание, с которым ребенок не справился;</a:t>
            </a:r>
          </a:p>
          <a:p>
            <a:pPr marL="457200" lvl="0" indent="-355600" algn="just" rtl="0">
              <a:lnSpc>
                <a:spcPct val="115000"/>
              </a:lnSpc>
              <a:spcBef>
                <a:spcPts val="0"/>
              </a:spcBef>
              <a:buSzPct val="100000"/>
              <a:buFont typeface="Times New Roman"/>
              <a:buChar char="●"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использование индивидуальной шкалы достижений в соответствии с успехами и затраченными усилиями;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b="1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44" name="Shape 144"/>
          <p:cNvSpPr txBox="1"/>
          <p:nvPr/>
        </p:nvSpPr>
        <p:spPr>
          <a:xfrm>
            <a:off x="734175" y="1030700"/>
            <a:ext cx="75414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ru" sz="2200" b="1">
                <a:latin typeface="Times New Roman"/>
                <a:ea typeface="Times New Roman"/>
                <a:cs typeface="Times New Roman"/>
                <a:sym typeface="Times New Roman"/>
              </a:rPr>
              <a:t>Специфика оценивания предметных результатов по математике у обучающихся с ОВЗ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378175" y="24600"/>
            <a:ext cx="6938100" cy="16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 txBox="1"/>
          <p:nvPr/>
        </p:nvSpPr>
        <p:spPr>
          <a:xfrm>
            <a:off x="285225" y="960250"/>
            <a:ext cx="8538600" cy="3650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Для проведения контроля предметных результатов проводим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комбинированные контрольные работы, состоящие из 3-4 заданий, (а иногда из двух)  Это может быть: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стандартная контрольная работа, проведенная в традиционной форме;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151" name="Shape 151"/>
          <p:cNvSpPr txBox="1"/>
          <p:nvPr/>
        </p:nvSpPr>
        <p:spPr>
          <a:xfrm>
            <a:off x="1260850" y="1070725"/>
            <a:ext cx="5793900" cy="66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ru" sz="2400" b="1">
                <a:latin typeface="Times New Roman"/>
                <a:ea typeface="Times New Roman"/>
                <a:cs typeface="Times New Roman"/>
                <a:sym typeface="Times New Roman"/>
              </a:rPr>
              <a:t>Формы проведения контроля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/>
        </p:nvSpPr>
        <p:spPr>
          <a:xfrm>
            <a:off x="1378175" y="24600"/>
            <a:ext cx="6938100" cy="16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 txBox="1"/>
          <p:nvPr/>
        </p:nvSpPr>
        <p:spPr>
          <a:xfrm>
            <a:off x="463975" y="541450"/>
            <a:ext cx="85311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Контрольная работа, представленная в электронной </a:t>
            </a:r>
            <a:r>
              <a:rPr lang="ru" sz="1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тетради, </a:t>
            </a:r>
            <a:r>
              <a:rPr lang="ru" sz="1800" dirty="0">
                <a:latin typeface="Times New Roman"/>
                <a:ea typeface="Times New Roman"/>
                <a:cs typeface="Times New Roman"/>
                <a:sym typeface="Times New Roman"/>
              </a:rPr>
              <a:t>и ребенок ее выполняет в печатном виде;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58" name="Shape 1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7125" y="1635900"/>
            <a:ext cx="6191250" cy="3333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 txBox="1"/>
          <p:nvPr/>
        </p:nvSpPr>
        <p:spPr>
          <a:xfrm>
            <a:off x="1378175" y="24600"/>
            <a:ext cx="6938100" cy="161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/>
          <p:nvPr/>
        </p:nvSpPr>
        <p:spPr>
          <a:xfrm>
            <a:off x="463975" y="541450"/>
            <a:ext cx="85311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контрольная работа в тестовой форме, с выбором правильного ответа или правильного решения.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1.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1.Выбери правильно вычисленную  сумму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а) 34+28=63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б) 53+32=85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в) 46+15=61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2. Выбери правильно вычисленную разность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а) 64 - 12=52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б) 70 - 36=34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в) 38-19=18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3. Прочитай задачи и выбери верные решения: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Мальвине нужно пришить на а  4  платья по 3 пуговицы. Сколько всего пуговиц ей потребуется?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а) 4+3= 7 (п.)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б) 4х3=12 (п.)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в) 3х4= 12 (п.)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4. Найди периметр прямоугольника со сторонами  6см и 3см.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а) 6+3=9(см)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б) (6+2)*2=16(см)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в) (6+3)*2=18(см)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hape 169"/>
          <p:cNvSpPr txBox="1"/>
          <p:nvPr/>
        </p:nvSpPr>
        <p:spPr>
          <a:xfrm>
            <a:off x="1430975" y="24600"/>
            <a:ext cx="693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0" name="Shape 170"/>
          <p:cNvSpPr txBox="1"/>
          <p:nvPr/>
        </p:nvSpPr>
        <p:spPr>
          <a:xfrm>
            <a:off x="306450" y="483925"/>
            <a:ext cx="85311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Если ребенок затрудняется при выполнении заданий, предлагаем ему воспользоваться 	 помощью в виде “подсказок” . Это могут быть 	 	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- образец выполнения задания: показ способа решения, образца рассуждения (например, в виде подробной записи решения примера) и оформления;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Найди значения выражений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= 59   </a:t>
            </a: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2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= 29    </a:t>
            </a: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+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8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=  89      </a:t>
            </a: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9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+ 7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=99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+</a:t>
            </a: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4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= 66   </a:t>
            </a: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5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=82  </a:t>
            </a: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1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+ </a:t>
            </a: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" sz="1800">
                <a:solidFill>
                  <a:srgbClr val="00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= 47   </a:t>
            </a: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8 +</a:t>
            </a:r>
            <a:r>
              <a:rPr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0 =68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1" name="Shape 171"/>
          <p:cNvSpPr txBox="1"/>
          <p:nvPr/>
        </p:nvSpPr>
        <p:spPr>
          <a:xfrm>
            <a:off x="2853425" y="804175"/>
            <a:ext cx="2612400" cy="410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000" b="1"/>
              <a:t>Приёмы помощи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1430975" y="24600"/>
            <a:ext cx="693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7" name="Shape 177"/>
          <p:cNvSpPr txBox="1"/>
          <p:nvPr/>
        </p:nvSpPr>
        <p:spPr>
          <a:xfrm>
            <a:off x="313350" y="1252450"/>
            <a:ext cx="8517300" cy="3384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- справочные материалы : теоретическая справка в виде правила, формулы;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u="sng">
                <a:latin typeface="Times New Roman"/>
                <a:ea typeface="Times New Roman"/>
                <a:cs typeface="Times New Roman"/>
                <a:sym typeface="Times New Roman"/>
              </a:rPr>
              <a:t>Реши задачу:</a:t>
            </a:r>
          </a:p>
          <a:p>
            <a:pPr lvl="0" algn="just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Высота зеркала прямоугольной формы – 10 дм, а ширина – 5 дм. Чему равна площадь зеркала ?</a:t>
            </a:r>
          </a:p>
          <a:p>
            <a:pPr lvl="0" algn="just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ru" sz="18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 узнать площадь прямоугольника, нужно длину умножить на ширину.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- таблицы единиц длины, массы и т.п.;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- алгоритмы, памятки, планы, инструкции (например, алгоритм письменного деления многозначного числа на однозначное в виде памятки);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Shape 178"/>
          <p:cNvSpPr txBox="1"/>
          <p:nvPr/>
        </p:nvSpPr>
        <p:spPr>
          <a:xfrm>
            <a:off x="2416100" y="851700"/>
            <a:ext cx="2610300" cy="3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/>
              <a:t>Приёмы помощи: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1430975" y="24600"/>
            <a:ext cx="693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84" name="Shape 184"/>
          <p:cNvSpPr txBox="1"/>
          <p:nvPr/>
        </p:nvSpPr>
        <p:spPr>
          <a:xfrm>
            <a:off x="413950" y="531450"/>
            <a:ext cx="85311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Наглядные опоры, иллюстрации, модели (например, краткая запись задачи, графическая схема, таблица и др.)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2853425" y="804175"/>
            <a:ext cx="2610300" cy="3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2000" b="1"/>
              <a:t>Приёмы помощи</a:t>
            </a:r>
          </a:p>
        </p:txBody>
      </p:sp>
      <p:pic>
        <p:nvPicPr>
          <p:cNvPr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2050" y="2193725"/>
            <a:ext cx="6462925" cy="2521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1430975" y="24600"/>
            <a:ext cx="6936600" cy="715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2" name="Shape 192"/>
          <p:cNvSpPr txBox="1"/>
          <p:nvPr/>
        </p:nvSpPr>
        <p:spPr>
          <a:xfrm>
            <a:off x="95100" y="997100"/>
            <a:ext cx="8469600" cy="4362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Дополнительная конкретизация задания (например, разъяснение отдельных слов в задаче, указание на какую-нибудь деталь, существенную для решения задачи);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- вспомогательные (наводящие) вопросы, прямые или косвенные указания по выполнению задания;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- план решения задачи;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>
                <a:latin typeface="Times New Roman"/>
                <a:ea typeface="Times New Roman"/>
                <a:cs typeface="Times New Roman"/>
                <a:sym typeface="Times New Roman"/>
              </a:rPr>
              <a:t>- начало решения или частично выполненное решение.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3" name="Shape 193"/>
          <p:cNvSpPr txBox="1"/>
          <p:nvPr/>
        </p:nvSpPr>
        <p:spPr>
          <a:xfrm>
            <a:off x="2853425" y="804175"/>
            <a:ext cx="2610300" cy="346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sz="2000" b="1"/>
          </a:p>
        </p:txBody>
      </p:sp>
      <p:pic>
        <p:nvPicPr>
          <p:cNvPr id="194" name="Shape 1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12700" y="1424375"/>
            <a:ext cx="6986800" cy="192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Shape 74" descr="y_8a5350fb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55100" y="1042525"/>
            <a:ext cx="7247675" cy="3916399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Shape 75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2400" b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Shape 1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550" y="1171800"/>
            <a:ext cx="7308249" cy="3745949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 txBox="1"/>
          <p:nvPr/>
        </p:nvSpPr>
        <p:spPr>
          <a:xfrm>
            <a:off x="893675" y="570425"/>
            <a:ext cx="5495400" cy="456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1371600" lvl="0" indent="457200" rtl="0">
              <a:spcBef>
                <a:spcPts val="1000"/>
              </a:spcBef>
              <a:buNone/>
            </a:pPr>
            <a:r>
              <a:rPr lang="ru" sz="2000" b="1" dirty="0">
                <a:latin typeface="Playfair Display"/>
                <a:ea typeface="Playfair Display"/>
                <a:cs typeface="Playfair Display"/>
                <a:sym typeface="Playfair Display"/>
              </a:rPr>
              <a:t>Таблица “Успешности”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07" name="Shape 207"/>
          <p:cNvSpPr txBox="1"/>
          <p:nvPr/>
        </p:nvSpPr>
        <p:spPr>
          <a:xfrm>
            <a:off x="488775" y="553825"/>
            <a:ext cx="85311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Баллы успешности легко переводятся в отметки официального журнала.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0 баллов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успешности ученик не достиг уровня базовой подготовки по математике. Соответствует двойке, но её рекомендуется избегать выставлять в официальный журнал.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1 балл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 успешности (неполное освоение необходимого уровня) соответствуют тройке.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2 балла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успешности (частичное освоение базового уровня) соответствуют четвёрке,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3 балла </a:t>
            </a:r>
            <a:r>
              <a:rPr lang="ru" sz="1800">
                <a:latin typeface="Times New Roman"/>
                <a:ea typeface="Times New Roman"/>
                <a:cs typeface="Times New Roman"/>
                <a:sym typeface="Times New Roman"/>
              </a:rPr>
              <a:t>успешности (полное освоение базового уровня) соответствуют пятёрке. </a:t>
            </a:r>
          </a:p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ctrTitle"/>
          </p:nvPr>
        </p:nvSpPr>
        <p:spPr>
          <a:xfrm>
            <a:off x="630600" y="136800"/>
            <a:ext cx="7893000" cy="1853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3" name="Shape 213"/>
          <p:cNvSpPr txBox="1">
            <a:spLocks noGrp="1"/>
          </p:cNvSpPr>
          <p:nvPr>
            <p:ph type="subTitle" idx="1"/>
          </p:nvPr>
        </p:nvSpPr>
        <p:spPr>
          <a:xfrm>
            <a:off x="630600" y="3228375"/>
            <a:ext cx="7893000" cy="1274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0" y="708115"/>
            <a:ext cx="9144001" cy="37272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/>
          <p:nvPr/>
        </p:nvSpPr>
        <p:spPr>
          <a:xfrm>
            <a:off x="488775" y="553825"/>
            <a:ext cx="85311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lnSpc>
                <a:spcPct val="115000"/>
              </a:lnSpc>
              <a:spcBef>
                <a:spcPts val="0"/>
              </a:spcBef>
              <a:buNone/>
            </a:pPr>
            <a:endParaRPr sz="18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Shape 221" descr="Снимок экрана 2016-11-27 в 20.06.40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273" y="913462"/>
            <a:ext cx="2959975" cy="4215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Shape 2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85249" y="1710000"/>
            <a:ext cx="2274099" cy="32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Shape 2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38225" y="913486"/>
            <a:ext cx="2959974" cy="4015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229" name="Shape 229"/>
          <p:cNvSpPr txBox="1"/>
          <p:nvPr/>
        </p:nvSpPr>
        <p:spPr>
          <a:xfrm>
            <a:off x="463975" y="541450"/>
            <a:ext cx="85311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Shape 230"/>
          <p:cNvSpPr txBox="1"/>
          <p:nvPr/>
        </p:nvSpPr>
        <p:spPr>
          <a:xfrm>
            <a:off x="1095375" y="1464475"/>
            <a:ext cx="7131900" cy="1047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3600"/>
              <a:t>Спасибо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2400" b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1" name="Shape 81"/>
          <p:cNvSpPr txBox="1"/>
          <p:nvPr/>
        </p:nvSpPr>
        <p:spPr>
          <a:xfrm>
            <a:off x="0" y="1071750"/>
            <a:ext cx="8798100" cy="3813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Юридический адрес: РФ, г. Смоленск, ул. Попова, д.56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Почтовый адрес: 214036, г. Смоленск, ул. Попова, д.56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Факс: (4812) 52-87-59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40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Адрес электронной почты: spezshkola1-2@yandex.ru; </a:t>
            </a:r>
            <a:r>
              <a:rPr lang="ru" sz="2400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cdo@dist67.ru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3000" b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Сайт школы: </a:t>
            </a:r>
            <a:r>
              <a:rPr lang="ru" sz="3000" b="1" u="sng">
                <a:solidFill>
                  <a:srgbClr val="1155CC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http://e-school67.ru/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87" name="Shape 87"/>
          <p:cNvSpPr txBox="1"/>
          <p:nvPr/>
        </p:nvSpPr>
        <p:spPr>
          <a:xfrm>
            <a:off x="0" y="541450"/>
            <a:ext cx="89949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>
              <a:spcBef>
                <a:spcPts val="0"/>
              </a:spcBef>
              <a:buNone/>
            </a:pPr>
            <a:r>
              <a:rPr lang="ru" sz="2400" dirty="0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</a:t>
            </a:r>
            <a:r>
              <a:rPr lang="ru" sz="2800" dirty="0">
                <a:latin typeface="Times New Roman"/>
                <a:ea typeface="Times New Roman"/>
                <a:cs typeface="Times New Roman"/>
                <a:sym typeface="Times New Roman"/>
              </a:rPr>
              <a:t>Образовательная деятельность в нашем учреждении осуществляется посредством электронных ресурсов с применением различных методик и технологий. Категории детей которые пользуются нашими образовательными услугами это дети с ОВЗ </a:t>
            </a:r>
            <a:endParaRPr lang="ru" sz="2800" dirty="0" smtClean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>
              <a:spcBef>
                <a:spcPts val="0"/>
              </a:spcBef>
              <a:buNone/>
            </a:pPr>
            <a:r>
              <a:rPr lang="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(</a:t>
            </a:r>
            <a:r>
              <a:rPr lang="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различными </a:t>
            </a:r>
            <a:r>
              <a:rPr lang="ru" sz="2800" dirty="0">
                <a:latin typeface="Times New Roman"/>
                <a:ea typeface="Times New Roman"/>
                <a:cs typeface="Times New Roman"/>
                <a:sym typeface="Times New Roman"/>
              </a:rPr>
              <a:t>нозологиями) </a:t>
            </a:r>
            <a:r>
              <a:rPr lang="ru" sz="2800" dirty="0" smtClean="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lang="ru" sz="280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rtl="0">
              <a:spcBef>
                <a:spcPts val="0"/>
              </a:spcBef>
              <a:buNone/>
            </a:pPr>
            <a:endParaRPr sz="2800" dirty="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ctrTitle"/>
          </p:nvPr>
        </p:nvSpPr>
        <p:spPr>
          <a:xfrm>
            <a:off x="420275" y="350250"/>
            <a:ext cx="7985400" cy="38127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buNone/>
            </a:pPr>
            <a:r>
              <a:rPr lang="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Специфика механизмов отслеживания планируемых результатов :</a:t>
            </a:r>
          </a:p>
          <a:p>
            <a:pPr marL="0" lvl="0" indent="0" algn="l" rtl="0">
              <a:spcBef>
                <a:spcPts val="0"/>
              </a:spcBef>
              <a:buNone/>
            </a:pP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ru" sz="2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1.Оценка достижений осуществляется в дистанте.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ru" sz="2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Обучающиеся выполняют работу в электронных тетрадях на базе сервера Google.</a:t>
            </a:r>
          </a:p>
          <a:p>
            <a:pPr marL="457200" lvl="0" indent="457200" rtl="0">
              <a:spcBef>
                <a:spcPts val="0"/>
              </a:spcBef>
              <a:buNone/>
            </a:pPr>
            <a:r>
              <a:rPr lang="ru" sz="2400" b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Учитель модифицирует текст работ в зависимости от особенностей ребенка.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455275" y="24600"/>
            <a:ext cx="8515200" cy="545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 sz="30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 sz="30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None/>
            </a:pPr>
            <a:endParaRPr sz="30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Формы контроля:</a:t>
            </a:r>
          </a:p>
          <a:p>
            <a:pPr marL="457200" lvl="0" indent="-419100" algn="just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стартовый контроль ( сентябрь)</a:t>
            </a:r>
          </a:p>
          <a:p>
            <a:pPr marL="457200" lvl="0" indent="-419100" algn="just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промежуточный ( декабрь)</a:t>
            </a:r>
          </a:p>
          <a:p>
            <a:pPr marL="457200" lvl="0" indent="-419100" algn="just" rtl="0">
              <a:spcBef>
                <a:spcPts val="0"/>
              </a:spcBef>
              <a:buSzPct val="100000"/>
              <a:buFont typeface="Times New Roman"/>
              <a:buChar char="-"/>
            </a:pPr>
            <a:r>
              <a:rPr lang="ru" sz="3000">
                <a:latin typeface="Times New Roman"/>
                <a:ea typeface="Times New Roman"/>
                <a:cs typeface="Times New Roman"/>
                <a:sym typeface="Times New Roman"/>
              </a:rPr>
              <a:t>итоговый ( апрель)</a:t>
            </a:r>
          </a:p>
          <a:p>
            <a:pPr lvl="0" algn="just" rtl="0">
              <a:spcBef>
                <a:spcPts val="0"/>
              </a:spcBef>
              <a:buNone/>
            </a:pPr>
            <a:endParaRPr sz="3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0" lvl="0" indent="457200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ru" sz="2000">
                <a:latin typeface="Times New Roman"/>
                <a:ea typeface="Times New Roman"/>
                <a:cs typeface="Times New Roman"/>
                <a:sym typeface="Times New Roman"/>
              </a:rPr>
              <a:t>Отметки обучающимся выставляются по полугодиям.</a:t>
            </a:r>
          </a:p>
          <a:p>
            <a:pPr lvl="0" algn="just" rtl="0">
              <a:spcBef>
                <a:spcPts val="0"/>
              </a:spcBef>
              <a:buNone/>
            </a:pPr>
            <a:endParaRPr sz="20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/>
          <p:nvPr/>
        </p:nvSpPr>
        <p:spPr>
          <a:xfrm>
            <a:off x="463975" y="541450"/>
            <a:ext cx="85311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5" name="Shape 105" descr="диктант Вари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100" y="1371399"/>
            <a:ext cx="6054074" cy="3962224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Shape 106"/>
          <p:cNvSpPr txBox="1"/>
          <p:nvPr/>
        </p:nvSpPr>
        <p:spPr>
          <a:xfrm>
            <a:off x="1030700" y="860575"/>
            <a:ext cx="5363400" cy="3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Классический вариант выполнения работы.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/>
          <p:nvPr/>
        </p:nvSpPr>
        <p:spPr>
          <a:xfrm>
            <a:off x="463975" y="541450"/>
            <a:ext cx="85311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3" name="Shape 113" descr="Снимок экрана 2016-11-26 в 11.06.16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0724" y="1239399"/>
            <a:ext cx="6314300" cy="3842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940625" y="800525"/>
            <a:ext cx="6214200" cy="3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ru" sz="1800" b="1">
                <a:latin typeface="Times New Roman"/>
                <a:ea typeface="Times New Roman"/>
                <a:cs typeface="Times New Roman"/>
                <a:sym typeface="Times New Roman"/>
              </a:rPr>
              <a:t>Модифицированный вариант выполнения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/>
        </p:nvSpPr>
        <p:spPr>
          <a:xfrm>
            <a:off x="1378175" y="24600"/>
            <a:ext cx="6989400" cy="959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indent="457200" algn="ctr" rtl="0">
              <a:lnSpc>
                <a:spcPct val="115000"/>
              </a:lnSpc>
              <a:spcBef>
                <a:spcPts val="1100"/>
              </a:spcBef>
              <a:spcAft>
                <a:spcPts val="1600"/>
              </a:spcAft>
              <a:buNone/>
            </a:pPr>
            <a:r>
              <a:rPr lang="ru" sz="1800" b="1" i="1">
                <a:solidFill>
                  <a:srgbClr val="30303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 образования для детей с особыми образовательными потребностями  г. Смоленска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20" name="Shape 120"/>
          <p:cNvSpPr txBox="1"/>
          <p:nvPr/>
        </p:nvSpPr>
        <p:spPr>
          <a:xfrm>
            <a:off x="463975" y="541450"/>
            <a:ext cx="8531100" cy="493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just" rtl="0">
              <a:spcBef>
                <a:spcPts val="0"/>
              </a:spcBef>
              <a:buNone/>
            </a:pPr>
            <a:endParaRPr sz="2400">
              <a:solidFill>
                <a:srgbClr val="30303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Shape 121"/>
          <p:cNvSpPr txBox="1"/>
          <p:nvPr/>
        </p:nvSpPr>
        <p:spPr>
          <a:xfrm>
            <a:off x="755625" y="1179825"/>
            <a:ext cx="6787200" cy="516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 b="1"/>
              <a:t>Специальное оборудование</a:t>
            </a:r>
          </a:p>
        </p:txBody>
      </p:sp>
      <p:sp>
        <p:nvSpPr>
          <p:cNvPr id="122" name="Shape 122"/>
          <p:cNvSpPr txBox="1"/>
          <p:nvPr/>
        </p:nvSpPr>
        <p:spPr>
          <a:xfrm>
            <a:off x="463975" y="1816125"/>
            <a:ext cx="8404500" cy="108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ru" sz="2400"/>
              <a:t>Клавиатура с большими кнопками и разделяющей    клавиши накладкой и сенсорная клавиатура.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0551" y="2766223"/>
            <a:ext cx="4187024" cy="2244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975" y="2766227"/>
            <a:ext cx="3257174" cy="2152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ue-gold">
  <a:themeElements>
    <a:clrScheme name="Blue &amp; Gold">
      <a:dk1>
        <a:srgbClr val="FFFFFF"/>
      </a:dk1>
      <a:lt1>
        <a:srgbClr val="01AFD1"/>
      </a:lt1>
      <a:dk2>
        <a:srgbClr val="1E2D31"/>
      </a:dk2>
      <a:lt2>
        <a:srgbClr val="BFC7CA"/>
      </a:lt2>
      <a:accent1>
        <a:srgbClr val="006F85"/>
      </a:accent1>
      <a:accent2>
        <a:srgbClr val="AF4345"/>
      </a:accent2>
      <a:accent3>
        <a:srgbClr val="47D06A"/>
      </a:accent3>
      <a:accent4>
        <a:srgbClr val="F58F8F"/>
      </a:accent4>
      <a:accent5>
        <a:srgbClr val="F6CD4C"/>
      </a:accent5>
      <a:accent6>
        <a:srgbClr val="F8E71C"/>
      </a:accent6>
      <a:hlink>
        <a:srgbClr val="F6CD4C"/>
      </a:hlink>
      <a:folHlink>
        <a:srgbClr val="F6CD4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929</Words>
  <Application>Microsoft Office PowerPoint</Application>
  <PresentationFormat>Экран (16:9)</PresentationFormat>
  <Paragraphs>204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9" baseType="lpstr">
      <vt:lpstr>Arial</vt:lpstr>
      <vt:lpstr>Times New Roman</vt:lpstr>
      <vt:lpstr>Lato</vt:lpstr>
      <vt:lpstr>Playfair Display</vt:lpstr>
      <vt:lpstr>blue-gold</vt:lpstr>
      <vt:lpstr>Презентация PowerPoint</vt:lpstr>
      <vt:lpstr>Презентация PowerPoint</vt:lpstr>
      <vt:lpstr>Презентация PowerPoint</vt:lpstr>
      <vt:lpstr>Презентация PowerPoint</vt:lpstr>
      <vt:lpstr>Специфика механизмов отслеживания планируемых результатов :  1.Оценка достижений осуществляется в дистанте. 2. Обучающиеся выполняют работу в электронных тетрадях на базе сервера Google. 3. Учитель модифицирует текст работ в зависимости от особенностей ребенка.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КДО-3</cp:lastModifiedBy>
  <cp:revision>3</cp:revision>
  <dcterms:modified xsi:type="dcterms:W3CDTF">2016-12-07T10:06:38Z</dcterms:modified>
</cp:coreProperties>
</file>