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8" r:id="rId4"/>
    <p:sldId id="261" r:id="rId5"/>
    <p:sldId id="259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0" r:id="rId17"/>
    <p:sldId id="265" r:id="rId18"/>
    <p:sldId id="263" r:id="rId19"/>
    <p:sldId id="275" r:id="rId20"/>
    <p:sldId id="276" r:id="rId21"/>
    <p:sldId id="277" r:id="rId22"/>
    <p:sldId id="278" r:id="rId23"/>
    <p:sldId id="279" r:id="rId24"/>
    <p:sldId id="274" r:id="rId25"/>
    <p:sldId id="283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5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Выскоий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 2015-2016</c:v>
                </c:pt>
                <c:pt idx="1">
                  <c:v>конец года 2015-2016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0.22000000000000017</c:v>
                </c:pt>
                <c:pt idx="1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 2015-2016</c:v>
                </c:pt>
                <c:pt idx="1">
                  <c:v>конец года 2015-2016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 formatCode="0%">
                  <c:v>0.45</c:v>
                </c:pt>
                <c:pt idx="1">
                  <c:v>0.60000000000000064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 2015-2016</c:v>
                </c:pt>
                <c:pt idx="1">
                  <c:v>конец года 2015-2016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0.33000000000000046</c:v>
                </c:pt>
                <c:pt idx="1">
                  <c:v>0.1</c:v>
                </c:pt>
              </c:numCache>
            </c:numRef>
          </c:val>
        </c:ser>
        <c:shape val="box"/>
        <c:axId val="142923264"/>
        <c:axId val="142924800"/>
        <c:axId val="0"/>
      </c:bar3DChart>
      <c:catAx>
        <c:axId val="14292326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>
                <a:latin typeface="Times New Roman" pitchFamily="18" charset="0"/>
              </a:defRPr>
            </a:pPr>
            <a:endParaRPr lang="ru-RU"/>
          </a:p>
        </c:txPr>
        <c:crossAx val="142924800"/>
        <c:crosses val="autoZero"/>
        <c:auto val="1"/>
        <c:lblAlgn val="ctr"/>
        <c:lblOffset val="100"/>
      </c:catAx>
      <c:valAx>
        <c:axId val="142924800"/>
        <c:scaling>
          <c:orientation val="minMax"/>
        </c:scaling>
        <c:axPos val="l"/>
        <c:majorGridlines/>
        <c:numFmt formatCode="0%" sourceLinked="1"/>
        <c:tickLblPos val="nextTo"/>
        <c:crossAx val="1429232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Повышенный</c:v>
                </c:pt>
                <c:pt idx="1">
                  <c:v>Базовый</c:v>
                </c:pt>
                <c:pt idx="2">
                  <c:v>Критический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0.30000000000000032</c:v>
                </c:pt>
                <c:pt idx="2">
                  <c:v>0.4</c:v>
                </c:pt>
              </c:numCache>
            </c:numRef>
          </c:val>
        </c:ser>
        <c:axId val="146949632"/>
        <c:axId val="146951168"/>
      </c:barChart>
      <c:catAx>
        <c:axId val="146949632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empus Sans ITC" pitchFamily="82" charset="0"/>
              </a:defRPr>
            </a:pPr>
            <a:endParaRPr lang="ru-RU"/>
          </a:p>
        </c:txPr>
        <c:crossAx val="146951168"/>
        <c:crosses val="autoZero"/>
        <c:auto val="1"/>
        <c:lblAlgn val="ctr"/>
        <c:lblOffset val="100"/>
      </c:catAx>
      <c:valAx>
        <c:axId val="14695116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46949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CD063-AB14-40C7-BD2F-17F6861807D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050183-AEF6-477A-8360-90AE276AA98E}">
      <dgm:prSet phldrT="[Текст]" custT="1"/>
      <dgm:spPr/>
      <dgm:t>
        <a:bodyPr/>
        <a:lstStyle/>
        <a:p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АООП НОО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8B612385-BD9C-4CDC-B980-61EC3C2B48E1}" type="parTrans" cxnId="{A6EB9886-95BD-4837-A555-399162E69D16}">
      <dgm:prSet/>
      <dgm:spPr/>
      <dgm:t>
        <a:bodyPr/>
        <a:lstStyle/>
        <a:p>
          <a:endParaRPr lang="ru-RU"/>
        </a:p>
      </dgm:t>
    </dgm:pt>
    <dgm:pt modelId="{797F0599-A0AE-4220-A00E-7E321526F83A}" type="sibTrans" cxnId="{A6EB9886-95BD-4837-A555-399162E69D16}">
      <dgm:prSet/>
      <dgm:spPr/>
      <dgm:t>
        <a:bodyPr/>
        <a:lstStyle/>
        <a:p>
          <a:endParaRPr lang="ru-RU"/>
        </a:p>
      </dgm:t>
    </dgm:pt>
    <dgm:pt modelId="{D8107462-8E40-488D-BDF4-20BC8E9BBEC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обучающиеся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 ЗПР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20C687E-3DC8-45B8-8009-3C9D6B983FCB}" type="parTrans" cxnId="{B44B2F58-ED27-4380-88EE-3BF4B632E280}">
      <dgm:prSet/>
      <dgm:spPr/>
      <dgm:t>
        <a:bodyPr/>
        <a:lstStyle/>
        <a:p>
          <a:endParaRPr lang="ru-RU"/>
        </a:p>
      </dgm:t>
    </dgm:pt>
    <dgm:pt modelId="{4141B26D-EB56-4CFB-B104-095008B4D25E}" type="sibTrans" cxnId="{B44B2F58-ED27-4380-88EE-3BF4B632E280}">
      <dgm:prSet/>
      <dgm:spPr/>
      <dgm:t>
        <a:bodyPr/>
        <a:lstStyle/>
        <a:p>
          <a:endParaRPr lang="ru-RU"/>
        </a:p>
      </dgm:t>
    </dgm:pt>
    <dgm:pt modelId="{F7196BCE-AAF7-4F8E-8263-239F7CBCC6D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обучающиеся с ТНР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46DB264-12EA-4246-87BA-2A173ACBAD91}" type="parTrans" cxnId="{139B9102-6006-4F43-9886-3DF059369D69}">
      <dgm:prSet/>
      <dgm:spPr/>
      <dgm:t>
        <a:bodyPr/>
        <a:lstStyle/>
        <a:p>
          <a:endParaRPr lang="ru-RU"/>
        </a:p>
      </dgm:t>
    </dgm:pt>
    <dgm:pt modelId="{032A9DAA-7AA9-4C59-82AB-716A05DACC39}" type="sibTrans" cxnId="{139B9102-6006-4F43-9886-3DF059369D69}">
      <dgm:prSet/>
      <dgm:spPr/>
      <dgm:t>
        <a:bodyPr/>
        <a:lstStyle/>
        <a:p>
          <a:endParaRPr lang="ru-RU"/>
        </a:p>
      </dgm:t>
    </dgm:pt>
    <dgm:pt modelId="{1CF6F8BB-9CD4-4030-9237-E0E415480568}" type="pres">
      <dgm:prSet presAssocID="{EE2CD063-AB14-40C7-BD2F-17F6861807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23A8E6-0709-4AA9-A6BB-782D0BCB0B93}" type="pres">
      <dgm:prSet presAssocID="{47050183-AEF6-477A-8360-90AE276AA98E}" presName="hierRoot1" presStyleCnt="0"/>
      <dgm:spPr/>
    </dgm:pt>
    <dgm:pt modelId="{A61A78CC-8138-4982-87B8-9FBD10A94DED}" type="pres">
      <dgm:prSet presAssocID="{47050183-AEF6-477A-8360-90AE276AA98E}" presName="composite" presStyleCnt="0"/>
      <dgm:spPr/>
    </dgm:pt>
    <dgm:pt modelId="{06864DF5-6494-41F9-A8B4-D45FA2B1D4A4}" type="pres">
      <dgm:prSet presAssocID="{47050183-AEF6-477A-8360-90AE276AA98E}" presName="background" presStyleLbl="node0" presStyleIdx="0" presStyleCnt="1"/>
      <dgm:spPr/>
    </dgm:pt>
    <dgm:pt modelId="{7321D17D-7551-4CD1-8207-4525ABD62B9D}" type="pres">
      <dgm:prSet presAssocID="{47050183-AEF6-477A-8360-90AE276AA98E}" presName="text" presStyleLbl="fgAcc0" presStyleIdx="0" presStyleCnt="1" custScaleX="133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F89EC2-25B2-4A01-8235-209F6A8BAC3D}" type="pres">
      <dgm:prSet presAssocID="{47050183-AEF6-477A-8360-90AE276AA98E}" presName="hierChild2" presStyleCnt="0"/>
      <dgm:spPr/>
    </dgm:pt>
    <dgm:pt modelId="{7ACF7CEA-8A16-40BB-BC62-6645ABDD1641}" type="pres">
      <dgm:prSet presAssocID="{420C687E-3DC8-45B8-8009-3C9D6B983FC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7CAB5AA-3917-4D4B-9747-59C8C3E3FE82}" type="pres">
      <dgm:prSet presAssocID="{D8107462-8E40-488D-BDF4-20BC8E9BBEC0}" presName="hierRoot2" presStyleCnt="0"/>
      <dgm:spPr/>
    </dgm:pt>
    <dgm:pt modelId="{50D4B84A-636E-4BE6-AE0B-DB5F54E27EC2}" type="pres">
      <dgm:prSet presAssocID="{D8107462-8E40-488D-BDF4-20BC8E9BBEC0}" presName="composite2" presStyleCnt="0"/>
      <dgm:spPr/>
    </dgm:pt>
    <dgm:pt modelId="{F9C852AF-2888-4624-8F18-C5F04FBDFF6D}" type="pres">
      <dgm:prSet presAssocID="{D8107462-8E40-488D-BDF4-20BC8E9BBEC0}" presName="background2" presStyleLbl="node2" presStyleIdx="0" presStyleCnt="2"/>
      <dgm:spPr/>
    </dgm:pt>
    <dgm:pt modelId="{1F72077D-B633-46FF-B2A6-33D8043B81A2}" type="pres">
      <dgm:prSet presAssocID="{D8107462-8E40-488D-BDF4-20BC8E9BBEC0}" presName="text2" presStyleLbl="fgAcc2" presStyleIdx="0" presStyleCnt="2" custScaleX="111111" custScaleY="93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413B49-3BBD-41DA-9C78-DA249685637C}" type="pres">
      <dgm:prSet presAssocID="{D8107462-8E40-488D-BDF4-20BC8E9BBEC0}" presName="hierChild3" presStyleCnt="0"/>
      <dgm:spPr/>
    </dgm:pt>
    <dgm:pt modelId="{8BA17C93-2DE7-4B50-936B-A6F4022FB6C4}" type="pres">
      <dgm:prSet presAssocID="{846DB264-12EA-4246-87BA-2A173ACBAD9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79DBD8C-835C-4F5B-86E2-7A5D4F2617B9}" type="pres">
      <dgm:prSet presAssocID="{F7196BCE-AAF7-4F8E-8263-239F7CBCC6DA}" presName="hierRoot2" presStyleCnt="0"/>
      <dgm:spPr/>
    </dgm:pt>
    <dgm:pt modelId="{88A1108C-ECFF-422A-BB62-6141A52DB35A}" type="pres">
      <dgm:prSet presAssocID="{F7196BCE-AAF7-4F8E-8263-239F7CBCC6DA}" presName="composite2" presStyleCnt="0"/>
      <dgm:spPr/>
    </dgm:pt>
    <dgm:pt modelId="{668577AA-4985-4029-9D8F-545BFCF3B8C1}" type="pres">
      <dgm:prSet presAssocID="{F7196BCE-AAF7-4F8E-8263-239F7CBCC6DA}" presName="background2" presStyleLbl="node2" presStyleIdx="1" presStyleCnt="2"/>
      <dgm:spPr/>
    </dgm:pt>
    <dgm:pt modelId="{801DF82B-1E1C-41CB-A9F9-F98301B7B933}" type="pres">
      <dgm:prSet presAssocID="{F7196BCE-AAF7-4F8E-8263-239F7CBCC6D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F32287-CD25-4F03-A388-8B1C4A4BB1BE}" type="pres">
      <dgm:prSet presAssocID="{F7196BCE-AAF7-4F8E-8263-239F7CBCC6DA}" presName="hierChild3" presStyleCnt="0"/>
      <dgm:spPr/>
    </dgm:pt>
  </dgm:ptLst>
  <dgm:cxnLst>
    <dgm:cxn modelId="{94A5893B-1273-41C9-A908-06D2D9A8747D}" type="presOf" srcId="{846DB264-12EA-4246-87BA-2A173ACBAD91}" destId="{8BA17C93-2DE7-4B50-936B-A6F4022FB6C4}" srcOrd="0" destOrd="0" presId="urn:microsoft.com/office/officeart/2005/8/layout/hierarchy1"/>
    <dgm:cxn modelId="{1BF07F36-8BCE-4B6C-B79A-7591587D662D}" type="presOf" srcId="{420C687E-3DC8-45B8-8009-3C9D6B983FCB}" destId="{7ACF7CEA-8A16-40BB-BC62-6645ABDD1641}" srcOrd="0" destOrd="0" presId="urn:microsoft.com/office/officeart/2005/8/layout/hierarchy1"/>
    <dgm:cxn modelId="{A6EB9886-95BD-4837-A555-399162E69D16}" srcId="{EE2CD063-AB14-40C7-BD2F-17F6861807D7}" destId="{47050183-AEF6-477A-8360-90AE276AA98E}" srcOrd="0" destOrd="0" parTransId="{8B612385-BD9C-4CDC-B980-61EC3C2B48E1}" sibTransId="{797F0599-A0AE-4220-A00E-7E321526F83A}"/>
    <dgm:cxn modelId="{B776FA60-717A-42A2-936C-AD03831D4400}" type="presOf" srcId="{F7196BCE-AAF7-4F8E-8263-239F7CBCC6DA}" destId="{801DF82B-1E1C-41CB-A9F9-F98301B7B933}" srcOrd="0" destOrd="0" presId="urn:microsoft.com/office/officeart/2005/8/layout/hierarchy1"/>
    <dgm:cxn modelId="{A545278A-D060-46DB-9E46-2AB3A0CD5422}" type="presOf" srcId="{D8107462-8E40-488D-BDF4-20BC8E9BBEC0}" destId="{1F72077D-B633-46FF-B2A6-33D8043B81A2}" srcOrd="0" destOrd="0" presId="urn:microsoft.com/office/officeart/2005/8/layout/hierarchy1"/>
    <dgm:cxn modelId="{ED55025E-9CD6-4894-977F-B49DD7DD92F4}" type="presOf" srcId="{47050183-AEF6-477A-8360-90AE276AA98E}" destId="{7321D17D-7551-4CD1-8207-4525ABD62B9D}" srcOrd="0" destOrd="0" presId="urn:microsoft.com/office/officeart/2005/8/layout/hierarchy1"/>
    <dgm:cxn modelId="{679A007A-0CBD-4EE8-B68D-B4755D754B80}" type="presOf" srcId="{EE2CD063-AB14-40C7-BD2F-17F6861807D7}" destId="{1CF6F8BB-9CD4-4030-9237-E0E415480568}" srcOrd="0" destOrd="0" presId="urn:microsoft.com/office/officeart/2005/8/layout/hierarchy1"/>
    <dgm:cxn modelId="{B44B2F58-ED27-4380-88EE-3BF4B632E280}" srcId="{47050183-AEF6-477A-8360-90AE276AA98E}" destId="{D8107462-8E40-488D-BDF4-20BC8E9BBEC0}" srcOrd="0" destOrd="0" parTransId="{420C687E-3DC8-45B8-8009-3C9D6B983FCB}" sibTransId="{4141B26D-EB56-4CFB-B104-095008B4D25E}"/>
    <dgm:cxn modelId="{139B9102-6006-4F43-9886-3DF059369D69}" srcId="{47050183-AEF6-477A-8360-90AE276AA98E}" destId="{F7196BCE-AAF7-4F8E-8263-239F7CBCC6DA}" srcOrd="1" destOrd="0" parTransId="{846DB264-12EA-4246-87BA-2A173ACBAD91}" sibTransId="{032A9DAA-7AA9-4C59-82AB-716A05DACC39}"/>
    <dgm:cxn modelId="{686951BF-EFC5-4D8B-B43F-E6CF48B94D3B}" type="presParOf" srcId="{1CF6F8BB-9CD4-4030-9237-E0E415480568}" destId="{C023A8E6-0709-4AA9-A6BB-782D0BCB0B93}" srcOrd="0" destOrd="0" presId="urn:microsoft.com/office/officeart/2005/8/layout/hierarchy1"/>
    <dgm:cxn modelId="{64CFDBB6-2938-4AA5-BD61-FFCFF2E48AF4}" type="presParOf" srcId="{C023A8E6-0709-4AA9-A6BB-782D0BCB0B93}" destId="{A61A78CC-8138-4982-87B8-9FBD10A94DED}" srcOrd="0" destOrd="0" presId="urn:microsoft.com/office/officeart/2005/8/layout/hierarchy1"/>
    <dgm:cxn modelId="{7DF0B45B-487F-418C-92AD-43734055FF4E}" type="presParOf" srcId="{A61A78CC-8138-4982-87B8-9FBD10A94DED}" destId="{06864DF5-6494-41F9-A8B4-D45FA2B1D4A4}" srcOrd="0" destOrd="0" presId="urn:microsoft.com/office/officeart/2005/8/layout/hierarchy1"/>
    <dgm:cxn modelId="{C8C3B35E-B805-4A56-9FC2-4AC12F5E71E1}" type="presParOf" srcId="{A61A78CC-8138-4982-87B8-9FBD10A94DED}" destId="{7321D17D-7551-4CD1-8207-4525ABD62B9D}" srcOrd="1" destOrd="0" presId="urn:microsoft.com/office/officeart/2005/8/layout/hierarchy1"/>
    <dgm:cxn modelId="{F373B7AE-9335-413C-B150-923BC1A78B19}" type="presParOf" srcId="{C023A8E6-0709-4AA9-A6BB-782D0BCB0B93}" destId="{09F89EC2-25B2-4A01-8235-209F6A8BAC3D}" srcOrd="1" destOrd="0" presId="urn:microsoft.com/office/officeart/2005/8/layout/hierarchy1"/>
    <dgm:cxn modelId="{FCC7B40F-54B1-4D06-A604-35FFFF45BB9B}" type="presParOf" srcId="{09F89EC2-25B2-4A01-8235-209F6A8BAC3D}" destId="{7ACF7CEA-8A16-40BB-BC62-6645ABDD1641}" srcOrd="0" destOrd="0" presId="urn:microsoft.com/office/officeart/2005/8/layout/hierarchy1"/>
    <dgm:cxn modelId="{4B3A12AD-F733-4377-9608-872ADAC613C5}" type="presParOf" srcId="{09F89EC2-25B2-4A01-8235-209F6A8BAC3D}" destId="{67CAB5AA-3917-4D4B-9747-59C8C3E3FE82}" srcOrd="1" destOrd="0" presId="urn:microsoft.com/office/officeart/2005/8/layout/hierarchy1"/>
    <dgm:cxn modelId="{333F9505-27DE-436A-A990-9D85C9A02168}" type="presParOf" srcId="{67CAB5AA-3917-4D4B-9747-59C8C3E3FE82}" destId="{50D4B84A-636E-4BE6-AE0B-DB5F54E27EC2}" srcOrd="0" destOrd="0" presId="urn:microsoft.com/office/officeart/2005/8/layout/hierarchy1"/>
    <dgm:cxn modelId="{1E642F4D-D3CB-4CC7-BCBC-5FA48BF5AEF0}" type="presParOf" srcId="{50D4B84A-636E-4BE6-AE0B-DB5F54E27EC2}" destId="{F9C852AF-2888-4624-8F18-C5F04FBDFF6D}" srcOrd="0" destOrd="0" presId="urn:microsoft.com/office/officeart/2005/8/layout/hierarchy1"/>
    <dgm:cxn modelId="{1D5087E8-897D-4A34-877F-B9B6B538F69A}" type="presParOf" srcId="{50D4B84A-636E-4BE6-AE0B-DB5F54E27EC2}" destId="{1F72077D-B633-46FF-B2A6-33D8043B81A2}" srcOrd="1" destOrd="0" presId="urn:microsoft.com/office/officeart/2005/8/layout/hierarchy1"/>
    <dgm:cxn modelId="{9C102F1F-18C9-4930-814A-9B127E2B5DA0}" type="presParOf" srcId="{67CAB5AA-3917-4D4B-9747-59C8C3E3FE82}" destId="{39413B49-3BBD-41DA-9C78-DA249685637C}" srcOrd="1" destOrd="0" presId="urn:microsoft.com/office/officeart/2005/8/layout/hierarchy1"/>
    <dgm:cxn modelId="{0BC8006A-D9DC-4D41-887D-33D0E2A62B9B}" type="presParOf" srcId="{09F89EC2-25B2-4A01-8235-209F6A8BAC3D}" destId="{8BA17C93-2DE7-4B50-936B-A6F4022FB6C4}" srcOrd="2" destOrd="0" presId="urn:microsoft.com/office/officeart/2005/8/layout/hierarchy1"/>
    <dgm:cxn modelId="{928AD927-E047-459B-8FB8-BBEED32BAB5D}" type="presParOf" srcId="{09F89EC2-25B2-4A01-8235-209F6A8BAC3D}" destId="{F79DBD8C-835C-4F5B-86E2-7A5D4F2617B9}" srcOrd="3" destOrd="0" presId="urn:microsoft.com/office/officeart/2005/8/layout/hierarchy1"/>
    <dgm:cxn modelId="{90A8A06F-AE35-4DD1-9647-A8124C4AB283}" type="presParOf" srcId="{F79DBD8C-835C-4F5B-86E2-7A5D4F2617B9}" destId="{88A1108C-ECFF-422A-BB62-6141A52DB35A}" srcOrd="0" destOrd="0" presId="urn:microsoft.com/office/officeart/2005/8/layout/hierarchy1"/>
    <dgm:cxn modelId="{E7284A47-5EF1-4105-90C3-1FBC405B46A5}" type="presParOf" srcId="{88A1108C-ECFF-422A-BB62-6141A52DB35A}" destId="{668577AA-4985-4029-9D8F-545BFCF3B8C1}" srcOrd="0" destOrd="0" presId="urn:microsoft.com/office/officeart/2005/8/layout/hierarchy1"/>
    <dgm:cxn modelId="{4F086A1E-03DF-48FF-ABEE-678F332CCD28}" type="presParOf" srcId="{88A1108C-ECFF-422A-BB62-6141A52DB35A}" destId="{801DF82B-1E1C-41CB-A9F9-F98301B7B933}" srcOrd="1" destOrd="0" presId="urn:microsoft.com/office/officeart/2005/8/layout/hierarchy1"/>
    <dgm:cxn modelId="{83940106-3857-41C8-8622-416C6E39FFC5}" type="presParOf" srcId="{F79DBD8C-835C-4F5B-86E2-7A5D4F2617B9}" destId="{C2F32287-CD25-4F03-A388-8B1C4A4BB1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A17C93-2DE7-4B50-936B-A6F4022FB6C4}">
      <dsp:nvSpPr>
        <dsp:cNvPr id="0" name=""/>
        <dsp:cNvSpPr/>
      </dsp:nvSpPr>
      <dsp:spPr>
        <a:xfrm>
          <a:off x="3957378" y="2189154"/>
          <a:ext cx="2259043" cy="98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95"/>
              </a:lnTo>
              <a:lnTo>
                <a:pt x="2259043" y="671595"/>
              </a:lnTo>
              <a:lnTo>
                <a:pt x="2259043" y="985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F7CEA-8A16-40BB-BC62-6645ABDD1641}">
      <dsp:nvSpPr>
        <dsp:cNvPr id="0" name=""/>
        <dsp:cNvSpPr/>
      </dsp:nvSpPr>
      <dsp:spPr>
        <a:xfrm>
          <a:off x="1886586" y="2189154"/>
          <a:ext cx="2070791" cy="985508"/>
        </a:xfrm>
        <a:custGeom>
          <a:avLst/>
          <a:gdLst/>
          <a:ahLst/>
          <a:cxnLst/>
          <a:rect l="0" t="0" r="0" b="0"/>
          <a:pathLst>
            <a:path>
              <a:moveTo>
                <a:pt x="2070791" y="0"/>
              </a:moveTo>
              <a:lnTo>
                <a:pt x="2070791" y="671595"/>
              </a:lnTo>
              <a:lnTo>
                <a:pt x="0" y="671595"/>
              </a:lnTo>
              <a:lnTo>
                <a:pt x="0" y="985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64DF5-6494-41F9-A8B4-D45FA2B1D4A4}">
      <dsp:nvSpPr>
        <dsp:cNvPr id="0" name=""/>
        <dsp:cNvSpPr/>
      </dsp:nvSpPr>
      <dsp:spPr>
        <a:xfrm>
          <a:off x="1702828" y="37413"/>
          <a:ext cx="4509100" cy="2151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1D17D-7551-4CD1-8207-4525ABD62B9D}">
      <dsp:nvSpPr>
        <dsp:cNvPr id="0" name=""/>
        <dsp:cNvSpPr/>
      </dsp:nvSpPr>
      <dsp:spPr>
        <a:xfrm>
          <a:off x="2079335" y="395095"/>
          <a:ext cx="4509100" cy="2151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АООП НОО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9335" y="395095"/>
        <a:ext cx="4509100" cy="2151740"/>
      </dsp:txXfrm>
    </dsp:sp>
    <dsp:sp modelId="{F9C852AF-2888-4624-8F18-C5F04FBDFF6D}">
      <dsp:nvSpPr>
        <dsp:cNvPr id="0" name=""/>
        <dsp:cNvSpPr/>
      </dsp:nvSpPr>
      <dsp:spPr>
        <a:xfrm>
          <a:off x="4050" y="3174662"/>
          <a:ext cx="3765072" cy="2006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2077D-B633-46FF-B2A6-33D8043B81A2}">
      <dsp:nvSpPr>
        <dsp:cNvPr id="0" name=""/>
        <dsp:cNvSpPr/>
      </dsp:nvSpPr>
      <dsp:spPr>
        <a:xfrm>
          <a:off x="380557" y="3532344"/>
          <a:ext cx="3765072" cy="2006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обучающиеся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с ЗПР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557" y="3532344"/>
        <a:ext cx="3765072" cy="2006649"/>
      </dsp:txXfrm>
    </dsp:sp>
    <dsp:sp modelId="{668577AA-4985-4029-9D8F-545BFCF3B8C1}">
      <dsp:nvSpPr>
        <dsp:cNvPr id="0" name=""/>
        <dsp:cNvSpPr/>
      </dsp:nvSpPr>
      <dsp:spPr>
        <a:xfrm>
          <a:off x="4522137" y="3174662"/>
          <a:ext cx="3388568" cy="2151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DF82B-1E1C-41CB-A9F9-F98301B7B933}">
      <dsp:nvSpPr>
        <dsp:cNvPr id="0" name=""/>
        <dsp:cNvSpPr/>
      </dsp:nvSpPr>
      <dsp:spPr>
        <a:xfrm>
          <a:off x="4898645" y="3532344"/>
          <a:ext cx="3388568" cy="2151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обучающиеся с ТНР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8645" y="3532344"/>
        <a:ext cx="3388568" cy="2151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aktika.direktor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Иван\Desktop\PJiJxe05i5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336704" cy="40324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Оценивание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учебных достижений  школьников,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обучающихся в классах,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реализующих  АООП НОО</a:t>
            </a: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Макухина Наталья Анатольевна,</a:t>
            </a:r>
          </a:p>
          <a:p>
            <a:pPr lvl="0" algn="r">
              <a:buNone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lvl="0" algn="r">
              <a:buNone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«СШ № 17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г. Смоленска.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1759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Познавательные УУД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начальной школе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отслеживаются с помощью методик: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     «Найди отличия» - сравнение картинок (1 класс).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        Выделение существенных признаков (2 класс).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        Логические закономерности (3 класс).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       Исследование словесно- логического мышления (4 класс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tn_gallery_958_53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1197620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Коммуникативные УУД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начальной школе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отслеживаются с помощью методик: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«Рукавички»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Г.А.Цукерман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«Левая и правая стороны»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 Ж.Пиаже)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«Дорога к дому»</a:t>
            </a: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(модифицированный вариант методики «Архитектор-строитель»)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 прав?»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Г.А.Цукерман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122" name="Picture 2" descr="http://allforchildren.ru/pictures/school21_s/school2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97152"/>
            <a:ext cx="1461820" cy="1797320"/>
          </a:xfrm>
          <a:prstGeom prst="rect">
            <a:avLst/>
          </a:prstGeom>
          <a:noFill/>
        </p:spPr>
      </p:pic>
      <p:pic>
        <p:nvPicPr>
          <p:cNvPr id="5124" name="Picture 4" descr="http://allforchildren.ru/pictures/school21_s/school2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429000"/>
            <a:ext cx="1684023" cy="1857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2" descr="http://900igr.net/datas/pedagogika/Programmy-nachalnoj-shkoly/0008-008-Kak-proektirovat-universalnye-uchebnye-dejstvija-v-nachalnoj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237312"/>
            <a:ext cx="4038600" cy="620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http://praktika.direktor.ru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Иван\AppData\Local\Temp\Rar$DIa0.998\Page_00001.jpg"/>
          <p:cNvPicPr>
            <a:picLocks noChangeAspect="1" noChangeArrowheads="1"/>
          </p:cNvPicPr>
          <p:nvPr/>
        </p:nvPicPr>
        <p:blipFill>
          <a:blip r:embed="rId2" cstate="print"/>
          <a:srcRect l="3810" t="3635" r="5700" b="5376"/>
          <a:stretch>
            <a:fillRect/>
          </a:stretch>
        </p:blipFill>
        <p:spPr bwMode="auto">
          <a:xfrm>
            <a:off x="1259632" y="0"/>
            <a:ext cx="68407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Иван\AppData\Local\Temp\Rar$DIa0.098\Page_00002.jpg"/>
          <p:cNvPicPr>
            <a:picLocks noChangeAspect="1" noChangeArrowheads="1"/>
          </p:cNvPicPr>
          <p:nvPr/>
        </p:nvPicPr>
        <p:blipFill>
          <a:blip r:embed="rId2" cstate="print"/>
          <a:srcRect l="3326" t="3522" r="7301" b="6417"/>
          <a:stretch>
            <a:fillRect/>
          </a:stretch>
        </p:blipFill>
        <p:spPr bwMode="auto">
          <a:xfrm>
            <a:off x="1907704" y="0"/>
            <a:ext cx="576064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Иван\AppData\Local\Temp\Rar$DIa0.812\Page_00003.jpg"/>
          <p:cNvPicPr>
            <a:picLocks noChangeAspect="1" noChangeArrowheads="1"/>
          </p:cNvPicPr>
          <p:nvPr/>
        </p:nvPicPr>
        <p:blipFill>
          <a:blip r:embed="rId2" cstate="print"/>
          <a:srcRect l="3871" t="4562" r="3216" b="40693"/>
          <a:stretch>
            <a:fillRect/>
          </a:stretch>
        </p:blipFill>
        <p:spPr bwMode="auto">
          <a:xfrm>
            <a:off x="1763688" y="188640"/>
            <a:ext cx="561662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Динамика уровней сформированности УУД обучающихся 1 класса с ТНР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(2015-2016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71600" y="1340768"/>
          <a:ext cx="7632848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err="1" smtClean="0"/>
              <a:t>Портфолио</a:t>
            </a:r>
            <a:r>
              <a:rPr lang="ru-RU" sz="3200" i="1" dirty="0" smtClean="0"/>
              <a:t>- системная оценка личностных, </a:t>
            </a:r>
            <a:r>
              <a:rPr lang="ru-RU" sz="3200" i="1" dirty="0" err="1" smtClean="0"/>
              <a:t>метапредметных</a:t>
            </a:r>
            <a:r>
              <a:rPr lang="ru-RU" sz="3200" i="1" dirty="0" smtClean="0"/>
              <a:t> и предметных результатов.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современным педагогическим инструментом сопровождения развития  и оценки достижений обучающихся, ориентированным на обновление и совершенствование качества образования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20482" name="Picture 2" descr="http://900igr.net/datai/pedagogika/Sistema-otsenki-v-obrazovanii/0012-006-Nakoplenie-otsenok-i-otme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10445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okna-polus.ru/goghogwik/3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комплексной контрольной работы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04864"/>
            <a:ext cx="3312368" cy="503238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Базовый уровень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56992"/>
            <a:ext cx="3456384" cy="187220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часть включает 11- 16 стандартных заданий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204864"/>
            <a:ext cx="3889698" cy="504825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Повышенный уровень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212976"/>
            <a:ext cx="3960440" cy="20882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часть включает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5 -7 заданий, в которых нет явного указания на способ выполнения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51720" y="2852936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88224" y="2852936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617923">
            <a:off x="2389500" y="1077564"/>
            <a:ext cx="360040" cy="1123160"/>
          </a:xfrm>
          <a:prstGeom prst="downArrow">
            <a:avLst>
              <a:gd name="adj1" fmla="val 543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0673">
            <a:off x="6119456" y="1033809"/>
            <a:ext cx="360040" cy="1123160"/>
          </a:xfrm>
          <a:prstGeom prst="downArrow">
            <a:avLst>
              <a:gd name="adj1" fmla="val 543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МБОУ «Средняя школа №17»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435280" cy="3888432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г.Смоленск, ул. Академика Петрова, д.5а</a:t>
            </a:r>
          </a:p>
          <a:p>
            <a:pPr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</a:p>
          <a:p>
            <a:pPr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66-39-45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ван\Desktop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819917" cy="400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56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Область чтения: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техника и навыки чтения;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культура чтения, навыки работы с текстом и информацией;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читательский отклик на прочитанное.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Как заинтересовать ребенка чтением. Мир книг http://www.babyroomblog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695700"/>
            <a:ext cx="2857500" cy="28575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области системы языка: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овладение ребенком основными системами понятий и дифференцированных предметных учебных действий;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строить свободные высказывания;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правописных навыков (в объеме изученного), техники оформления текста;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объем словарного запаса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умений его самостоятельного пополнения и обогащения.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области математики: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овладение ребенком основными системами понятий и дифференцированных предметных учебных действий;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видеть математические проблемы;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рассуждать и обосновывать свои действия.</a:t>
            </a:r>
          </a:p>
        </p:txBody>
      </p:sp>
      <p:pic>
        <p:nvPicPr>
          <p:cNvPr id="9220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149725"/>
            <a:ext cx="1763712" cy="2209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области окружающего мира: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первичных представлений о природных объектах, их характерных признаках и используемых для их описания понятий;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первичных предметных способов учебных действий;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первичных методологических представлений.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Уровни сформированности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результатов у обучающихся  1 класса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2015-2016 учебный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99592" y="1916832"/>
          <a:ext cx="73448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Формы промежуточной аттестации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Русский язык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контрольный диктант с грамматическим заданием;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Литературное чтение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контрольное тестирование;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Иностранный язык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комплексная контрольная работа;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контрольная работа;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Окружающий мир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контрольное тестирование;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защита индивидуального (группового) проекта;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Изобразительное искусство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защита индивидуального (группового) проекта;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определение результатов физического воспитания в соответствии с нормами физического развития.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промежуточной аттестации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2014-2015 учебный 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330960"/>
          <a:ext cx="8496946" cy="552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8135"/>
                <a:gridCol w="1068645"/>
                <a:gridCol w="749646"/>
                <a:gridCol w="1080120"/>
                <a:gridCol w="720080"/>
                <a:gridCol w="974253"/>
                <a:gridCol w="881025"/>
                <a:gridCol w="102504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СОУ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Допуст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Литературное чтение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Допуст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Допуст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Крит.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Удов.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Окружающий мир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ОРКСЭ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Ежегодное отслеживание развития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формирования УУД дает педагогу неоценимую помощь в построении целенаправленной и эффективной работы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достижению качества образования для каждого обучающегося с ОВЗ.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91264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071546"/>
          </a:xfrm>
        </p:spPr>
        <p:txBody>
          <a:bodyPr>
            <a:noAutofit/>
          </a:bodyPr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548680"/>
            <a:ext cx="7560840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мониторинга: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860032" y="1484784"/>
            <a:ext cx="115212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284984"/>
            <a:ext cx="8136904" cy="29523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объективной информации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состоянии и динамике уровня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универсальных учебных действий у младших школьников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ОВЗ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ван\Desktop\PJiJxe05i5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980728"/>
            <a:ext cx="5616624" cy="54006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Этапы проведения мониторинга: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• отбор диагностического инструментария для мониторинга УУД;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•проведение диагностических процедур;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•обработка и анализ полученных данных уровня развития УУД.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03848" y="2420888"/>
            <a:ext cx="2952328" cy="19442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сбора информации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520" y="2492896"/>
            <a:ext cx="2808312" cy="1440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31840" y="4869160"/>
            <a:ext cx="3384376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59832" y="620688"/>
            <a:ext cx="3024336" cy="1440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Тестирование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63680" y="2492896"/>
            <a:ext cx="2880320" cy="1440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16200000">
            <a:off x="4427984" y="1916832"/>
            <a:ext cx="36004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572000" y="4293096"/>
            <a:ext cx="36004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10800000">
            <a:off x="2987824" y="2924944"/>
            <a:ext cx="36004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6012160" y="2924944"/>
            <a:ext cx="36004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34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Личностные УУД в начальной школе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отслеживаются с помощью методик: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Лесенка» (1- 4 класс).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Оценка школьной мотивации (1-2 класс).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Мотивация учения и эмоционального отношения к учению (А.Д.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Андреева)   ( 3 -  4 класс.)   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«Что такое хорошо и что такое плохо» (1-2 класс).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«Незаконченные предложения» (3-4 класс).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95035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Регулятивные УУД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начальной школе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отслеживаются с помощью методик: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    «Рисование по точкам (1 класс)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2.     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Корректурная проба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(2-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классы)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 П.Я.Гальперину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С.Л.Кабыльницкой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allforchildren.ru/pictures/school21_s/school2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149080"/>
            <a:ext cx="2174490" cy="248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«Рисование по точкам» (1 класс)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уровень ориентировки на заданную систему требований, может сознательно контролировать свои действия.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Оцениваемое УУД: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регулятивные УУД, умение контролировать свою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иагностика сформированности навыков учебной деятельности, самоконтр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8075"/>
            <a:ext cx="23526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501</Words>
  <Application>Microsoft Office PowerPoint</Application>
  <PresentationFormat>Экран (4:3)</PresentationFormat>
  <Paragraphs>179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МБОУ «Средняя школа №17»</vt:lpstr>
      <vt:lpstr>Слайд 3</vt:lpstr>
      <vt:lpstr>Слайд 4</vt:lpstr>
      <vt:lpstr>Этапы проведения мониторинга: • отбор диагностического инструментария для мониторинга УУД; •проведение диагностических процедур; •обработка и анализ полученных данных уровня развития УУД.  </vt:lpstr>
      <vt:lpstr>Слайд 6</vt:lpstr>
      <vt:lpstr>Личностные УУД в начальной школе отслеживаются с помощью методик: </vt:lpstr>
      <vt:lpstr>   Регулятивные УУД в начальной школе отслеживаются с помощью методик: . </vt:lpstr>
      <vt:lpstr>«Рисование по точкам» (1 класс) </vt:lpstr>
      <vt:lpstr>Познавательные УУД в начальной школе отслеживаются с помощью методик: </vt:lpstr>
      <vt:lpstr> Коммуникативные УУД в начальной школе отслеживаются с помощью методик:  </vt:lpstr>
      <vt:lpstr>Слайд 12</vt:lpstr>
      <vt:lpstr>Слайд 13</vt:lpstr>
      <vt:lpstr>Слайд 14</vt:lpstr>
      <vt:lpstr>Слайд 15</vt:lpstr>
      <vt:lpstr>Динамика уровней сформированности УУД обучающихся 1 класса с ТНР (2015-2016 уч.г.)</vt:lpstr>
      <vt:lpstr>Портфолио- системная оценка личностных, метапредметных и предметных результатов.</vt:lpstr>
      <vt:lpstr>Слайд 18</vt:lpstr>
      <vt:lpstr>Структура комплексной контрольной работы</vt:lpstr>
      <vt:lpstr>Область чтения:</vt:lpstr>
      <vt:lpstr>В области системы языка:</vt:lpstr>
      <vt:lpstr>В области математики:</vt:lpstr>
      <vt:lpstr>В области окружающего мира:</vt:lpstr>
      <vt:lpstr>Уровни сформированности метапредметных результатов у обучающихся  1 класса  за 2015-2016 учебный год</vt:lpstr>
      <vt:lpstr>              Формы промежуточной аттестации Русский язык – контрольный диктант с грамматическим заданием; Литературное чтение – контрольное тестирование; Иностранный язык – комплексная контрольная работа; Математика – контрольная работа; Окружающий мир – контрольное тестирование; Музыка – защита индивидуального (группового) проекта; Изобразительное искусство – защита индивидуального (группового) проекта; Физическая культура – определение результатов физического воспитания в соответствии с нормами физического развития.</vt:lpstr>
      <vt:lpstr>Анализ промежуточной аттестации   4 класс  2014-2015 учебный год </vt:lpstr>
      <vt:lpstr>Ежегодное отслеживание развития  и формирования УУД дает педагогу неоценимую помощь в построении целенаправленной и эффективной работы  по достижению качества образования для каждого обучающегося с ОВЗ.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Путя</dc:creator>
  <cp:lastModifiedBy>evgensmolsad@gmail.com</cp:lastModifiedBy>
  <cp:revision>53</cp:revision>
  <dcterms:created xsi:type="dcterms:W3CDTF">2016-11-13T18:43:48Z</dcterms:created>
  <dcterms:modified xsi:type="dcterms:W3CDTF">2016-12-06T20:48:47Z</dcterms:modified>
</cp:coreProperties>
</file>