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77" r:id="rId3"/>
    <p:sldId id="278" r:id="rId4"/>
    <p:sldId id="260" r:id="rId5"/>
    <p:sldId id="259" r:id="rId6"/>
    <p:sldId id="268" r:id="rId7"/>
    <p:sldId id="261" r:id="rId8"/>
    <p:sldId id="271" r:id="rId9"/>
    <p:sldId id="257" r:id="rId10"/>
    <p:sldId id="273" r:id="rId11"/>
    <p:sldId id="262" r:id="rId12"/>
    <p:sldId id="263" r:id="rId13"/>
    <p:sldId id="264" r:id="rId14"/>
    <p:sldId id="270" r:id="rId15"/>
    <p:sldId id="265" r:id="rId16"/>
    <p:sldId id="266" r:id="rId17"/>
    <p:sldId id="272" r:id="rId18"/>
    <p:sldId id="274" r:id="rId19"/>
    <p:sldId id="276" r:id="rId20"/>
    <p:sldId id="275" r:id="rId21"/>
    <p:sldId id="279" r:id="rId22"/>
    <p:sldId id="280" r:id="rId23"/>
    <p:sldId id="267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2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847661E-C380-413B-9CAD-79A9F1B3864F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0"/>
      <dgm:spPr/>
    </dgm:pt>
    <dgm:pt modelId="{3F2768B3-DA5D-43F7-B9C8-A62A0C756CF6}" type="pres">
      <dgm:prSet presAssocID="{A847661E-C380-413B-9CAD-79A9F1B3864F}" presName="compositeShape" presStyleCnt="0">
        <dgm:presLayoutVars>
          <dgm:chMax val="7"/>
          <dgm:dir/>
          <dgm:resizeHandles val="exact"/>
        </dgm:presLayoutVars>
      </dgm:prSet>
      <dgm:spPr/>
    </dgm:pt>
  </dgm:ptLst>
  <dgm:cxnLst>
    <dgm:cxn modelId="{4815B44F-DCA6-48ED-A8EB-695C530CE543}" type="presOf" srcId="{A847661E-C380-413B-9CAD-79A9F1B3864F}" destId="{3F2768B3-DA5D-43F7-B9C8-A62A0C756CF6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1E70AB0-C0F4-4E38-ADDB-25ACB8EABE17}" type="doc">
      <dgm:prSet loTypeId="urn:microsoft.com/office/officeart/2005/8/layout/default#1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ru-RU"/>
        </a:p>
      </dgm:t>
    </dgm:pt>
    <dgm:pt modelId="{3600A203-0F67-4B4D-9E27-41FAA7F231C3}">
      <dgm:prSet phldrT="[Текст]"/>
      <dgm:spPr/>
      <dgm:t>
        <a:bodyPr/>
        <a:lstStyle/>
        <a:p>
          <a:r>
            <a:rPr lang="ru-RU" dirty="0" smtClean="0"/>
            <a:t>Основная образовательная программа начального общего образования</a:t>
          </a:r>
          <a:endParaRPr lang="ru-RU" dirty="0"/>
        </a:p>
      </dgm:t>
    </dgm:pt>
    <dgm:pt modelId="{EE027CED-61EC-4AB4-BF74-173D639BEEE1}" type="parTrans" cxnId="{E8D569C9-6158-49DA-A2C0-29C8D7166309}">
      <dgm:prSet/>
      <dgm:spPr/>
      <dgm:t>
        <a:bodyPr/>
        <a:lstStyle/>
        <a:p>
          <a:endParaRPr lang="ru-RU"/>
        </a:p>
      </dgm:t>
    </dgm:pt>
    <dgm:pt modelId="{1D0E5C07-D34D-4236-8F08-F4062344C3AE}" type="sibTrans" cxnId="{E8D569C9-6158-49DA-A2C0-29C8D7166309}">
      <dgm:prSet/>
      <dgm:spPr/>
      <dgm:t>
        <a:bodyPr/>
        <a:lstStyle/>
        <a:p>
          <a:endParaRPr lang="ru-RU"/>
        </a:p>
      </dgm:t>
    </dgm:pt>
    <dgm:pt modelId="{59C8FB99-9C72-4B35-A06E-7166FBED1373}">
      <dgm:prSet phldrT="[Текст]"/>
      <dgm:spPr/>
      <dgm:t>
        <a:bodyPr/>
        <a:lstStyle/>
        <a:p>
          <a:r>
            <a:rPr lang="ru-RU" dirty="0" smtClean="0"/>
            <a:t>Основная образовательная программа основного общего образования</a:t>
          </a:r>
          <a:endParaRPr lang="ru-RU" dirty="0"/>
        </a:p>
      </dgm:t>
    </dgm:pt>
    <dgm:pt modelId="{AE30D9AC-AAEB-447D-9E6F-CA4E3D90DDB5}" type="parTrans" cxnId="{C8762658-6D28-4D4C-AF54-5C21444B5939}">
      <dgm:prSet/>
      <dgm:spPr/>
      <dgm:t>
        <a:bodyPr/>
        <a:lstStyle/>
        <a:p>
          <a:endParaRPr lang="ru-RU"/>
        </a:p>
      </dgm:t>
    </dgm:pt>
    <dgm:pt modelId="{004F61DE-81EF-4FC5-8DA9-7EA90875BEA2}" type="sibTrans" cxnId="{C8762658-6D28-4D4C-AF54-5C21444B5939}">
      <dgm:prSet/>
      <dgm:spPr/>
      <dgm:t>
        <a:bodyPr/>
        <a:lstStyle/>
        <a:p>
          <a:endParaRPr lang="ru-RU"/>
        </a:p>
      </dgm:t>
    </dgm:pt>
    <dgm:pt modelId="{C0A44228-B2B4-4C05-8D80-B28D9B0A9CD3}">
      <dgm:prSet phldrT="[Текст]"/>
      <dgm:spPr/>
      <dgm:t>
        <a:bodyPr/>
        <a:lstStyle/>
        <a:p>
          <a:r>
            <a:rPr lang="ru-RU" dirty="0" smtClean="0"/>
            <a:t>Основная образовательная программа среднего (полного ) общего образования</a:t>
          </a:r>
          <a:endParaRPr lang="ru-RU" dirty="0"/>
        </a:p>
      </dgm:t>
    </dgm:pt>
    <dgm:pt modelId="{8FB69B4C-243B-4B96-8F8B-662C22C9B1E8}" type="parTrans" cxnId="{970CA198-3CA2-4786-92F6-4DE3E1DBB04C}">
      <dgm:prSet/>
      <dgm:spPr/>
      <dgm:t>
        <a:bodyPr/>
        <a:lstStyle/>
        <a:p>
          <a:endParaRPr lang="ru-RU"/>
        </a:p>
      </dgm:t>
    </dgm:pt>
    <dgm:pt modelId="{F9EC9376-4859-4DF0-B6C5-91998A96B3F2}" type="sibTrans" cxnId="{970CA198-3CA2-4786-92F6-4DE3E1DBB04C}">
      <dgm:prSet/>
      <dgm:spPr/>
      <dgm:t>
        <a:bodyPr/>
        <a:lstStyle/>
        <a:p>
          <a:endParaRPr lang="ru-RU"/>
        </a:p>
      </dgm:t>
    </dgm:pt>
    <dgm:pt modelId="{75D0D484-35C8-4231-AFCA-243BE3E805C2}">
      <dgm:prSet phldrT="[Текст]"/>
      <dgm:spPr/>
      <dgm:t>
        <a:bodyPr/>
        <a:lstStyle/>
        <a:p>
          <a:r>
            <a:rPr lang="ru-RU" dirty="0" smtClean="0"/>
            <a:t>Программа развития школы</a:t>
          </a:r>
          <a:endParaRPr lang="ru-RU" dirty="0"/>
        </a:p>
      </dgm:t>
    </dgm:pt>
    <dgm:pt modelId="{F4F407EE-34F7-40E6-8B04-E0B42512386D}" type="parTrans" cxnId="{5554E67A-5C64-4A4E-91BE-294F13EC3045}">
      <dgm:prSet/>
      <dgm:spPr/>
      <dgm:t>
        <a:bodyPr/>
        <a:lstStyle/>
        <a:p>
          <a:endParaRPr lang="ru-RU"/>
        </a:p>
      </dgm:t>
    </dgm:pt>
    <dgm:pt modelId="{00DE6B8A-63B5-4DD0-B0E6-B53DF68E79D8}" type="sibTrans" cxnId="{5554E67A-5C64-4A4E-91BE-294F13EC3045}">
      <dgm:prSet/>
      <dgm:spPr/>
      <dgm:t>
        <a:bodyPr/>
        <a:lstStyle/>
        <a:p>
          <a:endParaRPr lang="ru-RU"/>
        </a:p>
      </dgm:t>
    </dgm:pt>
    <dgm:pt modelId="{D1604066-FBF3-434E-8920-8A0FD27F416C}">
      <dgm:prSet phldrT="[Текст]"/>
      <dgm:spPr/>
      <dgm:t>
        <a:bodyPr/>
        <a:lstStyle/>
        <a:p>
          <a:r>
            <a:rPr lang="ru-RU" dirty="0" smtClean="0"/>
            <a:t>Программа дополнительного образования</a:t>
          </a:r>
          <a:endParaRPr lang="ru-RU" dirty="0"/>
        </a:p>
      </dgm:t>
    </dgm:pt>
    <dgm:pt modelId="{1CA6F3EB-67E3-4B78-9A3B-C677ED82362A}" type="parTrans" cxnId="{EC8FD854-8A18-43EC-803A-F0B1FD76F1E3}">
      <dgm:prSet/>
      <dgm:spPr/>
      <dgm:t>
        <a:bodyPr/>
        <a:lstStyle/>
        <a:p>
          <a:endParaRPr lang="ru-RU"/>
        </a:p>
      </dgm:t>
    </dgm:pt>
    <dgm:pt modelId="{0EBD8126-34D1-4444-AD7F-E1D3EE5B0717}" type="sibTrans" cxnId="{EC8FD854-8A18-43EC-803A-F0B1FD76F1E3}">
      <dgm:prSet/>
      <dgm:spPr/>
      <dgm:t>
        <a:bodyPr/>
        <a:lstStyle/>
        <a:p>
          <a:endParaRPr lang="ru-RU"/>
        </a:p>
      </dgm:t>
    </dgm:pt>
    <dgm:pt modelId="{A0451D33-DF6B-4AFE-9E77-C5C025E14B90}" type="pres">
      <dgm:prSet presAssocID="{11E70AB0-C0F4-4E38-ADDB-25ACB8EABE1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16F1BB1-926C-49A2-906A-D291004B14FD}" type="pres">
      <dgm:prSet presAssocID="{3600A203-0F67-4B4D-9E27-41FAA7F231C3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2F89C3-DFE7-4749-AAF6-71473F9C0460}" type="pres">
      <dgm:prSet presAssocID="{1D0E5C07-D34D-4236-8F08-F4062344C3AE}" presName="sibTrans" presStyleCnt="0"/>
      <dgm:spPr/>
    </dgm:pt>
    <dgm:pt modelId="{B4D80514-DC0D-4ADF-885D-35522FD3FFF0}" type="pres">
      <dgm:prSet presAssocID="{59C8FB99-9C72-4B35-A06E-7166FBED1373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54D989-0B52-409E-BEFD-4CA3304189BB}" type="pres">
      <dgm:prSet presAssocID="{004F61DE-81EF-4FC5-8DA9-7EA90875BEA2}" presName="sibTrans" presStyleCnt="0"/>
      <dgm:spPr/>
    </dgm:pt>
    <dgm:pt modelId="{D74647B7-F638-467F-B742-7DAED9537432}" type="pres">
      <dgm:prSet presAssocID="{C0A44228-B2B4-4C05-8D80-B28D9B0A9CD3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8C8F94-8EA0-472F-9AF2-B7A5061A3FE3}" type="pres">
      <dgm:prSet presAssocID="{F9EC9376-4859-4DF0-B6C5-91998A96B3F2}" presName="sibTrans" presStyleCnt="0"/>
      <dgm:spPr/>
    </dgm:pt>
    <dgm:pt modelId="{B7F128B5-6E90-4299-AED7-9DFBD68D6E4F}" type="pres">
      <dgm:prSet presAssocID="{75D0D484-35C8-4231-AFCA-243BE3E805C2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97E09F-4E96-4D3B-9FD4-EB12873119F7}" type="pres">
      <dgm:prSet presAssocID="{00DE6B8A-63B5-4DD0-B0E6-B53DF68E79D8}" presName="sibTrans" presStyleCnt="0"/>
      <dgm:spPr/>
    </dgm:pt>
    <dgm:pt modelId="{15F8D0ED-5AC5-4F68-B7DB-0A15CACB49D0}" type="pres">
      <dgm:prSet presAssocID="{D1604066-FBF3-434E-8920-8A0FD27F416C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FC88ED6-6C84-4DEC-B690-6959F3E81295}" type="presOf" srcId="{11E70AB0-C0F4-4E38-ADDB-25ACB8EABE17}" destId="{A0451D33-DF6B-4AFE-9E77-C5C025E14B90}" srcOrd="0" destOrd="0" presId="urn:microsoft.com/office/officeart/2005/8/layout/default#1"/>
    <dgm:cxn modelId="{C8762658-6D28-4D4C-AF54-5C21444B5939}" srcId="{11E70AB0-C0F4-4E38-ADDB-25ACB8EABE17}" destId="{59C8FB99-9C72-4B35-A06E-7166FBED1373}" srcOrd="1" destOrd="0" parTransId="{AE30D9AC-AAEB-447D-9E6F-CA4E3D90DDB5}" sibTransId="{004F61DE-81EF-4FC5-8DA9-7EA90875BEA2}"/>
    <dgm:cxn modelId="{F990232E-B521-4F94-9863-2F6EF739A9E9}" type="presOf" srcId="{C0A44228-B2B4-4C05-8D80-B28D9B0A9CD3}" destId="{D74647B7-F638-467F-B742-7DAED9537432}" srcOrd="0" destOrd="0" presId="urn:microsoft.com/office/officeart/2005/8/layout/default#1"/>
    <dgm:cxn modelId="{E8D569C9-6158-49DA-A2C0-29C8D7166309}" srcId="{11E70AB0-C0F4-4E38-ADDB-25ACB8EABE17}" destId="{3600A203-0F67-4B4D-9E27-41FAA7F231C3}" srcOrd="0" destOrd="0" parTransId="{EE027CED-61EC-4AB4-BF74-173D639BEEE1}" sibTransId="{1D0E5C07-D34D-4236-8F08-F4062344C3AE}"/>
    <dgm:cxn modelId="{039A4F26-3648-45D3-865E-3CDC28C20A73}" type="presOf" srcId="{59C8FB99-9C72-4B35-A06E-7166FBED1373}" destId="{B4D80514-DC0D-4ADF-885D-35522FD3FFF0}" srcOrd="0" destOrd="0" presId="urn:microsoft.com/office/officeart/2005/8/layout/default#1"/>
    <dgm:cxn modelId="{47C67811-B054-4E0D-AD38-13AD14D854FF}" type="presOf" srcId="{D1604066-FBF3-434E-8920-8A0FD27F416C}" destId="{15F8D0ED-5AC5-4F68-B7DB-0A15CACB49D0}" srcOrd="0" destOrd="0" presId="urn:microsoft.com/office/officeart/2005/8/layout/default#1"/>
    <dgm:cxn modelId="{5554E67A-5C64-4A4E-91BE-294F13EC3045}" srcId="{11E70AB0-C0F4-4E38-ADDB-25ACB8EABE17}" destId="{75D0D484-35C8-4231-AFCA-243BE3E805C2}" srcOrd="3" destOrd="0" parTransId="{F4F407EE-34F7-40E6-8B04-E0B42512386D}" sibTransId="{00DE6B8A-63B5-4DD0-B0E6-B53DF68E79D8}"/>
    <dgm:cxn modelId="{EC8FD854-8A18-43EC-803A-F0B1FD76F1E3}" srcId="{11E70AB0-C0F4-4E38-ADDB-25ACB8EABE17}" destId="{D1604066-FBF3-434E-8920-8A0FD27F416C}" srcOrd="4" destOrd="0" parTransId="{1CA6F3EB-67E3-4B78-9A3B-C677ED82362A}" sibTransId="{0EBD8126-34D1-4444-AD7F-E1D3EE5B0717}"/>
    <dgm:cxn modelId="{50A8BCB3-C900-4A63-B7EA-888E06ABC3ED}" type="presOf" srcId="{3600A203-0F67-4B4D-9E27-41FAA7F231C3}" destId="{716F1BB1-926C-49A2-906A-D291004B14FD}" srcOrd="0" destOrd="0" presId="urn:microsoft.com/office/officeart/2005/8/layout/default#1"/>
    <dgm:cxn modelId="{674474B4-5ED1-4159-892A-7E16048BE9AE}" type="presOf" srcId="{75D0D484-35C8-4231-AFCA-243BE3E805C2}" destId="{B7F128B5-6E90-4299-AED7-9DFBD68D6E4F}" srcOrd="0" destOrd="0" presId="urn:microsoft.com/office/officeart/2005/8/layout/default#1"/>
    <dgm:cxn modelId="{970CA198-3CA2-4786-92F6-4DE3E1DBB04C}" srcId="{11E70AB0-C0F4-4E38-ADDB-25ACB8EABE17}" destId="{C0A44228-B2B4-4C05-8D80-B28D9B0A9CD3}" srcOrd="2" destOrd="0" parTransId="{8FB69B4C-243B-4B96-8F8B-662C22C9B1E8}" sibTransId="{F9EC9376-4859-4DF0-B6C5-91998A96B3F2}"/>
    <dgm:cxn modelId="{93E1B35F-9642-431A-A407-F602692074DF}" type="presParOf" srcId="{A0451D33-DF6B-4AFE-9E77-C5C025E14B90}" destId="{716F1BB1-926C-49A2-906A-D291004B14FD}" srcOrd="0" destOrd="0" presId="urn:microsoft.com/office/officeart/2005/8/layout/default#1"/>
    <dgm:cxn modelId="{D09AAFFF-8648-4A6E-892B-4073BE05E414}" type="presParOf" srcId="{A0451D33-DF6B-4AFE-9E77-C5C025E14B90}" destId="{5B2F89C3-DFE7-4749-AAF6-71473F9C0460}" srcOrd="1" destOrd="0" presId="urn:microsoft.com/office/officeart/2005/8/layout/default#1"/>
    <dgm:cxn modelId="{55AB8BA2-7818-47D6-AC21-93851F3F8D35}" type="presParOf" srcId="{A0451D33-DF6B-4AFE-9E77-C5C025E14B90}" destId="{B4D80514-DC0D-4ADF-885D-35522FD3FFF0}" srcOrd="2" destOrd="0" presId="urn:microsoft.com/office/officeart/2005/8/layout/default#1"/>
    <dgm:cxn modelId="{2DC6642E-2D32-4FA4-B9A3-CAB5475B4EC6}" type="presParOf" srcId="{A0451D33-DF6B-4AFE-9E77-C5C025E14B90}" destId="{D554D989-0B52-409E-BEFD-4CA3304189BB}" srcOrd="3" destOrd="0" presId="urn:microsoft.com/office/officeart/2005/8/layout/default#1"/>
    <dgm:cxn modelId="{F8932DE1-E0F5-44FA-88A1-A64413CEF03D}" type="presParOf" srcId="{A0451D33-DF6B-4AFE-9E77-C5C025E14B90}" destId="{D74647B7-F638-467F-B742-7DAED9537432}" srcOrd="4" destOrd="0" presId="urn:microsoft.com/office/officeart/2005/8/layout/default#1"/>
    <dgm:cxn modelId="{F92A4B95-C69B-4EF8-B0C2-E01B7A60D6A6}" type="presParOf" srcId="{A0451D33-DF6B-4AFE-9E77-C5C025E14B90}" destId="{F18C8F94-8EA0-472F-9AF2-B7A5061A3FE3}" srcOrd="5" destOrd="0" presId="urn:microsoft.com/office/officeart/2005/8/layout/default#1"/>
    <dgm:cxn modelId="{B7265713-2ED9-498C-A66A-DAB7601056AD}" type="presParOf" srcId="{A0451D33-DF6B-4AFE-9E77-C5C025E14B90}" destId="{B7F128B5-6E90-4299-AED7-9DFBD68D6E4F}" srcOrd="6" destOrd="0" presId="urn:microsoft.com/office/officeart/2005/8/layout/default#1"/>
    <dgm:cxn modelId="{1C617C6F-C6F5-417A-AECD-2FB5DE7AA7E6}" type="presParOf" srcId="{A0451D33-DF6B-4AFE-9E77-C5C025E14B90}" destId="{6E97E09F-4E96-4D3B-9FD4-EB12873119F7}" srcOrd="7" destOrd="0" presId="urn:microsoft.com/office/officeart/2005/8/layout/default#1"/>
    <dgm:cxn modelId="{978CED98-7452-4A79-93B0-919A0CACCBD1}" type="presParOf" srcId="{A0451D33-DF6B-4AFE-9E77-C5C025E14B90}" destId="{15F8D0ED-5AC5-4F68-B7DB-0A15CACB49D0}" srcOrd="8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6F1BB1-926C-49A2-906A-D291004B14FD}">
      <dsp:nvSpPr>
        <dsp:cNvPr id="0" name=""/>
        <dsp:cNvSpPr/>
      </dsp:nvSpPr>
      <dsp:spPr>
        <a:xfrm>
          <a:off x="0" y="801439"/>
          <a:ext cx="2723554" cy="16341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Основная образовательная программа начального общего образования</a:t>
          </a:r>
          <a:endParaRPr lang="ru-RU" sz="2100" kern="1200" dirty="0"/>
        </a:p>
      </dsp:txBody>
      <dsp:txXfrm>
        <a:off x="0" y="801439"/>
        <a:ext cx="2723554" cy="1634132"/>
      </dsp:txXfrm>
    </dsp:sp>
    <dsp:sp modelId="{B4D80514-DC0D-4ADF-885D-35522FD3FFF0}">
      <dsp:nvSpPr>
        <dsp:cNvPr id="0" name=""/>
        <dsp:cNvSpPr/>
      </dsp:nvSpPr>
      <dsp:spPr>
        <a:xfrm>
          <a:off x="2995910" y="801439"/>
          <a:ext cx="2723554" cy="16341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Основная образовательная программа основного общего образования</a:t>
          </a:r>
          <a:endParaRPr lang="ru-RU" sz="2100" kern="1200" dirty="0"/>
        </a:p>
      </dsp:txBody>
      <dsp:txXfrm>
        <a:off x="2995910" y="801439"/>
        <a:ext cx="2723554" cy="1634132"/>
      </dsp:txXfrm>
    </dsp:sp>
    <dsp:sp modelId="{D74647B7-F638-467F-B742-7DAED9537432}">
      <dsp:nvSpPr>
        <dsp:cNvPr id="0" name=""/>
        <dsp:cNvSpPr/>
      </dsp:nvSpPr>
      <dsp:spPr>
        <a:xfrm>
          <a:off x="5991820" y="801439"/>
          <a:ext cx="2723554" cy="16341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Основная образовательная программа среднего (полного ) общего образования</a:t>
          </a:r>
          <a:endParaRPr lang="ru-RU" sz="2100" kern="1200" dirty="0"/>
        </a:p>
      </dsp:txBody>
      <dsp:txXfrm>
        <a:off x="5991820" y="801439"/>
        <a:ext cx="2723554" cy="1634132"/>
      </dsp:txXfrm>
    </dsp:sp>
    <dsp:sp modelId="{B7F128B5-6E90-4299-AED7-9DFBD68D6E4F}">
      <dsp:nvSpPr>
        <dsp:cNvPr id="0" name=""/>
        <dsp:cNvSpPr/>
      </dsp:nvSpPr>
      <dsp:spPr>
        <a:xfrm>
          <a:off x="1497955" y="2707927"/>
          <a:ext cx="2723554" cy="16341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Программа развития школы</a:t>
          </a:r>
          <a:endParaRPr lang="ru-RU" sz="2100" kern="1200" dirty="0"/>
        </a:p>
      </dsp:txBody>
      <dsp:txXfrm>
        <a:off x="1497955" y="2707927"/>
        <a:ext cx="2723554" cy="1634132"/>
      </dsp:txXfrm>
    </dsp:sp>
    <dsp:sp modelId="{15F8D0ED-5AC5-4F68-B7DB-0A15CACB49D0}">
      <dsp:nvSpPr>
        <dsp:cNvPr id="0" name=""/>
        <dsp:cNvSpPr/>
      </dsp:nvSpPr>
      <dsp:spPr>
        <a:xfrm>
          <a:off x="4493865" y="2707927"/>
          <a:ext cx="2723554" cy="16341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Программа дополнительного образования</a:t>
          </a:r>
          <a:endParaRPr lang="ru-RU" sz="2100" kern="1200" dirty="0"/>
        </a:p>
      </dsp:txBody>
      <dsp:txXfrm>
        <a:off x="4493865" y="2707927"/>
        <a:ext cx="2723554" cy="16341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#1"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704C84-ABBB-4215-BEF0-C03ED37F2BAE}" type="datetimeFigureOut">
              <a:rPr lang="ru-RU" smtClean="0"/>
              <a:t>25.11.2016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CBEB15-1FA3-4A7B-B214-40A4957DB2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9332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C907D982-7969-45AD-9DF5-73FAEE8904BC}" type="slidenum">
              <a:rPr lang="ru-RU" altLang="ru-RU" smtClean="0">
                <a:latin typeface="Arial" charset="0"/>
              </a:rPr>
              <a:pPr eaLnBrk="1" hangingPunct="1"/>
              <a:t>6</a:t>
            </a:fld>
            <a:endParaRPr lang="ru-RU" altLang="ru-RU" smtClean="0">
              <a:latin typeface="Arial" charset="0"/>
            </a:endParaRPr>
          </a:p>
        </p:txBody>
      </p:sp>
      <p:sp>
        <p:nvSpPr>
          <p:cNvPr id="6144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r" eaLnBrk="1" hangingPunct="1"/>
            <a:fld id="{E42F5A49-03D5-44AB-9899-C8C1BD288CDE}" type="slidenum">
              <a:rPr lang="ru-RU" altLang="ru-RU" sz="1200">
                <a:latin typeface="Calibri" pitchFamily="34" charset="0"/>
              </a:rPr>
              <a:pPr algn="r" eaLnBrk="1" hangingPunct="1"/>
              <a:t>6</a:t>
            </a:fld>
            <a:endParaRPr lang="ru-RU" altLang="ru-RU" sz="1200">
              <a:latin typeface="Calibri" pitchFamily="34" charset="0"/>
            </a:endParaRPr>
          </a:p>
        </p:txBody>
      </p:sp>
      <p:sp>
        <p:nvSpPr>
          <p:cNvPr id="6144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r" eaLnBrk="1" hangingPunct="1"/>
            <a:fld id="{DB4B29A8-FA06-48BB-A455-28E0C5DE1DDE}" type="slidenum">
              <a:rPr lang="ru-RU" altLang="ru-RU" sz="1200">
                <a:latin typeface="Arial" charset="0"/>
              </a:rPr>
              <a:pPr algn="r" eaLnBrk="1" hangingPunct="1"/>
              <a:t>6</a:t>
            </a:fld>
            <a:endParaRPr lang="ru-RU" altLang="ru-RU" sz="1200">
              <a:latin typeface="Arial" charset="0"/>
            </a:endParaRPr>
          </a:p>
        </p:txBody>
      </p:sp>
      <p:sp>
        <p:nvSpPr>
          <p:cNvPr id="61445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r"/>
            <a:fld id="{EE6F9E35-0847-4425-9B5E-A19669765CEE}" type="slidenum">
              <a:rPr lang="ru-RU" altLang="ru-RU" sz="1200">
                <a:latin typeface="Times New Roman" pitchFamily="18" charset="0"/>
              </a:rPr>
              <a:pPr algn="r"/>
              <a:t>6</a:t>
            </a:fld>
            <a:endParaRPr lang="ru-RU" altLang="ru-RU" sz="1200">
              <a:latin typeface="Times New Roman" pitchFamily="18" charset="0"/>
            </a:endParaRPr>
          </a:p>
        </p:txBody>
      </p:sp>
      <p:sp>
        <p:nvSpPr>
          <p:cNvPr id="614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228600" indent="-228600"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altLang="ru-RU" sz="800" smtClean="0"/>
              <a:t>	</a:t>
            </a:r>
            <a:endParaRPr lang="ru-RU" altLang="ru-RU" sz="800" b="1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D3E6FE21-193C-4406-9D85-ABC7FFA2008C}" type="slidenum">
              <a:rPr lang="ru-RU" altLang="ru-RU" smtClean="0">
                <a:latin typeface="Arial" charset="0"/>
              </a:rPr>
              <a:pPr eaLnBrk="1" hangingPunct="1"/>
              <a:t>8</a:t>
            </a:fld>
            <a:endParaRPr lang="ru-RU" altLang="ru-RU" smtClean="0">
              <a:latin typeface="Arial" charset="0"/>
            </a:endParaRPr>
          </a:p>
        </p:txBody>
      </p:sp>
      <p:sp>
        <p:nvSpPr>
          <p:cNvPr id="62467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8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62469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r" eaLnBrk="1" hangingPunct="1"/>
            <a:fld id="{043B0B69-EB77-4A7E-9805-263531F8DE1C}" type="slidenum">
              <a:rPr lang="ru-RU" altLang="ru-RU" sz="1200">
                <a:latin typeface="Calibri" pitchFamily="34" charset="0"/>
              </a:rPr>
              <a:pPr algn="r" eaLnBrk="1" hangingPunct="1"/>
              <a:t>8</a:t>
            </a:fld>
            <a:endParaRPr lang="ru-RU" altLang="ru-RU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58372" name="Номер слайда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4AB22C2-51F0-4EE1-9847-A3EA660616CD}" type="slidenum">
              <a:rPr lang="ru-RU" alt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3A35C6F9-A5DE-49A5-97C7-AD68381AAD5E}" type="slidenum">
              <a:rPr lang="ru-RU" altLang="ru-RU" smtClean="0">
                <a:latin typeface="Arial" charset="0"/>
              </a:rPr>
              <a:pPr eaLnBrk="1" hangingPunct="1"/>
              <a:t>14</a:t>
            </a:fld>
            <a:endParaRPr lang="ru-RU" altLang="ru-RU" smtClean="0">
              <a:latin typeface="Arial" charset="0"/>
            </a:endParaRPr>
          </a:p>
        </p:txBody>
      </p:sp>
      <p:sp>
        <p:nvSpPr>
          <p:cNvPr id="64515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6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ru-RU" smtClean="0"/>
          </a:p>
        </p:txBody>
      </p:sp>
      <p:sp>
        <p:nvSpPr>
          <p:cNvPr id="64517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r" eaLnBrk="1" hangingPunct="1"/>
            <a:fld id="{C08210B3-68B4-4E7F-8269-67BA6C0FB092}" type="slidenum">
              <a:rPr lang="ru-RU" altLang="ru-RU" sz="1200">
                <a:latin typeface="Arial" charset="0"/>
              </a:rPr>
              <a:pPr algn="r" eaLnBrk="1" hangingPunct="1"/>
              <a:t>14</a:t>
            </a:fld>
            <a:endParaRPr lang="ru-RU" altLang="ru-RU" sz="120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&#1042;&#1089;&#1090;&#1072;&#1074;&#1082;&#1072;%203.2_&#1058;&#1088;_&#1089;&#1090;&#1088;.ppt" TargetMode="Externa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3051770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Областное методическое объединение специалистов по начальному общему образованию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645024"/>
            <a:ext cx="6400800" cy="2808312"/>
          </a:xfrm>
        </p:spPr>
        <p:txBody>
          <a:bodyPr>
            <a:normAutofit lnSpcReduction="10000"/>
          </a:bodyPr>
          <a:lstStyle/>
          <a:p>
            <a:r>
              <a:rPr lang="ru-RU" b="1" i="1" dirty="0" smtClean="0">
                <a:solidFill>
                  <a:schemeClr val="tx1"/>
                </a:solidFill>
              </a:rPr>
              <a:t>Разработка рабочих программ</a:t>
            </a:r>
          </a:p>
          <a:p>
            <a:r>
              <a:rPr lang="ru-RU" b="1" i="1" dirty="0" smtClean="0">
                <a:solidFill>
                  <a:schemeClr val="tx1"/>
                </a:solidFill>
              </a:rPr>
              <a:t> по учебным предметам как неотъемлемых частей ООП НОО</a:t>
            </a:r>
          </a:p>
          <a:p>
            <a:endParaRPr lang="ru-RU" b="1" i="1" dirty="0">
              <a:solidFill>
                <a:schemeClr val="tx1"/>
              </a:solidFill>
            </a:endParaRPr>
          </a:p>
          <a:p>
            <a:r>
              <a:rPr lang="ru-RU" b="1" i="1" dirty="0" smtClean="0">
                <a:solidFill>
                  <a:schemeClr val="tx1"/>
                </a:solidFill>
              </a:rPr>
              <a:t>25 ноября 2016 г.</a:t>
            </a:r>
            <a:endParaRPr lang="ru-RU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47153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/>
              <a:t>ФГОС НОО (с 2009 года)</a:t>
            </a:r>
            <a:br>
              <a:rPr lang="ru-RU" sz="4000" dirty="0"/>
            </a:br>
            <a:endParaRPr lang="ru-RU" sz="4000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pic>
        <p:nvPicPr>
          <p:cNvPr id="14340" name="Рисунок 1" descr="C:\Documents and Settings\IAntonova\Рабочий стол\Обложки Стандарты\federal_gos_obraz_stand.jpg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6602" y="2604927"/>
            <a:ext cx="1828800" cy="2819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1" name="Рисунок 9" descr="C:\Documents and Settings\IAntonova\Рабочий стол\Обложки Стандарты\p_osnov_obraz_prog.jpg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2681127"/>
            <a:ext cx="22098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34796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43000" y="498475"/>
            <a:ext cx="8001000" cy="677863"/>
          </a:xfrm>
        </p:spPr>
        <p:txBody>
          <a:bodyPr/>
          <a:lstStyle/>
          <a:p>
            <a:pPr eaLnBrk="1" hangingPunct="1"/>
            <a:r>
              <a:rPr lang="ru-RU" altLang="ru-RU" sz="3400" b="1" smtClean="0">
                <a:latin typeface="Times New Roman" pitchFamily="18" charset="0"/>
                <a:cs typeface="Times New Roman" pitchFamily="18" charset="0"/>
              </a:rPr>
              <a:t>ФГОС  НОО ( 2009 г.)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1752600"/>
            <a:ext cx="8686800" cy="4572000"/>
          </a:xfrm>
        </p:spPr>
        <p:txBody>
          <a:bodyPr/>
          <a:lstStyle/>
          <a:p>
            <a:pPr eaLnBrk="1" hangingPunct="1"/>
            <a:r>
              <a:rPr lang="ru-RU" altLang="ru-RU" sz="2600" smtClean="0">
                <a:latin typeface="Times New Roman" pitchFamily="18" charset="0"/>
                <a:cs typeface="Times New Roman" pitchFamily="18" charset="0"/>
              </a:rPr>
              <a:t>Приказ Минобрнауки России «Об утверждении и введении в действие федерального государственного образовательного стандарта начального общего образования»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sz="2600" smtClean="0">
                <a:latin typeface="Times New Roman" pitchFamily="18" charset="0"/>
                <a:cs typeface="Times New Roman" pitchFamily="18" charset="0"/>
              </a:rPr>
              <a:t>      от 6 октября 2009 года № 373 </a:t>
            </a:r>
          </a:p>
          <a:p>
            <a:pPr eaLnBrk="1" hangingPunct="1"/>
            <a:r>
              <a:rPr lang="ru-RU" altLang="ru-RU" sz="2600" smtClean="0">
                <a:latin typeface="Times New Roman" pitchFamily="18" charset="0"/>
                <a:cs typeface="Times New Roman" pitchFamily="18" charset="0"/>
              </a:rPr>
              <a:t>зарегистрирован Минюстом России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sz="2600" smtClean="0">
                <a:latin typeface="Times New Roman" pitchFamily="18" charset="0"/>
                <a:cs typeface="Times New Roman" pitchFamily="18" charset="0"/>
              </a:rPr>
              <a:t>   22 декабря 2009 г. № 15785</a:t>
            </a:r>
          </a:p>
        </p:txBody>
      </p:sp>
    </p:spTree>
    <p:extLst>
      <p:ext uri="{BB962C8B-B14F-4D97-AF65-F5344CB8AC3E}">
        <p14:creationId xmlns:p14="http://schemas.microsoft.com/office/powerpoint/2010/main" val="398216826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b="1" smtClean="0"/>
              <a:t>Изменения в ФГОС</a:t>
            </a:r>
            <a:endParaRPr lang="ru-RU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altLang="ru-RU" dirty="0"/>
              <a:t>ПРИКАЗ </a:t>
            </a:r>
            <a:br>
              <a:rPr lang="ru-RU" altLang="ru-RU" dirty="0"/>
            </a:br>
            <a:r>
              <a:rPr lang="ru-RU" altLang="ru-RU" b="1" dirty="0" smtClean="0"/>
              <a:t>26 </a:t>
            </a:r>
            <a:r>
              <a:rPr lang="ru-RU" altLang="ru-RU" b="1" dirty="0"/>
              <a:t>ноября 2010 г.</a:t>
            </a:r>
            <a:r>
              <a:rPr lang="ru-RU" altLang="ru-RU" dirty="0"/>
              <a:t>  </a:t>
            </a:r>
            <a:r>
              <a:rPr lang="ru-RU" altLang="ru-RU" b="1" dirty="0"/>
              <a:t>N 1241</a:t>
            </a:r>
            <a:r>
              <a:rPr lang="ru-RU" altLang="ru-RU" dirty="0"/>
              <a:t> </a:t>
            </a:r>
          </a:p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ru-RU" altLang="ru-RU" dirty="0"/>
          </a:p>
          <a:p>
            <a:pPr eaLnBrk="1" fontAlgn="auto" hangingPunct="1">
              <a:lnSpc>
                <a:spcPct val="75000"/>
              </a:lnSpc>
              <a:spcBef>
                <a:spcPct val="1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altLang="ru-RU" dirty="0"/>
              <a:t> </a:t>
            </a:r>
            <a:r>
              <a:rPr lang="ru-RU" altLang="ru-RU" b="1" dirty="0"/>
              <a:t>О внесении изменений в федеральный государственный образовательный</a:t>
            </a:r>
            <a:br>
              <a:rPr lang="ru-RU" altLang="ru-RU" b="1" dirty="0"/>
            </a:br>
            <a:r>
              <a:rPr lang="ru-RU" altLang="ru-RU" b="1" dirty="0"/>
              <a:t>стандарт начального общего образования, утверждённый приказом</a:t>
            </a:r>
            <a:br>
              <a:rPr lang="ru-RU" altLang="ru-RU" b="1" dirty="0"/>
            </a:br>
            <a:r>
              <a:rPr lang="ru-RU" altLang="ru-RU" b="1" dirty="0"/>
              <a:t>Министерства образования и науки Российской Федерации</a:t>
            </a:r>
            <a:br>
              <a:rPr lang="ru-RU" altLang="ru-RU" b="1" dirty="0"/>
            </a:br>
            <a:r>
              <a:rPr lang="ru-RU" altLang="ru-RU" b="1" dirty="0"/>
              <a:t>от 6 октября 2009 г. N 373 </a:t>
            </a:r>
            <a:endParaRPr lang="ru-RU" altLang="ru-RU" b="1" dirty="0" smtClean="0"/>
          </a:p>
          <a:p>
            <a:pPr eaLnBrk="1" fontAlgn="auto" hangingPunct="1">
              <a:lnSpc>
                <a:spcPct val="75000"/>
              </a:lnSpc>
              <a:spcBef>
                <a:spcPct val="1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altLang="ru-RU" dirty="0"/>
              <a:t>Зарегистрирован в Минюст России </a:t>
            </a:r>
            <a:br>
              <a:rPr lang="ru-RU" altLang="ru-RU" dirty="0"/>
            </a:br>
            <a:r>
              <a:rPr lang="ru-RU" altLang="ru-RU" dirty="0"/>
              <a:t>от 04 февраля 2011 г. N 19707</a:t>
            </a:r>
          </a:p>
          <a:p>
            <a:pPr eaLnBrk="1" fontAlgn="auto" hangingPunct="1">
              <a:lnSpc>
                <a:spcPct val="75000"/>
              </a:lnSpc>
              <a:spcBef>
                <a:spcPct val="1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altLang="ru-RU" b="1" dirty="0"/>
          </a:p>
          <a:p>
            <a:pPr eaLnBrk="1" fontAlgn="auto" hangingPunct="1">
              <a:lnSpc>
                <a:spcPct val="75000"/>
              </a:lnSpc>
              <a:spcBef>
                <a:spcPct val="1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altLang="ru-RU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7144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b="1" smtClean="0"/>
              <a:t>Изменения в ФГОС</a:t>
            </a:r>
            <a:endParaRPr lang="ru-RU" smtClean="0"/>
          </a:p>
        </p:txBody>
      </p:sp>
      <p:sp>
        <p:nvSpPr>
          <p:cNvPr id="37891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75000"/>
              </a:lnSpc>
              <a:spcBef>
                <a:spcPct val="10000"/>
              </a:spcBef>
              <a:buFont typeface="Arial" charset="0"/>
              <a:buNone/>
            </a:pPr>
            <a:r>
              <a:rPr lang="ru-RU" altLang="ru-RU" b="1" smtClean="0"/>
              <a:t>Приказ Минобрнауки России от 22 сентября 2011 г. № 2357</a:t>
            </a:r>
            <a:r>
              <a:rPr lang="ru-RU" altLang="ru-RU" smtClean="0"/>
              <a:t> </a:t>
            </a:r>
            <a:endParaRPr lang="ru-RU" altLang="ru-RU" b="1" smtClean="0"/>
          </a:p>
          <a:p>
            <a:pPr eaLnBrk="1" hangingPunct="1">
              <a:lnSpc>
                <a:spcPct val="75000"/>
              </a:lnSpc>
              <a:spcBef>
                <a:spcPct val="10000"/>
              </a:spcBef>
              <a:buFont typeface="Arial" charset="0"/>
              <a:buNone/>
            </a:pPr>
            <a:endParaRPr lang="ru-RU" altLang="ru-RU" b="1" smtClean="0"/>
          </a:p>
          <a:p>
            <a:pPr eaLnBrk="1" hangingPunct="1">
              <a:lnSpc>
                <a:spcPct val="75000"/>
              </a:lnSpc>
              <a:spcBef>
                <a:spcPct val="10000"/>
              </a:spcBef>
              <a:buFont typeface="Arial" charset="0"/>
              <a:buNone/>
            </a:pPr>
            <a:r>
              <a:rPr lang="ru-RU" altLang="ru-RU" b="1" smtClean="0"/>
              <a:t>О внесении изменений в федеральный государственный образовательный</a:t>
            </a:r>
            <a:br>
              <a:rPr lang="ru-RU" altLang="ru-RU" b="1" smtClean="0"/>
            </a:br>
            <a:r>
              <a:rPr lang="ru-RU" altLang="ru-RU" b="1" smtClean="0"/>
              <a:t>стандарт начального общего образования, утверждённый приказом</a:t>
            </a:r>
            <a:br>
              <a:rPr lang="ru-RU" altLang="ru-RU" b="1" smtClean="0"/>
            </a:br>
            <a:r>
              <a:rPr lang="ru-RU" altLang="ru-RU" b="1" smtClean="0"/>
              <a:t>Министерства образования и науки Российской Федерации</a:t>
            </a:r>
            <a:br>
              <a:rPr lang="ru-RU" altLang="ru-RU" b="1" smtClean="0"/>
            </a:br>
            <a:r>
              <a:rPr lang="ru-RU" altLang="ru-RU" b="1" smtClean="0"/>
              <a:t>от 6 октября 2009 г. N 373 </a:t>
            </a:r>
            <a:endParaRPr lang="ru-RU" altLang="ru-RU" smtClean="0"/>
          </a:p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49049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Номер слайда 5"/>
          <p:cNvSpPr txBox="1">
            <a:spLocks noGrp="1"/>
          </p:cNvSpPr>
          <p:nvPr/>
        </p:nvSpPr>
        <p:spPr>
          <a:xfrm>
            <a:off x="5364163" y="5013325"/>
            <a:ext cx="1905000" cy="457200"/>
          </a:xfrm>
          <a:prstGeom prst="rect">
            <a:avLst/>
          </a:prstGeom>
          <a:noFill/>
        </p:spPr>
        <p:txBody>
          <a:bodyPr anchor="b"/>
          <a:lstStyle/>
          <a:p>
            <a:pPr algn="r">
              <a:defRPr/>
            </a:pPr>
            <a:fld id="{E9565B38-36AB-41B1-BECA-B3C2286D876B}" type="slidenum">
              <a:rPr lang="ru-RU" sz="1000">
                <a:solidFill>
                  <a:schemeClr val="bg2">
                    <a:shade val="50000"/>
                  </a:schemeClr>
                </a:solidFill>
                <a:latin typeface="Arial" charset="0"/>
                <a:cs typeface="+mn-cs"/>
              </a:rPr>
              <a:pPr algn="r">
                <a:defRPr/>
              </a:pPr>
              <a:t>14</a:t>
            </a:fld>
            <a:endParaRPr lang="ru-RU" sz="1000" dirty="0">
              <a:solidFill>
                <a:schemeClr val="bg2">
                  <a:shade val="50000"/>
                </a:schemeClr>
              </a:solidFill>
              <a:latin typeface="Arial" charset="0"/>
              <a:cs typeface="+mn-cs"/>
            </a:endParaRPr>
          </a:p>
        </p:txBody>
      </p:sp>
      <p:sp>
        <p:nvSpPr>
          <p:cNvPr id="62487" name="Rectangle 23"/>
          <p:cNvSpPr>
            <a:spLocks noChangeArrowheads="1"/>
          </p:cNvSpPr>
          <p:nvPr/>
        </p:nvSpPr>
        <p:spPr bwMode="auto">
          <a:xfrm>
            <a:off x="971550" y="188913"/>
            <a:ext cx="7848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ребования </a:t>
            </a:r>
            <a:r>
              <a:rPr lang="ru-RU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 структуре ООП </a:t>
            </a:r>
          </a:p>
        </p:txBody>
      </p:sp>
      <p:sp>
        <p:nvSpPr>
          <p:cNvPr id="56324" name="AutoShape 26"/>
          <p:cNvSpPr>
            <a:spLocks noChangeArrowheads="1"/>
          </p:cNvSpPr>
          <p:nvPr/>
        </p:nvSpPr>
        <p:spPr bwMode="auto">
          <a:xfrm>
            <a:off x="250825" y="1052513"/>
            <a:ext cx="8642350" cy="720725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tx1">
                <a:lumMod val="50000"/>
              </a:schemeClr>
            </a:solidFill>
            <a:round/>
            <a:headEnd/>
            <a:tailEnd/>
          </a:ln>
          <a:effectLst>
            <a:prstShdw prst="shdw17" dist="17961" dir="2700000">
              <a:srgbClr val="00007A"/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b="1">
                <a:latin typeface="Arial" charset="0"/>
              </a:rPr>
              <a:t>Структура основной образовательной программы</a:t>
            </a:r>
          </a:p>
          <a:p>
            <a:pPr algn="ctr">
              <a:defRPr/>
            </a:pPr>
            <a:endParaRPr lang="ru-RU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2492" name="AutoShape 8"/>
          <p:cNvSpPr>
            <a:spLocks noChangeArrowheads="1"/>
          </p:cNvSpPr>
          <p:nvPr/>
        </p:nvSpPr>
        <p:spPr bwMode="auto">
          <a:xfrm>
            <a:off x="179388" y="2708275"/>
            <a:ext cx="2232025" cy="649288"/>
          </a:xfrm>
          <a:prstGeom prst="roundRect">
            <a:avLst>
              <a:gd name="adj" fmla="val 16667"/>
            </a:avLst>
          </a:prstGeom>
          <a:noFill/>
          <a:ln w="28575" algn="ctr">
            <a:solidFill>
              <a:schemeClr val="bg1">
                <a:lumMod val="50000"/>
                <a:lumOff val="50000"/>
              </a:schemeClr>
            </a:solidFill>
            <a:round/>
            <a:headEnd/>
            <a:tailEnd/>
          </a:ln>
          <a:effectLst>
            <a:prstShdw prst="shdw17" dist="17961" dir="2700000">
              <a:srgbClr val="0000CC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1400" u="sng" dirty="0">
              <a:latin typeface="Arial" charset="0"/>
              <a:cs typeface="+mn-cs"/>
            </a:endParaRPr>
          </a:p>
          <a:p>
            <a:pPr marL="342900" indent="-342900" algn="ctr">
              <a:defRPr/>
            </a:pPr>
            <a:endParaRPr lang="ru-RU" dirty="0">
              <a:latin typeface="Arial" charset="0"/>
              <a:cs typeface="+mn-cs"/>
            </a:endParaRPr>
          </a:p>
          <a:p>
            <a:pPr marL="342900" indent="-342900" algn="ctr">
              <a:defRPr/>
            </a:pPr>
            <a:endParaRPr lang="ru-RU" dirty="0">
              <a:latin typeface="Arial" charset="0"/>
              <a:cs typeface="+mn-cs"/>
            </a:endParaRPr>
          </a:p>
          <a:p>
            <a:pPr marL="342900" indent="-342900" algn="ctr">
              <a:defRPr/>
            </a:pPr>
            <a:endParaRPr lang="ru-RU" dirty="0">
              <a:latin typeface="Arial" charset="0"/>
              <a:cs typeface="+mn-cs"/>
            </a:endParaRPr>
          </a:p>
          <a:p>
            <a:pPr marL="342900" indent="-342900" algn="ctr">
              <a:defRPr/>
            </a:pPr>
            <a:endParaRPr lang="ru-RU" dirty="0">
              <a:latin typeface="Arial" charset="0"/>
              <a:cs typeface="+mn-cs"/>
            </a:endParaRPr>
          </a:p>
          <a:p>
            <a:pPr marL="342900" indent="-342900" algn="ctr">
              <a:defRPr/>
            </a:pPr>
            <a:endParaRPr lang="ru-RU" dirty="0">
              <a:latin typeface="Arial" charset="0"/>
              <a:cs typeface="+mn-cs"/>
            </a:endParaRPr>
          </a:p>
          <a:p>
            <a:pPr marL="342900" indent="-342900" algn="ctr">
              <a:lnSpc>
                <a:spcPct val="80000"/>
              </a:lnSpc>
              <a:spcBef>
                <a:spcPct val="20000"/>
              </a:spcBef>
              <a:defRPr/>
            </a:pPr>
            <a:endParaRPr lang="ru-RU" sz="1400" u="sng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+mn-cs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u="sng" dirty="0">
              <a:latin typeface="Arial" charset="0"/>
              <a:cs typeface="+mn-cs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dirty="0">
              <a:latin typeface="Arial" charset="0"/>
              <a:cs typeface="+mn-cs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dirty="0">
              <a:latin typeface="Arial" charset="0"/>
              <a:cs typeface="+mn-cs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dirty="0">
              <a:latin typeface="Arial" charset="0"/>
              <a:cs typeface="+mn-cs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dirty="0">
              <a:latin typeface="Arial" charset="0"/>
              <a:cs typeface="+mn-cs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dirty="0">
              <a:latin typeface="Arial" charset="0"/>
              <a:cs typeface="+mn-cs"/>
            </a:endParaRPr>
          </a:p>
        </p:txBody>
      </p:sp>
      <p:sp>
        <p:nvSpPr>
          <p:cNvPr id="62495" name="AutoShape 8"/>
          <p:cNvSpPr>
            <a:spLocks noChangeArrowheads="1"/>
          </p:cNvSpPr>
          <p:nvPr/>
        </p:nvSpPr>
        <p:spPr bwMode="auto">
          <a:xfrm>
            <a:off x="179388" y="3573463"/>
            <a:ext cx="2232025" cy="647700"/>
          </a:xfrm>
          <a:prstGeom prst="roundRect">
            <a:avLst>
              <a:gd name="adj" fmla="val 16667"/>
            </a:avLst>
          </a:prstGeom>
          <a:noFill/>
          <a:ln w="28575" algn="ctr">
            <a:solidFill>
              <a:schemeClr val="bg1">
                <a:lumMod val="50000"/>
                <a:lumOff val="50000"/>
              </a:schemeClr>
            </a:solidFill>
            <a:round/>
            <a:headEnd/>
            <a:tailEnd/>
          </a:ln>
          <a:effectLst>
            <a:prstShdw prst="shdw17" dist="17961" dir="2700000">
              <a:srgbClr val="0000CC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1400" u="sng" dirty="0">
              <a:latin typeface="Arial" charset="0"/>
              <a:cs typeface="+mn-cs"/>
            </a:endParaRPr>
          </a:p>
          <a:p>
            <a:pPr marL="342900" indent="-342900" algn="ctr">
              <a:defRPr/>
            </a:pPr>
            <a:endParaRPr lang="ru-RU" dirty="0">
              <a:latin typeface="Arial" charset="0"/>
              <a:cs typeface="+mn-cs"/>
            </a:endParaRPr>
          </a:p>
          <a:p>
            <a:pPr marL="342900" indent="-342900" algn="ctr">
              <a:defRPr/>
            </a:pPr>
            <a:endParaRPr lang="ru-RU" dirty="0">
              <a:latin typeface="Arial" charset="0"/>
              <a:cs typeface="+mn-cs"/>
            </a:endParaRPr>
          </a:p>
          <a:p>
            <a:pPr marL="342900" indent="-342900" algn="ctr">
              <a:defRPr/>
            </a:pPr>
            <a:endParaRPr lang="ru-RU" dirty="0">
              <a:latin typeface="Arial" charset="0"/>
              <a:cs typeface="+mn-cs"/>
            </a:endParaRPr>
          </a:p>
          <a:p>
            <a:pPr marL="342900" indent="-342900" algn="ctr">
              <a:defRPr/>
            </a:pPr>
            <a:endParaRPr lang="ru-RU" dirty="0">
              <a:latin typeface="Arial" charset="0"/>
              <a:cs typeface="+mn-cs"/>
            </a:endParaRPr>
          </a:p>
          <a:p>
            <a:pPr marL="342900" indent="-342900" algn="ctr">
              <a:defRPr/>
            </a:pPr>
            <a:endParaRPr lang="ru-RU" dirty="0">
              <a:latin typeface="Arial" charset="0"/>
              <a:cs typeface="+mn-cs"/>
            </a:endParaRPr>
          </a:p>
          <a:p>
            <a:pPr marL="342900" indent="-342900" algn="ctr">
              <a:lnSpc>
                <a:spcPct val="80000"/>
              </a:lnSpc>
              <a:spcBef>
                <a:spcPct val="20000"/>
              </a:spcBef>
              <a:defRPr/>
            </a:pPr>
            <a:endParaRPr lang="ru-RU" sz="1200" u="sng" dirty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+mn-cs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u="sng" dirty="0">
              <a:latin typeface="Arial" charset="0"/>
              <a:cs typeface="+mn-cs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dirty="0">
              <a:latin typeface="Arial" charset="0"/>
              <a:cs typeface="+mn-cs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dirty="0">
              <a:latin typeface="Arial" charset="0"/>
              <a:cs typeface="+mn-cs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dirty="0">
              <a:latin typeface="Arial" charset="0"/>
              <a:cs typeface="+mn-cs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dirty="0">
              <a:latin typeface="Arial" charset="0"/>
              <a:cs typeface="+mn-cs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dirty="0">
              <a:latin typeface="Arial" charset="0"/>
              <a:cs typeface="+mn-cs"/>
            </a:endParaRPr>
          </a:p>
        </p:txBody>
      </p:sp>
      <p:sp>
        <p:nvSpPr>
          <p:cNvPr id="62496" name="AutoShape 8"/>
          <p:cNvSpPr>
            <a:spLocks noChangeArrowheads="1"/>
          </p:cNvSpPr>
          <p:nvPr/>
        </p:nvSpPr>
        <p:spPr bwMode="auto">
          <a:xfrm>
            <a:off x="3059113" y="2781301"/>
            <a:ext cx="3313112" cy="647699"/>
          </a:xfrm>
          <a:prstGeom prst="roundRect">
            <a:avLst>
              <a:gd name="adj" fmla="val 16667"/>
            </a:avLst>
          </a:prstGeom>
          <a:noFill/>
          <a:ln w="28575" algn="ctr">
            <a:solidFill>
              <a:schemeClr val="bg1">
                <a:lumMod val="50000"/>
                <a:lumOff val="50000"/>
              </a:schemeClr>
            </a:solidFill>
            <a:round/>
            <a:headEnd/>
            <a:tailEnd/>
          </a:ln>
          <a:effectLst>
            <a:prstShdw prst="shdw17" dist="17961" dir="2700000">
              <a:srgbClr val="0000CC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1400" u="sng" dirty="0">
              <a:latin typeface="Arial" charset="0"/>
              <a:cs typeface="+mn-cs"/>
            </a:endParaRPr>
          </a:p>
          <a:p>
            <a:pPr marL="342900" indent="-342900" algn="ctr">
              <a:defRPr/>
            </a:pPr>
            <a:endParaRPr lang="ru-RU" dirty="0">
              <a:latin typeface="Arial" charset="0"/>
              <a:cs typeface="+mn-cs"/>
            </a:endParaRPr>
          </a:p>
          <a:p>
            <a:pPr marL="342900" indent="-342900" algn="ctr">
              <a:defRPr/>
            </a:pPr>
            <a:endParaRPr lang="ru-RU" dirty="0">
              <a:latin typeface="Arial" charset="0"/>
              <a:cs typeface="+mn-cs"/>
            </a:endParaRPr>
          </a:p>
          <a:p>
            <a:pPr marL="342900" indent="-342900" algn="ctr">
              <a:defRPr/>
            </a:pPr>
            <a:endParaRPr lang="ru-RU" dirty="0">
              <a:latin typeface="Arial" charset="0"/>
              <a:cs typeface="+mn-cs"/>
            </a:endParaRPr>
          </a:p>
          <a:p>
            <a:pPr marL="342900" indent="-342900" algn="ctr">
              <a:defRPr/>
            </a:pPr>
            <a:endParaRPr lang="ru-RU" dirty="0">
              <a:latin typeface="Arial" charset="0"/>
              <a:cs typeface="+mn-cs"/>
            </a:endParaRPr>
          </a:p>
          <a:p>
            <a:pPr marL="342900" indent="-342900" algn="ctr">
              <a:defRPr/>
            </a:pPr>
            <a:endParaRPr lang="ru-RU" dirty="0">
              <a:solidFill>
                <a:schemeClr val="bg1"/>
              </a:solidFill>
              <a:latin typeface="Arial" charset="0"/>
              <a:cs typeface="+mn-cs"/>
            </a:endParaRPr>
          </a:p>
          <a:p>
            <a:pPr marL="342900" indent="-342900" algn="ctr">
              <a:lnSpc>
                <a:spcPct val="80000"/>
              </a:lnSpc>
              <a:spcBef>
                <a:spcPct val="20000"/>
              </a:spcBef>
              <a:defRPr/>
            </a:pPr>
            <a:endParaRPr lang="ru-RU" sz="1400" u="sng" dirty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+mn-cs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u="sng" dirty="0">
              <a:latin typeface="Arial" charset="0"/>
              <a:cs typeface="+mn-cs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dirty="0">
              <a:latin typeface="Arial" charset="0"/>
              <a:cs typeface="+mn-cs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dirty="0">
              <a:latin typeface="Arial" charset="0"/>
              <a:cs typeface="+mn-cs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dirty="0">
              <a:latin typeface="Arial" charset="0"/>
              <a:cs typeface="+mn-cs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dirty="0">
              <a:latin typeface="Arial" charset="0"/>
              <a:cs typeface="+mn-cs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dirty="0">
              <a:latin typeface="Arial" charset="0"/>
              <a:cs typeface="+mn-cs"/>
            </a:endParaRPr>
          </a:p>
        </p:txBody>
      </p:sp>
      <p:sp>
        <p:nvSpPr>
          <p:cNvPr id="62497" name="AutoShape 8"/>
          <p:cNvSpPr>
            <a:spLocks noChangeArrowheads="1"/>
          </p:cNvSpPr>
          <p:nvPr/>
        </p:nvSpPr>
        <p:spPr bwMode="auto">
          <a:xfrm>
            <a:off x="179388" y="4437063"/>
            <a:ext cx="2232025" cy="647700"/>
          </a:xfrm>
          <a:prstGeom prst="roundRect">
            <a:avLst>
              <a:gd name="adj" fmla="val 16667"/>
            </a:avLst>
          </a:prstGeom>
          <a:noFill/>
          <a:ln w="28575" algn="ctr">
            <a:solidFill>
              <a:schemeClr val="bg1">
                <a:lumMod val="50000"/>
                <a:lumOff val="50000"/>
              </a:schemeClr>
            </a:solidFill>
            <a:round/>
            <a:headEnd/>
            <a:tailEnd/>
          </a:ln>
          <a:effectLst>
            <a:prstShdw prst="shdw17" dist="17961" dir="2700000">
              <a:srgbClr val="0000CC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1400" u="sng" dirty="0">
              <a:latin typeface="Arial" charset="0"/>
              <a:cs typeface="+mn-cs"/>
            </a:endParaRPr>
          </a:p>
          <a:p>
            <a:pPr marL="342900" indent="-342900" algn="ctr">
              <a:defRPr/>
            </a:pPr>
            <a:endParaRPr lang="ru-RU" dirty="0">
              <a:latin typeface="Arial" charset="0"/>
              <a:cs typeface="+mn-cs"/>
            </a:endParaRPr>
          </a:p>
          <a:p>
            <a:pPr marL="342900" indent="-342900" algn="ctr">
              <a:defRPr/>
            </a:pPr>
            <a:endParaRPr lang="ru-RU" dirty="0">
              <a:latin typeface="Arial" charset="0"/>
              <a:cs typeface="+mn-cs"/>
            </a:endParaRPr>
          </a:p>
          <a:p>
            <a:pPr marL="342900" indent="-342900" algn="ctr">
              <a:defRPr/>
            </a:pPr>
            <a:endParaRPr lang="ru-RU" dirty="0">
              <a:latin typeface="Arial" charset="0"/>
              <a:cs typeface="+mn-cs"/>
            </a:endParaRPr>
          </a:p>
          <a:p>
            <a:pPr marL="342900" indent="-342900" algn="ctr">
              <a:defRPr/>
            </a:pPr>
            <a:endParaRPr lang="ru-RU" dirty="0">
              <a:latin typeface="Arial" charset="0"/>
              <a:cs typeface="+mn-cs"/>
            </a:endParaRPr>
          </a:p>
          <a:p>
            <a:pPr marL="342900" indent="-342900" algn="ctr">
              <a:defRPr/>
            </a:pPr>
            <a:endParaRPr lang="ru-RU" dirty="0">
              <a:latin typeface="Arial" charset="0"/>
              <a:cs typeface="+mn-cs"/>
            </a:endParaRPr>
          </a:p>
          <a:p>
            <a:pPr marL="342900" indent="-342900" algn="ctr">
              <a:defRPr/>
            </a:pPr>
            <a:endParaRPr lang="ru-RU" sz="12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+mn-cs"/>
            </a:endParaRPr>
          </a:p>
          <a:p>
            <a:pPr marL="342900" indent="-342900" algn="ctr">
              <a:defRPr/>
            </a:pPr>
            <a:endParaRPr lang="ru-RU" sz="1200" dirty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+mn-cs"/>
            </a:endParaRPr>
          </a:p>
          <a:p>
            <a:pPr marL="342900" indent="-342900" algn="ctr">
              <a:lnSpc>
                <a:spcPct val="80000"/>
              </a:lnSpc>
              <a:spcBef>
                <a:spcPct val="20000"/>
              </a:spcBef>
              <a:defRPr/>
            </a:pPr>
            <a:endParaRPr lang="ru-RU" sz="1400" u="sng" dirty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+mn-cs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u="sng" dirty="0">
              <a:latin typeface="Arial" charset="0"/>
              <a:cs typeface="+mn-cs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dirty="0">
              <a:latin typeface="Arial" charset="0"/>
              <a:cs typeface="+mn-cs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dirty="0">
              <a:latin typeface="Arial" charset="0"/>
              <a:cs typeface="+mn-cs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dirty="0">
              <a:latin typeface="Arial" charset="0"/>
              <a:cs typeface="+mn-cs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dirty="0">
              <a:latin typeface="Arial" charset="0"/>
              <a:cs typeface="+mn-cs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dirty="0">
              <a:latin typeface="Arial" charset="0"/>
              <a:cs typeface="+mn-cs"/>
            </a:endParaRPr>
          </a:p>
        </p:txBody>
      </p:sp>
      <p:sp>
        <p:nvSpPr>
          <p:cNvPr id="39945" name="AutoShape 8"/>
          <p:cNvSpPr>
            <a:spLocks noChangeArrowheads="1"/>
          </p:cNvSpPr>
          <p:nvPr/>
        </p:nvSpPr>
        <p:spPr bwMode="auto">
          <a:xfrm>
            <a:off x="6732588" y="3644900"/>
            <a:ext cx="2160587" cy="792163"/>
          </a:xfrm>
          <a:prstGeom prst="roundRect">
            <a:avLst>
              <a:gd name="adj" fmla="val 16667"/>
            </a:avLst>
          </a:prstGeom>
          <a:noFill/>
          <a:ln w="28575" algn="ctr">
            <a:solidFill>
              <a:schemeClr val="bg1">
                <a:lumMod val="50000"/>
                <a:lumOff val="50000"/>
              </a:schemeClr>
            </a:solidFill>
            <a:round/>
            <a:headEnd/>
            <a:tailEnd/>
          </a:ln>
          <a:effectLst>
            <a:prstShdw prst="shdw17" dist="17961" dir="2700000">
              <a:srgbClr val="00007A"/>
            </a:prstShdw>
          </a:effectLst>
        </p:spPr>
        <p:txBody>
          <a:bodyPr wrap="none" anchor="ctr"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1400" u="sng">
              <a:latin typeface="Arial" charset="0"/>
            </a:endParaRPr>
          </a:p>
          <a:p>
            <a:pPr marL="342900" indent="-342900" algn="ctr">
              <a:defRPr/>
            </a:pPr>
            <a:endParaRPr lang="ru-RU">
              <a:latin typeface="Arial" charset="0"/>
            </a:endParaRPr>
          </a:p>
          <a:p>
            <a:pPr marL="342900" indent="-342900" algn="ctr">
              <a:defRPr/>
            </a:pPr>
            <a:endParaRPr lang="ru-RU">
              <a:latin typeface="Arial" charset="0"/>
            </a:endParaRPr>
          </a:p>
          <a:p>
            <a:pPr marL="342900" indent="-342900" algn="ctr">
              <a:defRPr/>
            </a:pPr>
            <a:endParaRPr lang="ru-RU">
              <a:latin typeface="Arial" charset="0"/>
            </a:endParaRPr>
          </a:p>
          <a:p>
            <a:pPr marL="342900" indent="-342900" algn="ctr">
              <a:defRPr/>
            </a:pPr>
            <a:endParaRPr lang="ru-RU">
              <a:latin typeface="Arial" charset="0"/>
            </a:endParaRPr>
          </a:p>
          <a:p>
            <a:pPr marL="342900" indent="-342900" algn="ctr">
              <a:defRPr/>
            </a:pPr>
            <a:endParaRPr lang="ru-RU">
              <a:solidFill>
                <a:schemeClr val="bg1"/>
              </a:solidFill>
              <a:latin typeface="Arial" charset="0"/>
            </a:endParaRPr>
          </a:p>
          <a:p>
            <a:pPr marL="342900" indent="-342900"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1600">
                <a:latin typeface="Arial" charset="0"/>
              </a:rPr>
              <a:t>Система  условий </a:t>
            </a:r>
          </a:p>
          <a:p>
            <a:pPr marL="342900" indent="-342900"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1600">
                <a:latin typeface="Arial" charset="0"/>
              </a:rPr>
              <a:t>реализации ООП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u="sng">
              <a:latin typeface="Arial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>
              <a:latin typeface="Arial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>
              <a:latin typeface="Arial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>
              <a:latin typeface="Arial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>
              <a:latin typeface="Arial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>
              <a:latin typeface="Arial" charset="0"/>
            </a:endParaRPr>
          </a:p>
        </p:txBody>
      </p:sp>
      <p:sp>
        <p:nvSpPr>
          <p:cNvPr id="39946" name="AutoShape 8"/>
          <p:cNvSpPr>
            <a:spLocks noChangeArrowheads="1"/>
          </p:cNvSpPr>
          <p:nvPr/>
        </p:nvSpPr>
        <p:spPr bwMode="auto">
          <a:xfrm>
            <a:off x="6732588" y="2852738"/>
            <a:ext cx="2160587" cy="576262"/>
          </a:xfrm>
          <a:prstGeom prst="roundRect">
            <a:avLst>
              <a:gd name="adj" fmla="val 16667"/>
            </a:avLst>
          </a:prstGeom>
          <a:noFill/>
          <a:ln w="28575" algn="ctr">
            <a:solidFill>
              <a:schemeClr val="bg1">
                <a:lumMod val="50000"/>
                <a:lumOff val="50000"/>
              </a:schemeClr>
            </a:solidFill>
            <a:round/>
            <a:headEnd/>
            <a:tailEnd/>
          </a:ln>
          <a:effectLst>
            <a:prstShdw prst="shdw17" dist="17961" dir="2700000">
              <a:srgbClr val="00007A"/>
            </a:prstShdw>
          </a:effectLst>
        </p:spPr>
        <p:txBody>
          <a:bodyPr wrap="none" anchor="ctr"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1400" u="sng">
              <a:latin typeface="Arial" charset="0"/>
            </a:endParaRPr>
          </a:p>
          <a:p>
            <a:pPr marL="342900" indent="-342900" algn="ctr">
              <a:defRPr/>
            </a:pPr>
            <a:endParaRPr lang="ru-RU">
              <a:latin typeface="Arial" charset="0"/>
            </a:endParaRPr>
          </a:p>
          <a:p>
            <a:pPr marL="342900" indent="-342900" algn="ctr">
              <a:defRPr/>
            </a:pPr>
            <a:endParaRPr lang="ru-RU">
              <a:latin typeface="Arial" charset="0"/>
            </a:endParaRPr>
          </a:p>
          <a:p>
            <a:pPr marL="342900" indent="-342900" algn="ctr">
              <a:defRPr/>
            </a:pPr>
            <a:endParaRPr lang="ru-RU">
              <a:latin typeface="Arial" charset="0"/>
            </a:endParaRPr>
          </a:p>
          <a:p>
            <a:pPr marL="342900" indent="-342900" algn="ctr">
              <a:defRPr/>
            </a:pPr>
            <a:endParaRPr lang="ru-RU">
              <a:latin typeface="Arial" charset="0"/>
            </a:endParaRPr>
          </a:p>
          <a:p>
            <a:pPr marL="342900" indent="-342900" algn="ctr">
              <a:defRPr/>
            </a:pPr>
            <a:endParaRPr lang="ru-RU">
              <a:latin typeface="Arial" charset="0"/>
            </a:endParaRPr>
          </a:p>
          <a:p>
            <a:pPr marL="342900" indent="-342900"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1600">
                <a:latin typeface="Arial" charset="0"/>
              </a:rPr>
              <a:t>Учебный план 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u="sng">
              <a:latin typeface="Arial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>
              <a:latin typeface="Arial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>
              <a:latin typeface="Arial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>
              <a:latin typeface="Arial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>
              <a:latin typeface="Arial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>
              <a:latin typeface="Arial" charset="0"/>
            </a:endParaRPr>
          </a:p>
        </p:txBody>
      </p:sp>
      <p:sp>
        <p:nvSpPr>
          <p:cNvPr id="39947" name="AutoShape 8"/>
          <p:cNvSpPr>
            <a:spLocks noChangeArrowheads="1"/>
          </p:cNvSpPr>
          <p:nvPr/>
        </p:nvSpPr>
        <p:spPr bwMode="auto">
          <a:xfrm>
            <a:off x="179388" y="2060575"/>
            <a:ext cx="2232025" cy="431800"/>
          </a:xfrm>
          <a:prstGeom prst="roundRect">
            <a:avLst>
              <a:gd name="adj" fmla="val 16667"/>
            </a:avLst>
          </a:prstGeom>
          <a:noFill/>
          <a:ln w="28575" algn="ctr">
            <a:solidFill>
              <a:schemeClr val="bg1">
                <a:lumMod val="50000"/>
                <a:lumOff val="50000"/>
              </a:schemeClr>
            </a:solidFill>
            <a:round/>
            <a:headEnd/>
            <a:tailEnd/>
          </a:ln>
          <a:effectLst>
            <a:prstShdw prst="shdw17" dist="17961" dir="2700000">
              <a:srgbClr val="00007A"/>
            </a:prstShdw>
          </a:effectLst>
        </p:spPr>
        <p:txBody>
          <a:bodyPr wrap="none" anchor="ctr"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1400" u="sng">
              <a:latin typeface="Arial" charset="0"/>
            </a:endParaRPr>
          </a:p>
          <a:p>
            <a:pPr marL="342900" indent="-342900" algn="ctr">
              <a:defRPr/>
            </a:pPr>
            <a:endParaRPr lang="ru-RU">
              <a:latin typeface="Arial" charset="0"/>
            </a:endParaRPr>
          </a:p>
          <a:p>
            <a:pPr marL="342900" indent="-342900" algn="ctr">
              <a:defRPr/>
            </a:pPr>
            <a:endParaRPr lang="ru-RU">
              <a:latin typeface="Arial" charset="0"/>
            </a:endParaRPr>
          </a:p>
          <a:p>
            <a:pPr marL="342900" indent="-342900" algn="ctr">
              <a:defRPr/>
            </a:pPr>
            <a:endParaRPr lang="ru-RU">
              <a:latin typeface="Arial" charset="0"/>
            </a:endParaRPr>
          </a:p>
          <a:p>
            <a:pPr marL="342900" indent="-342900" algn="ctr">
              <a:defRPr/>
            </a:pPr>
            <a:endParaRPr lang="ru-RU">
              <a:latin typeface="Arial" charset="0"/>
            </a:endParaRPr>
          </a:p>
          <a:p>
            <a:pPr marL="342900" indent="-342900" algn="ctr">
              <a:defRPr/>
            </a:pPr>
            <a:endParaRPr lang="ru-RU">
              <a:latin typeface="Arial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sz="1600" b="1">
                <a:solidFill>
                  <a:srgbClr val="0070C0"/>
                </a:solidFill>
                <a:latin typeface="Arial" charset="0"/>
              </a:rPr>
              <a:t>Целевой раздел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>
              <a:latin typeface="Arial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>
              <a:latin typeface="Arial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>
              <a:latin typeface="Arial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>
              <a:latin typeface="Arial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>
              <a:latin typeface="Arial" charset="0"/>
            </a:endParaRPr>
          </a:p>
        </p:txBody>
      </p:sp>
      <p:sp>
        <p:nvSpPr>
          <p:cNvPr id="39948" name="AutoShape 8"/>
          <p:cNvSpPr>
            <a:spLocks noChangeArrowheads="1"/>
          </p:cNvSpPr>
          <p:nvPr/>
        </p:nvSpPr>
        <p:spPr bwMode="auto">
          <a:xfrm>
            <a:off x="6732588" y="2060575"/>
            <a:ext cx="2151062" cy="576263"/>
          </a:xfrm>
          <a:prstGeom prst="roundRect">
            <a:avLst>
              <a:gd name="adj" fmla="val 16667"/>
            </a:avLst>
          </a:prstGeom>
          <a:noFill/>
          <a:ln w="28575" algn="ctr">
            <a:solidFill>
              <a:schemeClr val="bg1">
                <a:lumMod val="50000"/>
                <a:lumOff val="50000"/>
              </a:schemeClr>
            </a:solidFill>
            <a:round/>
            <a:headEnd/>
            <a:tailEnd/>
          </a:ln>
          <a:effectLst>
            <a:prstShdw prst="shdw17" dist="17961" dir="2700000">
              <a:srgbClr val="00007A"/>
            </a:prstShdw>
          </a:effectLst>
        </p:spPr>
        <p:txBody>
          <a:bodyPr wrap="none" anchor="ctr"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1400" u="sng">
              <a:latin typeface="Arial" charset="0"/>
            </a:endParaRPr>
          </a:p>
          <a:p>
            <a:pPr marL="342900" indent="-342900" algn="ctr">
              <a:defRPr/>
            </a:pPr>
            <a:endParaRPr lang="ru-RU">
              <a:latin typeface="Arial" charset="0"/>
            </a:endParaRPr>
          </a:p>
          <a:p>
            <a:pPr marL="342900" indent="-342900" algn="ctr">
              <a:defRPr/>
            </a:pPr>
            <a:endParaRPr lang="ru-RU">
              <a:latin typeface="Arial" charset="0"/>
            </a:endParaRPr>
          </a:p>
          <a:p>
            <a:pPr marL="342900" indent="-342900" algn="ctr">
              <a:defRPr/>
            </a:pPr>
            <a:endParaRPr lang="ru-RU">
              <a:latin typeface="Arial" charset="0"/>
            </a:endParaRPr>
          </a:p>
          <a:p>
            <a:pPr marL="342900" indent="-342900" algn="ctr">
              <a:defRPr/>
            </a:pPr>
            <a:endParaRPr lang="ru-RU">
              <a:latin typeface="Arial" charset="0"/>
            </a:endParaRPr>
          </a:p>
          <a:p>
            <a:pPr marL="342900" indent="-342900" algn="ctr">
              <a:defRPr/>
            </a:pPr>
            <a:endParaRPr lang="ru-RU">
              <a:latin typeface="Arial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sz="1600" b="1">
                <a:solidFill>
                  <a:srgbClr val="0070C0"/>
                </a:solidFill>
                <a:latin typeface="Arial" charset="0"/>
              </a:rPr>
              <a:t>Организационный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sz="1600" b="1">
                <a:solidFill>
                  <a:srgbClr val="0070C0"/>
                </a:solidFill>
                <a:latin typeface="Arial" charset="0"/>
              </a:rPr>
              <a:t>раздел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>
              <a:latin typeface="Arial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>
              <a:latin typeface="Arial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>
              <a:latin typeface="Arial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>
              <a:latin typeface="Arial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>
              <a:latin typeface="Arial" charset="0"/>
            </a:endParaRPr>
          </a:p>
        </p:txBody>
      </p:sp>
      <p:sp>
        <p:nvSpPr>
          <p:cNvPr id="39949" name="AutoShape 8"/>
          <p:cNvSpPr>
            <a:spLocks noChangeArrowheads="1"/>
          </p:cNvSpPr>
          <p:nvPr/>
        </p:nvSpPr>
        <p:spPr bwMode="auto">
          <a:xfrm>
            <a:off x="2843213" y="2060575"/>
            <a:ext cx="3457575" cy="576263"/>
          </a:xfrm>
          <a:prstGeom prst="roundRect">
            <a:avLst>
              <a:gd name="adj" fmla="val 16667"/>
            </a:avLst>
          </a:prstGeom>
          <a:noFill/>
          <a:ln w="28575" algn="ctr">
            <a:solidFill>
              <a:schemeClr val="bg1">
                <a:lumMod val="50000"/>
                <a:lumOff val="50000"/>
              </a:schemeClr>
            </a:solidFill>
            <a:round/>
            <a:headEnd/>
            <a:tailEnd/>
          </a:ln>
          <a:effectLst>
            <a:prstShdw prst="shdw17" dist="17961" dir="2700000">
              <a:srgbClr val="00007A"/>
            </a:prstShdw>
          </a:effectLst>
        </p:spPr>
        <p:txBody>
          <a:bodyPr wrap="none" anchor="ctr"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1400" u="sng" dirty="0">
              <a:latin typeface="Arial" charset="0"/>
            </a:endParaRPr>
          </a:p>
          <a:p>
            <a:pPr marL="342900" indent="-342900" algn="ctr">
              <a:defRPr/>
            </a:pPr>
            <a:endParaRPr lang="ru-RU" dirty="0">
              <a:latin typeface="Arial" charset="0"/>
            </a:endParaRPr>
          </a:p>
          <a:p>
            <a:pPr marL="342900" indent="-342900" algn="ctr">
              <a:defRPr/>
            </a:pPr>
            <a:endParaRPr lang="ru-RU" dirty="0">
              <a:latin typeface="Arial" charset="0"/>
            </a:endParaRPr>
          </a:p>
          <a:p>
            <a:pPr marL="342900" indent="-342900" algn="ctr">
              <a:defRPr/>
            </a:pPr>
            <a:endParaRPr lang="ru-RU" dirty="0">
              <a:latin typeface="Arial" charset="0"/>
            </a:endParaRPr>
          </a:p>
          <a:p>
            <a:pPr marL="342900" indent="-342900" algn="ctr">
              <a:defRPr/>
            </a:pPr>
            <a:endParaRPr lang="ru-RU" dirty="0">
              <a:latin typeface="Arial" charset="0"/>
            </a:endParaRPr>
          </a:p>
          <a:p>
            <a:pPr marL="342900" indent="-342900" algn="ctr">
              <a:defRPr/>
            </a:pPr>
            <a:endParaRPr lang="ru-RU" dirty="0">
              <a:latin typeface="Arial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sz="1600" b="1" dirty="0">
                <a:solidFill>
                  <a:srgbClr val="0070C0"/>
                </a:solidFill>
                <a:latin typeface="Arial" charset="0"/>
              </a:rPr>
              <a:t>Содержательный 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sz="1600" b="1" dirty="0">
                <a:solidFill>
                  <a:srgbClr val="0070C0"/>
                </a:solidFill>
                <a:latin typeface="Arial" charset="0"/>
              </a:rPr>
              <a:t>раздел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dirty="0">
              <a:latin typeface="Arial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dirty="0">
              <a:latin typeface="Arial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dirty="0">
              <a:latin typeface="Arial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dirty="0">
              <a:latin typeface="Arial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dirty="0">
              <a:latin typeface="Arial" charset="0"/>
            </a:endParaRPr>
          </a:p>
        </p:txBody>
      </p:sp>
      <p:sp>
        <p:nvSpPr>
          <p:cNvPr id="38926" name="Прямоугольник 15"/>
          <p:cNvSpPr>
            <a:spLocks noChangeArrowheads="1"/>
          </p:cNvSpPr>
          <p:nvPr/>
        </p:nvSpPr>
        <p:spPr bwMode="auto">
          <a:xfrm>
            <a:off x="323850" y="2781300"/>
            <a:ext cx="20161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altLang="ru-RU" sz="1600">
                <a:latin typeface="Arial" charset="0"/>
              </a:rPr>
              <a:t>Пояснительная записка </a:t>
            </a:r>
          </a:p>
        </p:txBody>
      </p:sp>
      <p:sp>
        <p:nvSpPr>
          <p:cNvPr id="38927" name="Прямоугольник 16"/>
          <p:cNvSpPr>
            <a:spLocks noChangeArrowheads="1"/>
          </p:cNvSpPr>
          <p:nvPr/>
        </p:nvSpPr>
        <p:spPr bwMode="auto">
          <a:xfrm>
            <a:off x="3059113" y="2852738"/>
            <a:ext cx="316865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altLang="ru-RU" sz="1400" b="1" dirty="0">
                <a:latin typeface="Arial" charset="0"/>
              </a:rPr>
              <a:t>Программа развития </a:t>
            </a:r>
            <a:r>
              <a:rPr lang="ru-RU" altLang="ru-RU" sz="1400" b="1" dirty="0" smtClean="0">
                <a:latin typeface="Arial" charset="0"/>
              </a:rPr>
              <a:t>УУД</a:t>
            </a:r>
            <a:endParaRPr lang="ru-RU" altLang="ru-RU" sz="1400" dirty="0">
              <a:latin typeface="Arial" charset="0"/>
            </a:endParaRPr>
          </a:p>
        </p:txBody>
      </p:sp>
      <p:sp>
        <p:nvSpPr>
          <p:cNvPr id="38928" name="Прямоугольник 17"/>
          <p:cNvSpPr>
            <a:spLocks noChangeArrowheads="1"/>
          </p:cNvSpPr>
          <p:nvPr/>
        </p:nvSpPr>
        <p:spPr bwMode="auto">
          <a:xfrm>
            <a:off x="323850" y="3573463"/>
            <a:ext cx="16557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altLang="ru-RU" sz="1600">
                <a:latin typeface="Arial" charset="0"/>
              </a:rPr>
              <a:t>Планируемые результаты </a:t>
            </a:r>
          </a:p>
        </p:txBody>
      </p:sp>
      <p:sp>
        <p:nvSpPr>
          <p:cNvPr id="38929" name="Прямоугольник 18"/>
          <p:cNvSpPr>
            <a:spLocks noChangeArrowheads="1"/>
          </p:cNvSpPr>
          <p:nvPr/>
        </p:nvSpPr>
        <p:spPr bwMode="auto">
          <a:xfrm>
            <a:off x="323850" y="4652963"/>
            <a:ext cx="200342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altLang="ru-RU" sz="1600">
                <a:latin typeface="Arial" charset="0"/>
              </a:rPr>
              <a:t>Система оценки </a:t>
            </a:r>
          </a:p>
        </p:txBody>
      </p:sp>
      <p:sp>
        <p:nvSpPr>
          <p:cNvPr id="20" name="AutoShape 8"/>
          <p:cNvSpPr>
            <a:spLocks noChangeArrowheads="1"/>
          </p:cNvSpPr>
          <p:nvPr/>
        </p:nvSpPr>
        <p:spPr bwMode="auto">
          <a:xfrm>
            <a:off x="2916238" y="3644900"/>
            <a:ext cx="3600450" cy="863600"/>
          </a:xfrm>
          <a:prstGeom prst="roundRect">
            <a:avLst>
              <a:gd name="adj" fmla="val 16667"/>
            </a:avLst>
          </a:prstGeom>
          <a:noFill/>
          <a:ln w="28575" algn="ctr">
            <a:solidFill>
              <a:schemeClr val="bg1">
                <a:lumMod val="50000"/>
                <a:lumOff val="50000"/>
              </a:schemeClr>
            </a:solidFill>
            <a:round/>
            <a:headEnd/>
            <a:tailEnd/>
          </a:ln>
          <a:effectLst>
            <a:prstShdw prst="shdw17" dist="17961" dir="2700000">
              <a:srgbClr val="0000CC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1400" u="sng" dirty="0">
              <a:latin typeface="Arial" charset="0"/>
              <a:cs typeface="+mn-cs"/>
            </a:endParaRPr>
          </a:p>
          <a:p>
            <a:pPr marL="342900" indent="-342900" algn="ctr">
              <a:defRPr/>
            </a:pPr>
            <a:endParaRPr lang="ru-RU" dirty="0">
              <a:latin typeface="Arial" charset="0"/>
              <a:cs typeface="+mn-cs"/>
            </a:endParaRPr>
          </a:p>
          <a:p>
            <a:pPr marL="342900" indent="-342900" algn="ctr">
              <a:defRPr/>
            </a:pPr>
            <a:endParaRPr lang="ru-RU" dirty="0">
              <a:latin typeface="Arial" charset="0"/>
              <a:cs typeface="+mn-cs"/>
            </a:endParaRPr>
          </a:p>
          <a:p>
            <a:pPr marL="342900" indent="-342900" algn="ctr">
              <a:defRPr/>
            </a:pPr>
            <a:endParaRPr lang="ru-RU" dirty="0">
              <a:latin typeface="Arial" charset="0"/>
              <a:cs typeface="+mn-cs"/>
            </a:endParaRPr>
          </a:p>
          <a:p>
            <a:pPr marL="342900" indent="-342900" algn="ctr">
              <a:defRPr/>
            </a:pPr>
            <a:endParaRPr lang="ru-RU" dirty="0">
              <a:latin typeface="Arial" charset="0"/>
              <a:cs typeface="+mn-cs"/>
            </a:endParaRPr>
          </a:p>
          <a:p>
            <a:pPr marL="342900" indent="-342900" algn="ctr">
              <a:defRPr/>
            </a:pPr>
            <a:endParaRPr lang="ru-RU" dirty="0">
              <a:solidFill>
                <a:schemeClr val="bg1"/>
              </a:solidFill>
              <a:latin typeface="Arial" charset="0"/>
              <a:cs typeface="+mn-cs"/>
            </a:endParaRPr>
          </a:p>
          <a:p>
            <a:pPr marL="342900" indent="-342900" algn="ctr">
              <a:lnSpc>
                <a:spcPct val="80000"/>
              </a:lnSpc>
              <a:spcBef>
                <a:spcPct val="20000"/>
              </a:spcBef>
              <a:defRPr/>
            </a:pPr>
            <a:endParaRPr lang="ru-RU" sz="1400" u="sng" dirty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+mn-cs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u="sng" dirty="0">
              <a:latin typeface="Arial" charset="0"/>
              <a:cs typeface="+mn-cs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dirty="0">
              <a:latin typeface="Arial" charset="0"/>
              <a:cs typeface="+mn-cs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dirty="0">
              <a:latin typeface="Arial" charset="0"/>
              <a:cs typeface="+mn-cs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dirty="0">
              <a:latin typeface="Arial" charset="0"/>
              <a:cs typeface="+mn-cs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dirty="0">
              <a:latin typeface="Arial" charset="0"/>
              <a:cs typeface="+mn-cs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dirty="0">
              <a:latin typeface="Arial" charset="0"/>
              <a:cs typeface="+mn-cs"/>
            </a:endParaRPr>
          </a:p>
        </p:txBody>
      </p:sp>
      <p:sp>
        <p:nvSpPr>
          <p:cNvPr id="23" name="AutoShape 8"/>
          <p:cNvSpPr>
            <a:spLocks noChangeArrowheads="1"/>
          </p:cNvSpPr>
          <p:nvPr/>
        </p:nvSpPr>
        <p:spPr bwMode="auto">
          <a:xfrm flipV="1">
            <a:off x="2916238" y="4652963"/>
            <a:ext cx="3600450" cy="1368425"/>
          </a:xfrm>
          <a:prstGeom prst="roundRect">
            <a:avLst>
              <a:gd name="adj" fmla="val 16667"/>
            </a:avLst>
          </a:prstGeom>
          <a:noFill/>
          <a:ln w="28575" algn="ctr">
            <a:solidFill>
              <a:schemeClr val="bg1">
                <a:lumMod val="50000"/>
                <a:lumOff val="50000"/>
              </a:schemeClr>
            </a:solidFill>
            <a:round/>
            <a:headEnd/>
            <a:tailEnd/>
          </a:ln>
          <a:effectLst>
            <a:prstShdw prst="shdw17" dist="17961" dir="2700000">
              <a:srgbClr val="0000CC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1400" u="sng" dirty="0">
              <a:latin typeface="Arial" charset="0"/>
              <a:cs typeface="+mn-cs"/>
            </a:endParaRPr>
          </a:p>
          <a:p>
            <a:pPr marL="342900" indent="-342900" algn="ctr">
              <a:defRPr/>
            </a:pPr>
            <a:endParaRPr lang="ru-RU" dirty="0">
              <a:latin typeface="Arial" charset="0"/>
              <a:cs typeface="+mn-cs"/>
            </a:endParaRPr>
          </a:p>
          <a:p>
            <a:pPr marL="342900" indent="-342900" algn="ctr">
              <a:defRPr/>
            </a:pPr>
            <a:endParaRPr lang="ru-RU" dirty="0">
              <a:latin typeface="Arial" charset="0"/>
              <a:cs typeface="+mn-cs"/>
            </a:endParaRPr>
          </a:p>
          <a:p>
            <a:pPr marL="342900" indent="-342900" algn="ctr">
              <a:defRPr/>
            </a:pPr>
            <a:endParaRPr lang="ru-RU" dirty="0">
              <a:latin typeface="Arial" charset="0"/>
              <a:cs typeface="+mn-cs"/>
            </a:endParaRPr>
          </a:p>
          <a:p>
            <a:pPr marL="342900" indent="-342900" algn="ctr">
              <a:defRPr/>
            </a:pPr>
            <a:endParaRPr lang="ru-RU" dirty="0">
              <a:latin typeface="Arial" charset="0"/>
              <a:cs typeface="+mn-cs"/>
            </a:endParaRPr>
          </a:p>
          <a:p>
            <a:pPr marL="342900" indent="-342900" algn="ctr">
              <a:defRPr/>
            </a:pPr>
            <a:endParaRPr lang="ru-RU" dirty="0">
              <a:solidFill>
                <a:schemeClr val="bg1"/>
              </a:solidFill>
              <a:latin typeface="Arial" charset="0"/>
              <a:cs typeface="+mn-cs"/>
            </a:endParaRPr>
          </a:p>
          <a:p>
            <a:pPr marL="342900" indent="-342900" algn="ctr">
              <a:lnSpc>
                <a:spcPct val="80000"/>
              </a:lnSpc>
              <a:spcBef>
                <a:spcPct val="20000"/>
              </a:spcBef>
              <a:defRPr/>
            </a:pPr>
            <a:endParaRPr lang="ru-RU" sz="1400" u="sng" dirty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+mn-cs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u="sng" dirty="0">
              <a:latin typeface="Arial" charset="0"/>
              <a:cs typeface="+mn-cs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dirty="0">
              <a:latin typeface="Arial" charset="0"/>
              <a:cs typeface="+mn-cs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dirty="0">
              <a:latin typeface="Arial" charset="0"/>
              <a:cs typeface="+mn-cs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dirty="0">
              <a:latin typeface="Arial" charset="0"/>
              <a:cs typeface="+mn-cs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dirty="0">
              <a:latin typeface="Arial" charset="0"/>
              <a:cs typeface="+mn-cs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dirty="0">
              <a:latin typeface="Arial" charset="0"/>
              <a:cs typeface="+mn-cs"/>
            </a:endParaRPr>
          </a:p>
        </p:txBody>
      </p:sp>
      <p:sp>
        <p:nvSpPr>
          <p:cNvPr id="38932" name="Прямоугольник 25"/>
          <p:cNvSpPr>
            <a:spLocks noChangeArrowheads="1"/>
          </p:cNvSpPr>
          <p:nvPr/>
        </p:nvSpPr>
        <p:spPr bwMode="auto">
          <a:xfrm>
            <a:off x="3059113" y="3644900"/>
            <a:ext cx="3241675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ru-RU" altLang="ru-RU" sz="1400" b="1" dirty="0" smtClean="0">
                <a:latin typeface="Arial" charset="0"/>
              </a:rPr>
              <a:t>Рабочие программы по учебным предметам</a:t>
            </a:r>
            <a:r>
              <a:rPr lang="ru-RU" altLang="ru-RU" sz="1400" dirty="0" smtClean="0">
                <a:latin typeface="Arial" charset="0"/>
              </a:rPr>
              <a:t> и </a:t>
            </a:r>
            <a:r>
              <a:rPr lang="ru-RU" altLang="ru-RU" sz="1400" b="1" dirty="0" smtClean="0">
                <a:latin typeface="Arial" charset="0"/>
              </a:rPr>
              <a:t>рабочие программы по внеурочной деятельности </a:t>
            </a:r>
            <a:endParaRPr lang="ru-RU" altLang="ru-RU" sz="1400" b="1" dirty="0">
              <a:latin typeface="Arial" charset="0"/>
            </a:endParaRPr>
          </a:p>
        </p:txBody>
      </p:sp>
      <p:sp>
        <p:nvSpPr>
          <p:cNvPr id="38933" name="Прямоугольник 26"/>
          <p:cNvSpPr>
            <a:spLocks noChangeArrowheads="1"/>
          </p:cNvSpPr>
          <p:nvPr/>
        </p:nvSpPr>
        <p:spPr bwMode="auto">
          <a:xfrm>
            <a:off x="2987675" y="4652963"/>
            <a:ext cx="3529013" cy="138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altLang="ru-RU" sz="1400" b="1" dirty="0">
                <a:latin typeface="Arial" charset="0"/>
              </a:rPr>
              <a:t>Программа воспитания и социализации</a:t>
            </a:r>
            <a:r>
              <a:rPr lang="ru-RU" altLang="ru-RU" sz="1400" dirty="0">
                <a:latin typeface="Arial" charset="0"/>
              </a:rPr>
              <a:t>, включает : духовно-нравственное развитие и воспитание, социализацию, профориентацию, формирование экологической культуры, здорового и безопасного образа жизни  </a:t>
            </a:r>
          </a:p>
        </p:txBody>
      </p:sp>
      <p:sp>
        <p:nvSpPr>
          <p:cNvPr id="38934" name="Прямоугольник 27"/>
          <p:cNvSpPr>
            <a:spLocks noChangeArrowheads="1"/>
          </p:cNvSpPr>
          <p:nvPr/>
        </p:nvSpPr>
        <p:spPr bwMode="auto">
          <a:xfrm>
            <a:off x="2987675" y="6165850"/>
            <a:ext cx="33845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altLang="ru-RU" sz="1400" dirty="0">
                <a:latin typeface="Arial" charset="0"/>
              </a:rPr>
              <a:t>Программа коррекционной работы</a:t>
            </a:r>
          </a:p>
        </p:txBody>
      </p:sp>
      <p:sp>
        <p:nvSpPr>
          <p:cNvPr id="29" name="AutoShape 8"/>
          <p:cNvSpPr>
            <a:spLocks noChangeArrowheads="1"/>
          </p:cNvSpPr>
          <p:nvPr/>
        </p:nvSpPr>
        <p:spPr bwMode="auto">
          <a:xfrm>
            <a:off x="2916238" y="6165850"/>
            <a:ext cx="3600450" cy="503238"/>
          </a:xfrm>
          <a:prstGeom prst="roundRect">
            <a:avLst>
              <a:gd name="adj" fmla="val 16667"/>
            </a:avLst>
          </a:prstGeom>
          <a:noFill/>
          <a:ln w="28575" algn="ctr">
            <a:solidFill>
              <a:schemeClr val="bg1">
                <a:lumMod val="50000"/>
                <a:lumOff val="50000"/>
              </a:schemeClr>
            </a:solidFill>
            <a:round/>
            <a:headEnd/>
            <a:tailEnd/>
          </a:ln>
          <a:effectLst>
            <a:prstShdw prst="shdw17" dist="17961" dir="2700000">
              <a:srgbClr val="0000CC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1400" u="sng" dirty="0">
              <a:latin typeface="Arial" charset="0"/>
              <a:cs typeface="+mn-cs"/>
            </a:endParaRPr>
          </a:p>
          <a:p>
            <a:pPr marL="342900" indent="-342900" algn="ctr">
              <a:defRPr/>
            </a:pPr>
            <a:endParaRPr lang="ru-RU" dirty="0">
              <a:latin typeface="Arial" charset="0"/>
              <a:cs typeface="+mn-cs"/>
            </a:endParaRPr>
          </a:p>
          <a:p>
            <a:pPr marL="342900" indent="-342900" algn="ctr">
              <a:defRPr/>
            </a:pPr>
            <a:endParaRPr lang="ru-RU" dirty="0">
              <a:latin typeface="Arial" charset="0"/>
              <a:cs typeface="+mn-cs"/>
            </a:endParaRPr>
          </a:p>
          <a:p>
            <a:pPr marL="342900" indent="-342900" algn="ctr">
              <a:defRPr/>
            </a:pPr>
            <a:endParaRPr lang="ru-RU" dirty="0">
              <a:latin typeface="Arial" charset="0"/>
              <a:cs typeface="+mn-cs"/>
            </a:endParaRPr>
          </a:p>
          <a:p>
            <a:pPr marL="342900" indent="-342900" algn="ctr">
              <a:defRPr/>
            </a:pPr>
            <a:endParaRPr lang="ru-RU" dirty="0">
              <a:latin typeface="Arial" charset="0"/>
              <a:cs typeface="+mn-cs"/>
            </a:endParaRPr>
          </a:p>
          <a:p>
            <a:pPr marL="342900" indent="-342900" algn="ctr">
              <a:defRPr/>
            </a:pPr>
            <a:endParaRPr lang="ru-RU" dirty="0">
              <a:solidFill>
                <a:schemeClr val="bg1"/>
              </a:solidFill>
              <a:latin typeface="Arial" charset="0"/>
              <a:cs typeface="+mn-cs"/>
            </a:endParaRPr>
          </a:p>
          <a:p>
            <a:pPr marL="342900" indent="-342900" algn="ctr">
              <a:lnSpc>
                <a:spcPct val="80000"/>
              </a:lnSpc>
              <a:spcBef>
                <a:spcPct val="20000"/>
              </a:spcBef>
              <a:defRPr/>
            </a:pPr>
            <a:endParaRPr lang="ru-RU" sz="1400" u="sng" dirty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+mn-cs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u="sng" dirty="0">
              <a:latin typeface="Arial" charset="0"/>
              <a:cs typeface="+mn-cs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dirty="0">
              <a:latin typeface="Arial" charset="0"/>
              <a:cs typeface="+mn-cs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dirty="0">
              <a:latin typeface="Arial" charset="0"/>
              <a:cs typeface="+mn-cs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dirty="0">
              <a:latin typeface="Arial" charset="0"/>
              <a:cs typeface="+mn-cs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dirty="0">
              <a:latin typeface="Arial" charset="0"/>
              <a:cs typeface="+mn-cs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dirty="0">
              <a:latin typeface="Arial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33823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b="1" smtClean="0"/>
              <a:t>Изменения в ФГОС</a:t>
            </a:r>
            <a:endParaRPr lang="ru-RU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altLang="ru-RU" dirty="0"/>
              <a:t>ПРИКАЗ </a:t>
            </a:r>
            <a:br>
              <a:rPr lang="ru-RU" altLang="ru-RU" dirty="0"/>
            </a:br>
            <a:r>
              <a:rPr lang="ru-RU" altLang="ru-RU" b="1" dirty="0" smtClean="0"/>
              <a:t>29 декабря 2014 </a:t>
            </a:r>
            <a:r>
              <a:rPr lang="ru-RU" altLang="ru-RU" b="1" dirty="0"/>
              <a:t>г.</a:t>
            </a:r>
            <a:r>
              <a:rPr lang="ru-RU" altLang="ru-RU" dirty="0"/>
              <a:t>  </a:t>
            </a:r>
            <a:r>
              <a:rPr lang="ru-RU" altLang="ru-RU" b="1" dirty="0"/>
              <a:t>N </a:t>
            </a:r>
            <a:r>
              <a:rPr lang="ru-RU" altLang="ru-RU" b="1" dirty="0" smtClean="0"/>
              <a:t>1643</a:t>
            </a:r>
            <a:r>
              <a:rPr lang="ru-RU" altLang="ru-RU" dirty="0" smtClean="0"/>
              <a:t> </a:t>
            </a:r>
            <a:endParaRPr lang="ru-RU" altLang="ru-RU" dirty="0"/>
          </a:p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ru-RU" altLang="ru-RU" dirty="0"/>
          </a:p>
          <a:p>
            <a:pPr eaLnBrk="1" fontAlgn="auto" hangingPunct="1">
              <a:lnSpc>
                <a:spcPct val="75000"/>
              </a:lnSpc>
              <a:spcBef>
                <a:spcPct val="1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altLang="ru-RU" dirty="0"/>
              <a:t> </a:t>
            </a:r>
            <a:r>
              <a:rPr lang="ru-RU" altLang="ru-RU" b="1" dirty="0"/>
              <a:t>О внесении изменений в федеральный государственный образовательный</a:t>
            </a:r>
            <a:br>
              <a:rPr lang="ru-RU" altLang="ru-RU" b="1" dirty="0"/>
            </a:br>
            <a:r>
              <a:rPr lang="ru-RU" altLang="ru-RU" b="1" dirty="0"/>
              <a:t>стандарт начального общего образования, утверждённый приказом</a:t>
            </a:r>
            <a:br>
              <a:rPr lang="ru-RU" altLang="ru-RU" b="1" dirty="0"/>
            </a:br>
            <a:r>
              <a:rPr lang="ru-RU" altLang="ru-RU" b="1" dirty="0"/>
              <a:t>Министерства образования и науки Российской Федерации</a:t>
            </a:r>
            <a:br>
              <a:rPr lang="ru-RU" altLang="ru-RU" b="1" dirty="0"/>
            </a:br>
            <a:r>
              <a:rPr lang="ru-RU" altLang="ru-RU" b="1" dirty="0"/>
              <a:t>от 6 октября 2009 г. N 373 </a:t>
            </a:r>
          </a:p>
          <a:p>
            <a:pPr eaLnBrk="1" fontAlgn="auto" hangingPunct="1">
              <a:lnSpc>
                <a:spcPct val="75000"/>
              </a:lnSpc>
              <a:spcBef>
                <a:spcPct val="1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altLang="ru-RU" dirty="0" smtClean="0"/>
          </a:p>
          <a:p>
            <a:pPr eaLnBrk="1" fontAlgn="auto" hangingPunct="1">
              <a:lnSpc>
                <a:spcPct val="75000"/>
              </a:lnSpc>
              <a:spcBef>
                <a:spcPct val="1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altLang="ru-RU" dirty="0" smtClean="0"/>
              <a:t>Зарегистрирован </a:t>
            </a:r>
            <a:r>
              <a:rPr lang="ru-RU" altLang="ru-RU" dirty="0"/>
              <a:t>в Минюст России </a:t>
            </a:r>
            <a:br>
              <a:rPr lang="ru-RU" altLang="ru-RU" dirty="0"/>
            </a:br>
            <a:r>
              <a:rPr lang="ru-RU" altLang="ru-RU" dirty="0"/>
              <a:t>от </a:t>
            </a:r>
            <a:r>
              <a:rPr lang="ru-RU" altLang="ru-RU" dirty="0" smtClean="0"/>
              <a:t>06 </a:t>
            </a:r>
            <a:r>
              <a:rPr lang="ru-RU" altLang="ru-RU" dirty="0"/>
              <a:t>февраля </a:t>
            </a:r>
            <a:r>
              <a:rPr lang="ru-RU" altLang="ru-RU" dirty="0" smtClean="0"/>
              <a:t>2015 </a:t>
            </a:r>
            <a:r>
              <a:rPr lang="ru-RU" altLang="ru-RU" dirty="0"/>
              <a:t>г. N </a:t>
            </a:r>
            <a:r>
              <a:rPr lang="ru-RU" altLang="ru-RU" dirty="0" smtClean="0"/>
              <a:t>35916</a:t>
            </a:r>
            <a:endParaRPr lang="ru-RU" altLang="ru-RU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7838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b="1" dirty="0" smtClean="0"/>
              <a:t>Изменения в ФГОС</a:t>
            </a:r>
            <a:endParaRPr lang="ru-RU" dirty="0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altLang="ru-RU" dirty="0"/>
              <a:t>ПРИКАЗ </a:t>
            </a:r>
            <a:br>
              <a:rPr lang="ru-RU" altLang="ru-RU" dirty="0"/>
            </a:br>
            <a:r>
              <a:rPr lang="ru-RU" altLang="ru-RU" b="1" dirty="0" smtClean="0"/>
              <a:t>31 </a:t>
            </a:r>
            <a:r>
              <a:rPr lang="ru-RU" altLang="ru-RU" b="1" dirty="0"/>
              <a:t>декабря </a:t>
            </a:r>
            <a:r>
              <a:rPr lang="ru-RU" altLang="ru-RU" b="1" dirty="0" smtClean="0"/>
              <a:t>2015 </a:t>
            </a:r>
            <a:r>
              <a:rPr lang="ru-RU" altLang="ru-RU" b="1" dirty="0"/>
              <a:t>г.</a:t>
            </a:r>
            <a:r>
              <a:rPr lang="ru-RU" altLang="ru-RU" dirty="0"/>
              <a:t>  </a:t>
            </a:r>
            <a:r>
              <a:rPr lang="ru-RU" altLang="ru-RU" b="1" dirty="0"/>
              <a:t>N </a:t>
            </a:r>
            <a:r>
              <a:rPr lang="ru-RU" altLang="ru-RU" b="1" dirty="0" smtClean="0"/>
              <a:t>1576</a:t>
            </a:r>
            <a:r>
              <a:rPr lang="ru-RU" altLang="ru-RU" dirty="0" smtClean="0"/>
              <a:t> </a:t>
            </a:r>
            <a:endParaRPr lang="ru-RU" altLang="ru-RU" dirty="0"/>
          </a:p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ru-RU" altLang="ru-RU" dirty="0"/>
          </a:p>
          <a:p>
            <a:pPr eaLnBrk="1" fontAlgn="auto" hangingPunct="1">
              <a:lnSpc>
                <a:spcPct val="75000"/>
              </a:lnSpc>
              <a:spcBef>
                <a:spcPct val="1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altLang="ru-RU" dirty="0"/>
              <a:t> </a:t>
            </a:r>
            <a:r>
              <a:rPr lang="ru-RU" altLang="ru-RU" b="1" dirty="0"/>
              <a:t>О внесении изменений в федеральный государственный образовательный</a:t>
            </a:r>
            <a:br>
              <a:rPr lang="ru-RU" altLang="ru-RU" b="1" dirty="0"/>
            </a:br>
            <a:r>
              <a:rPr lang="ru-RU" altLang="ru-RU" b="1" dirty="0"/>
              <a:t>стандарт начального общего образования, утверждённый приказом</a:t>
            </a:r>
            <a:br>
              <a:rPr lang="ru-RU" altLang="ru-RU" b="1" dirty="0"/>
            </a:br>
            <a:r>
              <a:rPr lang="ru-RU" altLang="ru-RU" b="1" dirty="0"/>
              <a:t>Министерства образования и науки Российской Федерации</a:t>
            </a:r>
            <a:br>
              <a:rPr lang="ru-RU" altLang="ru-RU" b="1" dirty="0"/>
            </a:br>
            <a:r>
              <a:rPr lang="ru-RU" altLang="ru-RU" b="1" dirty="0"/>
              <a:t>от 6 октября 2009 г. N 373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altLang="ru-RU" dirty="0"/>
              <a:t>Зарегистрирован в Минюст России </a:t>
            </a:r>
            <a:br>
              <a:rPr lang="ru-RU" altLang="ru-RU" dirty="0"/>
            </a:br>
            <a:r>
              <a:rPr lang="ru-RU" altLang="ru-RU" dirty="0"/>
              <a:t>от </a:t>
            </a:r>
            <a:r>
              <a:rPr lang="ru-RU" altLang="ru-RU" dirty="0" smtClean="0"/>
              <a:t>02 </a:t>
            </a:r>
            <a:r>
              <a:rPr lang="ru-RU" altLang="ru-RU" dirty="0"/>
              <a:t>февраля </a:t>
            </a:r>
            <a:r>
              <a:rPr lang="ru-RU" altLang="ru-RU" dirty="0" smtClean="0"/>
              <a:t>2016 </a:t>
            </a:r>
            <a:r>
              <a:rPr lang="ru-RU" altLang="ru-RU" dirty="0"/>
              <a:t>г. N </a:t>
            </a:r>
            <a:r>
              <a:rPr lang="ru-RU" altLang="ru-RU" dirty="0" smtClean="0"/>
              <a:t>40936</a:t>
            </a:r>
            <a:endParaRPr lang="ru-RU" altLang="ru-RU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47684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b="1" smtClean="0"/>
              <a:t>Рабочие программы</a:t>
            </a:r>
          </a:p>
        </p:txBody>
      </p:sp>
      <p:sp>
        <p:nvSpPr>
          <p:cNvPr id="4096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ru-RU" altLang="ru-RU" b="1" dirty="0" smtClean="0"/>
              <a:t>Рабочая программа  </a:t>
            </a:r>
            <a:r>
              <a:rPr lang="ru-RU" altLang="ru-RU" dirty="0" smtClean="0"/>
              <a:t>- документ образовательной организации, характеризующий систему деятельности  педагога по реализации Примерной программы по учебному предмету в конкретном классе на основе конкретного учебного курса (дисциплины).</a:t>
            </a:r>
          </a:p>
        </p:txBody>
      </p:sp>
    </p:spTree>
    <p:extLst>
      <p:ext uri="{BB962C8B-B14F-4D97-AF65-F5344CB8AC3E}">
        <p14:creationId xmlns:p14="http://schemas.microsoft.com/office/powerpoint/2010/main" val="1676794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6632"/>
            <a:ext cx="8229600" cy="1584176"/>
          </a:xfrm>
        </p:spPr>
        <p:txBody>
          <a:bodyPr>
            <a:normAutofit fontScale="90000"/>
          </a:bodyPr>
          <a:lstStyle/>
          <a:p>
            <a:r>
              <a:rPr lang="ru-RU" sz="4000" dirty="0"/>
              <a:t>Примерные программы по учебным предметам (с 2004 года)</a:t>
            </a:r>
            <a:br>
              <a:rPr lang="ru-RU" sz="4000" dirty="0"/>
            </a:br>
            <a:endParaRPr lang="ru-RU" sz="4000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60848"/>
            <a:ext cx="8229600" cy="4065315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pic>
        <p:nvPicPr>
          <p:cNvPr id="13316" name="Рисунок 10" descr="C:\Documents and Settings\IAntonova\Рабочий стол\Обложки Стандарты\p_p_nachalnaya_shkola1.jpg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352800"/>
            <a:ext cx="2057400" cy="2971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7" name="Рисунок 11" descr="C:\Documents and Settings\IAntonova\Рабочий стол\Обложки Стандарты\p_p_nachalnaya_shkola.jpg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3276600"/>
            <a:ext cx="2133600" cy="2971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38046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2016224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Из ПРИКАЗА 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ru-RU" altLang="ru-RU" sz="2800" b="1" dirty="0" smtClean="0">
                <a:latin typeface="Times New Roman" pitchFamily="18" charset="0"/>
                <a:cs typeface="Times New Roman" pitchFamily="18" charset="0"/>
              </a:rPr>
              <a:t>31 </a:t>
            </a:r>
            <a:r>
              <a:rPr lang="ru-RU" altLang="ru-RU" sz="2800" b="1" dirty="0">
                <a:latin typeface="Times New Roman" pitchFamily="18" charset="0"/>
                <a:cs typeface="Times New Roman" pitchFamily="18" charset="0"/>
              </a:rPr>
              <a:t>декабря 2015 г.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altLang="ru-RU" sz="2800" b="1" dirty="0">
                <a:latin typeface="Times New Roman" pitchFamily="18" charset="0"/>
                <a:cs typeface="Times New Roman" pitchFamily="18" charset="0"/>
              </a:rPr>
              <a:t>N 1576</a:t>
            </a: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alt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altLang="ru-RU" sz="2800" b="1" dirty="0" smtClean="0"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altLang="ru-RU" sz="2800" b="1" dirty="0">
                <a:latin typeface="Times New Roman" pitchFamily="18" charset="0"/>
                <a:cs typeface="Times New Roman" pitchFamily="18" charset="0"/>
              </a:rPr>
              <a:t>внесении изменений в федеральный государственный </a:t>
            </a:r>
            <a:r>
              <a:rPr lang="ru-RU" altLang="ru-RU" sz="2800" b="1" dirty="0" smtClean="0">
                <a:latin typeface="Times New Roman" pitchFamily="18" charset="0"/>
                <a:cs typeface="Times New Roman" pitchFamily="18" charset="0"/>
              </a:rPr>
              <a:t>образовательный…», п. 19.5</a:t>
            </a:r>
            <a:r>
              <a:rPr lang="ru-RU" altLang="ru-RU" sz="2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2800" b="1" dirty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>
            <a:normAutofit lnSpcReduction="10000"/>
          </a:bodyPr>
          <a:lstStyle/>
          <a:p>
            <a:pPr marL="0" indent="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Рабочие программы учебных предметов, курсов, в том числе по внеурочной деятельности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должны обеспечивать достижение  планируемых результатов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освоения ООП НОО.</a:t>
            </a:r>
          </a:p>
          <a:p>
            <a:pPr marL="0" indent="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Рабочие программы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разрабатываются на основе требований, предъявляемых к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результатам освоения ООП НОО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6160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План работы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Нормативно-правовая основа разработки рабочих программ по учебным предметам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Типичные ошибки, допускающиеся при разработке рабочих программ по учебным предметам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Опыт разработки и реализации рабочих программ по учебным предметам для детей с особыми образовательными потребностями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56407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Структура рабочей программы по учебным предметам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ru-RU" dirty="0" smtClean="0"/>
              <a:t>планируемые результаты освоения учебного предмета, курса;</a:t>
            </a:r>
          </a:p>
          <a:p>
            <a:pPr marL="514350" indent="-514350">
              <a:buAutoNum type="arabicParenR"/>
            </a:pPr>
            <a:r>
              <a:rPr lang="ru-RU" dirty="0"/>
              <a:t>с</a:t>
            </a:r>
            <a:r>
              <a:rPr lang="ru-RU" dirty="0" smtClean="0"/>
              <a:t>одержание учебного предмета, курса;</a:t>
            </a:r>
          </a:p>
          <a:p>
            <a:pPr marL="514350" indent="-514350">
              <a:buAutoNum type="arabicParenR"/>
            </a:pPr>
            <a:r>
              <a:rPr lang="ru-RU" dirty="0"/>
              <a:t>т</a:t>
            </a:r>
            <a:r>
              <a:rPr lang="ru-RU" smtClean="0"/>
              <a:t>ематическое </a:t>
            </a:r>
            <a:r>
              <a:rPr lang="ru-RU" dirty="0" smtClean="0"/>
              <a:t>планирование с указанием количества часов, отводимых на изучение каждой темы.</a:t>
            </a:r>
          </a:p>
          <a:p>
            <a:pPr marL="0" indent="0">
              <a:buNone/>
            </a:pPr>
            <a:endParaRPr lang="ru-RU" dirty="0" smtClean="0"/>
          </a:p>
          <a:p>
            <a:pPr marL="514350" indent="-514350">
              <a:buAutoNum type="arabicParenR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62746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2088232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Типичные ошибки, допускающиеся при разработке рабочих программ по учебным предметам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060848"/>
            <a:ext cx="8363272" cy="4392488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ru-RU" dirty="0" smtClean="0"/>
              <a:t>При разработке рабочей программы </a:t>
            </a:r>
            <a:r>
              <a:rPr lang="ru-RU" i="1" dirty="0" smtClean="0"/>
              <a:t>нет посыла на Примерную программу</a:t>
            </a:r>
            <a:r>
              <a:rPr lang="ru-RU" dirty="0" smtClean="0"/>
              <a:t> по учебному предмету.</a:t>
            </a:r>
          </a:p>
          <a:p>
            <a:pPr marL="514350" indent="-514350">
              <a:buAutoNum type="arabicPeriod"/>
            </a:pPr>
            <a:r>
              <a:rPr lang="ru-RU" dirty="0" smtClean="0"/>
              <a:t>Очень часто рабочая программа не отражает учёт особенностей детей конкретного класса.</a:t>
            </a:r>
          </a:p>
          <a:p>
            <a:pPr marL="514350" indent="-514350">
              <a:buAutoNum type="arabicPeriod"/>
            </a:pPr>
            <a:r>
              <a:rPr lang="ru-RU" dirty="0" smtClean="0"/>
              <a:t>Рабочая программа перенасыщена лишней информацией.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14823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Опыт разработки и реализации рабочих программ по учебным предметам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детей с особыми образовательными потребностями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83981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r>
              <a:rPr lang="ru-RU" sz="4400" b="1" smtClean="0">
                <a:latin typeface="Times New Roman" pitchFamily="18" charset="0"/>
                <a:cs typeface="Times New Roman" pitchFamily="18" charset="0"/>
              </a:rPr>
              <a:t>Спасибо за внимание</a:t>
            </a:r>
          </a:p>
        </p:txBody>
      </p:sp>
    </p:spTree>
    <p:extLst>
      <p:ext uri="{BB962C8B-B14F-4D97-AF65-F5344CB8AC3E}">
        <p14:creationId xmlns:p14="http://schemas.microsoft.com/office/powerpoint/2010/main" val="3056316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>Нормативно-правовая основа разработки рабочих программ по учебным предметам</a:t>
            </a:r>
          </a:p>
          <a:p>
            <a:pPr algn="ctr"/>
            <a:endParaRPr lang="ru-RU" sz="4800" b="1" dirty="0"/>
          </a:p>
        </p:txBody>
      </p:sp>
    </p:spTree>
    <p:extLst>
      <p:ext uri="{BB962C8B-B14F-4D97-AF65-F5344CB8AC3E}">
        <p14:creationId xmlns:p14="http://schemas.microsoft.com/office/powerpoint/2010/main" val="2166895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ФЗ «Об образовании в Российской Федерации»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Принят Государственной Думой 21 декабря 2012 года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Одобрен Советом Федерации 26 декабря 2012 года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Вступил в силу с сентября 2013 года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2076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Прямоугольник 3"/>
          <p:cNvSpPr>
            <a:spLocks noChangeArrowheads="1"/>
          </p:cNvSpPr>
          <p:nvPr/>
        </p:nvSpPr>
        <p:spPr bwMode="auto">
          <a:xfrm>
            <a:off x="250825" y="1444625"/>
            <a:ext cx="8569325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/>
            <a:r>
              <a:rPr lang="ru-RU" altLang="ru-RU" sz="280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altLang="ru-RU" sz="2800" b="1">
                <a:latin typeface="Times New Roman" pitchFamily="18" charset="0"/>
                <a:cs typeface="Times New Roman" pitchFamily="18" charset="0"/>
              </a:rPr>
              <a:t>Федеральный государственный образовательный стандарт </a:t>
            </a:r>
            <a:r>
              <a:rPr lang="ru-RU" altLang="ru-RU" sz="2800">
                <a:latin typeface="Times New Roman" pitchFamily="18" charset="0"/>
                <a:cs typeface="Times New Roman" pitchFamily="18" charset="0"/>
              </a:rPr>
              <a:t>– это совокупность обязательных требований к образованию определенного уровня и (или) к профессии, специальности и направлению подготовки, утвержденных федеральным органом исполнительной власти, осуществляющим функции по выработке государственной политики и нормативно-правовому регулированию в сфере образования» </a:t>
            </a:r>
          </a:p>
          <a:p>
            <a:pPr algn="just"/>
            <a:r>
              <a:rPr lang="ru-RU" sz="2800" b="1">
                <a:latin typeface="Times New Roman" pitchFamily="18" charset="0"/>
                <a:cs typeface="Times New Roman" pitchFamily="18" charset="0"/>
              </a:rPr>
              <a:t>(с</a:t>
            </a:r>
            <a:r>
              <a:rPr lang="ru-RU" altLang="ru-RU" sz="2800" b="1">
                <a:latin typeface="Times New Roman" pitchFamily="18" charset="0"/>
                <a:cs typeface="Times New Roman" pitchFamily="18" charset="0"/>
              </a:rPr>
              <a:t>татья 2, п.6 ФЗ «Об образовании в Российской Федерации», 2012 г.)</a:t>
            </a:r>
          </a:p>
        </p:txBody>
      </p:sp>
    </p:spTree>
    <p:extLst>
      <p:ext uri="{BB962C8B-B14F-4D97-AF65-F5344CB8AC3E}">
        <p14:creationId xmlns:p14="http://schemas.microsoft.com/office/powerpoint/2010/main" val="197786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AutoShape 7"/>
          <p:cNvSpPr>
            <a:spLocks noChangeArrowheads="1"/>
          </p:cNvSpPr>
          <p:nvPr/>
        </p:nvSpPr>
        <p:spPr bwMode="auto">
          <a:xfrm>
            <a:off x="2971800" y="2971800"/>
            <a:ext cx="2808288" cy="1533525"/>
          </a:xfrm>
          <a:prstGeom prst="roundRect">
            <a:avLst>
              <a:gd name="adj" fmla="val 16667"/>
            </a:avLst>
          </a:prstGeom>
          <a:solidFill>
            <a:schemeClr val="accent1">
              <a:lumMod val="50000"/>
              <a:alpha val="22000"/>
            </a:schemeClr>
          </a:solidFill>
          <a:ln w="14351" algn="ctr">
            <a:noFill/>
            <a:round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charset="0"/>
                <a:cs typeface="+mn-cs"/>
                <a:hlinkClick r:id="" action="ppaction://hlinkpres?slideindex=1&amp;slidetitle="/>
              </a:rPr>
              <a:t>Требования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charset="0"/>
                <a:cs typeface="+mn-cs"/>
                <a:hlinkClick r:id="" action="ppaction://hlinkpres?slideindex=1&amp;slidetitle="/>
              </a:rPr>
              <a:t>к результатам</a:t>
            </a:r>
            <a:endParaRPr lang="ru-RU" sz="2800" b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charset="0"/>
                <a:cs typeface="+mn-cs"/>
              </a:rPr>
              <a:t>освоения ООП</a:t>
            </a: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40728724"/>
              </p:ext>
            </p:extLst>
          </p:nvPr>
        </p:nvGraphicFramePr>
        <p:xfrm>
          <a:off x="0" y="587376"/>
          <a:ext cx="9036496" cy="61183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076" name="AutoShape 4"/>
          <p:cNvSpPr>
            <a:spLocks noChangeArrowheads="1"/>
          </p:cNvSpPr>
          <p:nvPr/>
        </p:nvSpPr>
        <p:spPr bwMode="auto">
          <a:xfrm>
            <a:off x="3124200" y="838200"/>
            <a:ext cx="2519363" cy="1295400"/>
          </a:xfrm>
          <a:prstGeom prst="roundRect">
            <a:avLst>
              <a:gd name="adj" fmla="val 16667"/>
            </a:avLst>
          </a:prstGeom>
          <a:solidFill>
            <a:srgbClr val="00B0F0">
              <a:alpha val="40000"/>
            </a:srgbClr>
          </a:solidFill>
          <a:ln w="14351" algn="ctr">
            <a:solidFill>
              <a:srgbClr val="FFCCCC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charset="0"/>
                <a:cs typeface="+mn-cs"/>
                <a:hlinkClick r:id="rId8" action="ppaction://hlinkpres?slideindex=1&amp;slidetitle="/>
              </a:rPr>
              <a:t>Требования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charset="0"/>
                <a:cs typeface="+mn-cs"/>
                <a:hlinkClick r:id="rId8" action="ppaction://hlinkpres?slideindex=1&amp;slidetitle="/>
              </a:rPr>
              <a:t>к структуре</a:t>
            </a:r>
            <a:endParaRPr lang="ru-RU" sz="2400" b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charset="0"/>
                <a:cs typeface="+mn-cs"/>
              </a:rPr>
              <a:t>ООП</a:t>
            </a:r>
          </a:p>
        </p:txBody>
      </p:sp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3886200" y="2133600"/>
            <a:ext cx="990600" cy="8382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1"/>
          </a:solidFill>
          <a:ln w="14351" algn="ctr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Arial" charset="0"/>
              <a:cs typeface="+mn-cs"/>
            </a:endParaRPr>
          </a:p>
        </p:txBody>
      </p:sp>
      <p:sp>
        <p:nvSpPr>
          <p:cNvPr id="1031" name="AutoShape 16"/>
          <p:cNvSpPr>
            <a:spLocks noChangeArrowheads="1"/>
          </p:cNvSpPr>
          <p:nvPr/>
        </p:nvSpPr>
        <p:spPr bwMode="auto">
          <a:xfrm>
            <a:off x="3124200" y="5334000"/>
            <a:ext cx="2519363" cy="1296988"/>
          </a:xfrm>
          <a:prstGeom prst="roundRect">
            <a:avLst>
              <a:gd name="adj" fmla="val 16667"/>
            </a:avLst>
          </a:prstGeom>
          <a:solidFill>
            <a:srgbClr val="00B0F0">
              <a:alpha val="34117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altLang="ru-RU" sz="2400" b="1">
                <a:solidFill>
                  <a:schemeClr val="bg2"/>
                </a:solidFill>
                <a:latin typeface="Tahoma" pitchFamily="34" charset="0"/>
                <a:hlinkClick r:id="" action="ppaction://hlinkpres?slideindex=1&amp;slidetitle="/>
              </a:rPr>
              <a:t>Требования</a:t>
            </a:r>
          </a:p>
          <a:p>
            <a:pPr algn="ctr"/>
            <a:r>
              <a:rPr lang="ru-RU" altLang="ru-RU" sz="2400" b="1">
                <a:solidFill>
                  <a:schemeClr val="bg2"/>
                </a:solidFill>
                <a:latin typeface="Tahoma" pitchFamily="34" charset="0"/>
                <a:hlinkClick r:id="" action="ppaction://hlinkpres?slideindex=1&amp;slidetitle="/>
              </a:rPr>
              <a:t>к условиям </a:t>
            </a:r>
            <a:endParaRPr lang="ru-RU" altLang="ru-RU" sz="2400" b="1">
              <a:solidFill>
                <a:schemeClr val="bg2"/>
              </a:solidFill>
              <a:latin typeface="Tahoma" pitchFamily="34" charset="0"/>
            </a:endParaRPr>
          </a:p>
          <a:p>
            <a:pPr algn="ctr"/>
            <a:r>
              <a:rPr lang="ru-RU" altLang="ru-RU" sz="2400" b="1">
                <a:latin typeface="Tahoma" pitchFamily="34" charset="0"/>
              </a:rPr>
              <a:t>реализации ООП</a:t>
            </a:r>
          </a:p>
        </p:txBody>
      </p:sp>
      <p:sp>
        <p:nvSpPr>
          <p:cNvPr id="3089" name="AutoShape 17"/>
          <p:cNvSpPr>
            <a:spLocks noChangeArrowheads="1"/>
          </p:cNvSpPr>
          <p:nvPr/>
        </p:nvSpPr>
        <p:spPr bwMode="auto">
          <a:xfrm>
            <a:off x="3886200" y="4495800"/>
            <a:ext cx="1008063" cy="839788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1"/>
          </a:solidFill>
          <a:ln w="14351" algn="ctr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Arial" charset="0"/>
              <a:cs typeface="+mn-cs"/>
            </a:endParaRPr>
          </a:p>
        </p:txBody>
      </p:sp>
      <p:sp>
        <p:nvSpPr>
          <p:cNvPr id="3094" name="Rectangle 22"/>
          <p:cNvSpPr>
            <a:spLocks noChangeArrowheads="1"/>
          </p:cNvSpPr>
          <p:nvPr/>
        </p:nvSpPr>
        <p:spPr bwMode="auto">
          <a:xfrm>
            <a:off x="1069975" y="0"/>
            <a:ext cx="7069138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 eaLnBrk="0" hangingPunct="0">
              <a:defRPr/>
            </a:pPr>
            <a:r>
              <a:rPr lang="ru-RU" sz="3200" b="1" u="sng" dirty="0">
                <a:solidFill>
                  <a:srgbClr val="212A4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Три системы требований стандарта</a:t>
            </a:r>
            <a:r>
              <a:rPr lang="en-US" sz="3200" b="1" u="sng" dirty="0">
                <a:solidFill>
                  <a:srgbClr val="212A4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endParaRPr lang="ru-RU" sz="3200" b="1" u="sng" dirty="0">
              <a:solidFill>
                <a:srgbClr val="212A4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960909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200" b="1" smtClean="0">
                <a:latin typeface="Times New Roman" pitchFamily="18" charset="0"/>
                <a:cs typeface="Times New Roman" pitchFamily="18" charset="0"/>
              </a:rPr>
              <a:t>Образовательные программы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288" y="1628775"/>
            <a:ext cx="8229600" cy="4525963"/>
          </a:xfrm>
        </p:spPr>
        <p:txBody>
          <a:bodyPr rtlCol="0">
            <a:normAutofit fontScale="92500" lnSpcReduction="20000"/>
          </a:bodyPr>
          <a:lstStyle/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Организации, осуществляющие образовательную деятельность по имеющим государственную аккредитацию образовательным программам (иск.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уз),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разрабатывают образовательные программы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соответствии с ФГОС и с учетом соответствующих примерных основных образовательных программ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altLang="ru-RU" b="1" dirty="0">
                <a:latin typeface="Times New Roman" pitchFamily="18" charset="0"/>
                <a:cs typeface="Times New Roman" pitchFamily="18" charset="0"/>
              </a:rPr>
              <a:t>татья </a:t>
            </a:r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>12, п.7  </a:t>
            </a:r>
            <a:r>
              <a:rPr lang="ru-RU" altLang="ru-RU" b="1" dirty="0">
                <a:latin typeface="Times New Roman" pitchFamily="18" charset="0"/>
                <a:cs typeface="Times New Roman" pitchFamily="18" charset="0"/>
              </a:rPr>
              <a:t>ФЗ «Об образовании в Российской Федерации», 2012 г.)</a:t>
            </a:r>
            <a:br>
              <a:rPr lang="ru-RU" altLang="ru-RU" b="1" dirty="0">
                <a:latin typeface="Times New Roman" pitchFamily="18" charset="0"/>
                <a:cs typeface="Times New Roman" pitchFamily="18" charset="0"/>
              </a:rPr>
            </a:br>
            <a:endParaRPr lang="ru-RU" altLang="ru-RU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1695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142875"/>
            <a:ext cx="8229600" cy="1143000"/>
          </a:xfrm>
        </p:spPr>
        <p:txBody>
          <a:bodyPr anchor="ctr"/>
          <a:lstStyle/>
          <a:p>
            <a:pPr eaLnBrk="1" hangingPunct="1"/>
            <a:r>
              <a:rPr lang="ru-RU" altLang="ru-RU" sz="2100" b="1" smtClean="0"/>
              <a:t>Общая схема соподчинения программных документов в образовательном учреждении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4294967295"/>
          </p:nvPr>
        </p:nvGraphicFramePr>
        <p:xfrm>
          <a:off x="214313" y="1428750"/>
          <a:ext cx="8715375" cy="5143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77140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336704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Примерная ООП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 учебно-методическая документация (примерный учебный план, примерный календарный учебный график, примерные рабочие программы учебных предметов, курсов, дисциплин (модулей), иных компонентов), определяющая рекомендуемые объём и содержание образования определённого уровня и (или) определённой направленности, планируемые результаты освоения образовательной программы, примерные условия образовательной деятельности, включая примерные расчёты нормативных затрат оказания государственных услуг по реализации образовательной программы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(Закон об образовании в Российской Федерации, статья 2, п. 10)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110562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676</Words>
  <Application>Microsoft Office PowerPoint</Application>
  <PresentationFormat>Экран (4:3)</PresentationFormat>
  <Paragraphs>235</Paragraphs>
  <Slides>23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Областное методическое объединение специалистов по начальному общему образованию</vt:lpstr>
      <vt:lpstr>План работы</vt:lpstr>
      <vt:lpstr>Презентация PowerPoint</vt:lpstr>
      <vt:lpstr>ФЗ «Об образовании в Российской Федерации»</vt:lpstr>
      <vt:lpstr>Презентация PowerPoint</vt:lpstr>
      <vt:lpstr>Презентация PowerPoint</vt:lpstr>
      <vt:lpstr>Образовательные программы</vt:lpstr>
      <vt:lpstr>Общая схема соподчинения программных документов в образовательном учреждении</vt:lpstr>
      <vt:lpstr>Презентация PowerPoint</vt:lpstr>
      <vt:lpstr>ФГОС НОО (с 2009 года) </vt:lpstr>
      <vt:lpstr>ФГОС  НОО ( 2009 г.)</vt:lpstr>
      <vt:lpstr>Изменения в ФГОС</vt:lpstr>
      <vt:lpstr>Изменения в ФГОС</vt:lpstr>
      <vt:lpstr>Презентация PowerPoint</vt:lpstr>
      <vt:lpstr>Изменения в ФГОС</vt:lpstr>
      <vt:lpstr>Изменения в ФГОС</vt:lpstr>
      <vt:lpstr>Рабочие программы</vt:lpstr>
      <vt:lpstr>Примерные программы по учебным предметам (с 2004 года) </vt:lpstr>
      <vt:lpstr>Из ПРИКАЗА  от 31 декабря 2015 г.  N 1576    «О внесении изменений в федеральный государственный образовательный…», п. 19.5 </vt:lpstr>
      <vt:lpstr>Структура рабочей программы по учебным предметам</vt:lpstr>
      <vt:lpstr>Типичные ошибки, допускающиеся при разработке рабочих программ по учебным предметам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Областное методическое объединение специалистов по начальному общему образованию</dc:title>
  <dc:creator>Лана</dc:creator>
  <cp:lastModifiedBy>Лана</cp:lastModifiedBy>
  <cp:revision>7</cp:revision>
  <dcterms:created xsi:type="dcterms:W3CDTF">2016-11-24T13:28:29Z</dcterms:created>
  <dcterms:modified xsi:type="dcterms:W3CDTF">2016-11-25T09:00:46Z</dcterms:modified>
</cp:coreProperties>
</file>