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349" r:id="rId2"/>
    <p:sldId id="274" r:id="rId3"/>
    <p:sldId id="358" r:id="rId4"/>
    <p:sldId id="351" r:id="rId5"/>
    <p:sldId id="365" r:id="rId6"/>
    <p:sldId id="360" r:id="rId7"/>
    <p:sldId id="369" r:id="rId8"/>
    <p:sldId id="361" r:id="rId9"/>
    <p:sldId id="362" r:id="rId10"/>
    <p:sldId id="354" r:id="rId11"/>
    <p:sldId id="364" r:id="rId12"/>
    <p:sldId id="353" r:id="rId13"/>
    <p:sldId id="366" r:id="rId14"/>
    <p:sldId id="352" r:id="rId15"/>
    <p:sldId id="370" r:id="rId16"/>
    <p:sldId id="355" r:id="rId17"/>
    <p:sldId id="367" r:id="rId18"/>
    <p:sldId id="350" r:id="rId19"/>
    <p:sldId id="3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D502A7-FA85-412F-8C82-670C64F5E366}">
          <p14:sldIdLst>
            <p14:sldId id="349"/>
            <p14:sldId id="274"/>
            <p14:sldId id="358"/>
            <p14:sldId id="351"/>
            <p14:sldId id="365"/>
            <p14:sldId id="360"/>
            <p14:sldId id="369"/>
            <p14:sldId id="361"/>
            <p14:sldId id="362"/>
            <p14:sldId id="354"/>
            <p14:sldId id="364"/>
            <p14:sldId id="353"/>
            <p14:sldId id="366"/>
            <p14:sldId id="352"/>
            <p14:sldId id="370"/>
            <p14:sldId id="355"/>
            <p14:sldId id="367"/>
            <p14:sldId id="350"/>
            <p14:sldId id="357"/>
          </p14:sldIdLst>
        </p14:section>
        <p14:section name="Раздел без заголовка" id="{69CCDF4C-8C87-4A9A-8FC7-831C06B7012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>
      <p:cViewPr>
        <p:scale>
          <a:sx n="90" d="100"/>
          <a:sy n="90" d="100"/>
        </p:scale>
        <p:origin x="-2118" y="12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1BDA-487D-4E27-AECA-C7B6023D897D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064E-B895-4AD2-9085-1A1E9BCB5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1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6F2A-8F54-4AEB-91F5-8B4E92095483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FB79-38D5-4E5E-9536-2EFC01209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FB79-38D5-4E5E-9536-2EFC01209E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rgbClr val="82C0E6">
              <a:alpha val="69804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6836032"/>
              </p:ext>
            </p:extLst>
          </p:nvPr>
        </p:nvGraphicFramePr>
        <p:xfrm>
          <a:off x="323528" y="1916832"/>
          <a:ext cx="8496944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264696"/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ВНЕШНИЕ ВЫЗОВЫ</a:t>
                      </a:r>
                    </a:p>
                  </a:txBody>
                  <a:tcPr anchor="ctr">
                    <a:solidFill>
                      <a:srgbClr val="82C0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82C0E6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0800" y="1988840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617730" y="4077072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8372"/>
            <a:ext cx="6851104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CDFFBC-1CAC-429E-9A10-15F4C2E18A3C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805" y="4581128"/>
            <a:ext cx="6553200" cy="72008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Шимаковская С.Ю., заведующий кафедрой педагогики и методики дошкольного образования ГАУ ДПО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СОИРО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068961"/>
            <a:ext cx="6912767" cy="1296143"/>
          </a:xfrm>
        </p:spPr>
        <p:txBody>
          <a:bodyPr/>
          <a:lstStyle/>
          <a:p>
            <a:r>
              <a:rPr lang="ru-RU" sz="2000" dirty="0"/>
              <a:t>Повышение квалификации педагогов дошкольных </a:t>
            </a:r>
            <a:r>
              <a:rPr lang="ru-RU" sz="2000" dirty="0" smtClean="0"/>
              <a:t>образовательных организаций:</a:t>
            </a:r>
            <a:br>
              <a:rPr lang="ru-RU" sz="2000" dirty="0" smtClean="0"/>
            </a:br>
            <a:r>
              <a:rPr lang="ru-RU" sz="2000" dirty="0" smtClean="0"/>
              <a:t>проблемы </a:t>
            </a:r>
            <a:r>
              <a:rPr lang="ru-RU" sz="2000" dirty="0"/>
              <a:t>и перспективы </a:t>
            </a:r>
          </a:p>
        </p:txBody>
      </p:sp>
    </p:spTree>
    <p:extLst>
      <p:ext uri="{BB962C8B-B14F-4D97-AF65-F5344CB8AC3E}">
        <p14:creationId xmlns:p14="http://schemas.microsoft.com/office/powerpoint/2010/main" val="18229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408712" cy="1039427"/>
          </a:xfrm>
        </p:spPr>
        <p:txBody>
          <a:bodyPr/>
          <a:lstStyle/>
          <a:p>
            <a:r>
              <a:rPr lang="ru-RU" dirty="0" smtClean="0"/>
              <a:t>Книга Отзывов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80" y="1628800"/>
            <a:ext cx="897025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кафедры\ПЛАНЫ КУРСОВ семинаров\планы курсов и семинаров 2014\Персонификация 15 мая\IMG_24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0" y="116632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03" t="30309" r="5292" b="10119"/>
          <a:stretch/>
        </p:blipFill>
        <p:spPr bwMode="auto">
          <a:xfrm>
            <a:off x="1907704" y="3068877"/>
            <a:ext cx="7108455" cy="36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480720" cy="10394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Тематика стажировки педагогов </a:t>
            </a:r>
            <a:r>
              <a:rPr lang="ru-RU" sz="2800" dirty="0" err="1" smtClean="0"/>
              <a:t>доо</a:t>
            </a:r>
            <a:r>
              <a:rPr lang="ru-RU" sz="2800" dirty="0" smtClean="0"/>
              <a:t> в 2016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373563"/>
          </a:xfrm>
        </p:spPr>
        <p:txBody>
          <a:bodyPr>
            <a:normAutofit/>
          </a:bodyPr>
          <a:lstStyle/>
          <a:p>
            <a:r>
              <a:rPr lang="ru-RU" sz="2600" dirty="0"/>
              <a:t>«Современные образовательные технологии как условие реализации требований ФГОС дошкольного образования</a:t>
            </a:r>
            <a:r>
              <a:rPr lang="ru-RU" sz="2600" dirty="0" smtClean="0"/>
              <a:t>» (24 ч.)</a:t>
            </a:r>
            <a:endParaRPr lang="ru-RU" sz="2600" dirty="0"/>
          </a:p>
          <a:p>
            <a:r>
              <a:rPr lang="ru-RU" sz="2600" dirty="0"/>
              <a:t>«Коррекционно-развивающая работа с детьми дошкольного и младшего школьного возраста с ОВЗ</a:t>
            </a:r>
            <a:r>
              <a:rPr lang="ru-RU" sz="2600" dirty="0" smtClean="0"/>
              <a:t>» (16 ч.)</a:t>
            </a:r>
            <a:endParaRPr lang="ru-RU" sz="2600" dirty="0"/>
          </a:p>
          <a:p>
            <a:r>
              <a:rPr lang="ru-RU" sz="2600" dirty="0"/>
              <a:t>«Проектирование индивидуальной образовательной траектории обучающихся</a:t>
            </a:r>
            <a:r>
              <a:rPr lang="ru-RU" sz="2600" dirty="0" smtClean="0"/>
              <a:t>» (24 ч.)</a:t>
            </a:r>
            <a:endParaRPr lang="ru-RU" sz="2600" dirty="0"/>
          </a:p>
          <a:p>
            <a:r>
              <a:rPr lang="ru-RU" sz="2600" dirty="0"/>
              <a:t>«Проектная технология в работе с семьей (дошкольники с ОВЗ и ЗПР</a:t>
            </a:r>
            <a:r>
              <a:rPr lang="ru-RU" sz="2600" dirty="0" smtClean="0"/>
              <a:t>)» (16 ч.)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29243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стажировка по теме «Современные образовательные технологии как условие реализации требований ФГОС дошкольного образования»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5" name="Picture 3" descr="C:\Users\КДО-5\Pictures\25-03-16_phelk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43130"/>
            <a:ext cx="4445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ДО-5\Pictures\25-03-16_phelk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84840"/>
            <a:ext cx="4120868" cy="30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ДО-5\Pictures\25-03-16_phelk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865625" cy="28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Стажировочные площадки ГАУ ДПО СОИРО в 2016 г.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2800" dirty="0" smtClean="0"/>
              <a:t>МБДОУ </a:t>
            </a:r>
            <a:r>
              <a:rPr lang="ru-RU" sz="2800" dirty="0"/>
              <a:t>«Детский сад № 25 «Пчёлка» города </a:t>
            </a:r>
            <a:r>
              <a:rPr lang="ru-RU" sz="2800" dirty="0" smtClean="0"/>
              <a:t>Смоленск</a:t>
            </a:r>
          </a:p>
          <a:p>
            <a:r>
              <a:rPr lang="ru-RU" sz="2800" dirty="0" smtClean="0"/>
              <a:t>МБДОУ </a:t>
            </a:r>
            <a:r>
              <a:rPr lang="ru-RU" sz="2800" dirty="0"/>
              <a:t>«Детский сад № 42 «Чайка</a:t>
            </a:r>
            <a:r>
              <a:rPr lang="ru-RU" sz="2800" dirty="0" smtClean="0"/>
              <a:t>» </a:t>
            </a:r>
            <a:r>
              <a:rPr lang="ru-RU" sz="2800" dirty="0"/>
              <a:t>города </a:t>
            </a:r>
            <a:r>
              <a:rPr lang="ru-RU" sz="2800" dirty="0" smtClean="0"/>
              <a:t>Смоленска</a:t>
            </a:r>
            <a:endParaRPr lang="ru-RU" sz="2800" dirty="0"/>
          </a:p>
          <a:p>
            <a:r>
              <a:rPr lang="ru-RU" sz="2800" dirty="0"/>
              <a:t>МБДОУ «Детский сад № 51 «Росинка» города </a:t>
            </a:r>
            <a:r>
              <a:rPr lang="ru-RU" sz="2800" dirty="0" smtClean="0"/>
              <a:t>Смоленска</a:t>
            </a:r>
          </a:p>
          <a:p>
            <a:r>
              <a:rPr lang="ru-RU" sz="2800" dirty="0" smtClean="0"/>
              <a:t>….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Уровневая модель повышения </a:t>
            </a:r>
            <a:r>
              <a:rPr lang="ru-RU" sz="3600" dirty="0" smtClean="0"/>
              <a:t>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Этапы</a:t>
            </a:r>
          </a:p>
          <a:p>
            <a:r>
              <a:rPr lang="ru-RU" dirty="0" err="1" smtClean="0"/>
              <a:t>предкурсовой</a:t>
            </a:r>
            <a:r>
              <a:rPr lang="ru-RU" dirty="0" smtClean="0"/>
              <a:t> этап</a:t>
            </a:r>
          </a:p>
          <a:p>
            <a:r>
              <a:rPr lang="ru-RU" dirty="0" smtClean="0"/>
              <a:t>теоретико-практический</a:t>
            </a:r>
          </a:p>
          <a:p>
            <a:r>
              <a:rPr lang="ru-RU" dirty="0" smtClean="0"/>
              <a:t>внедренческий</a:t>
            </a:r>
            <a:r>
              <a:rPr lang="ru-RU" dirty="0"/>
              <a:t>. </a:t>
            </a:r>
            <a:endParaRPr lang="ru-RU" dirty="0" smtClean="0"/>
          </a:p>
          <a:p>
            <a:pPr marL="114300" indent="0">
              <a:buNone/>
            </a:pPr>
            <a:r>
              <a:rPr lang="ru-RU" dirty="0"/>
              <a:t>Эти этапы будут включать мониторинг профессиональных затруднений (анкетирование, тестирование в ИАС «Регион»), входную диагностику (анкетирование, тестирование в </a:t>
            </a:r>
            <a:r>
              <a:rPr lang="ru-RU" dirty="0" err="1"/>
              <a:t>гуглформе</a:t>
            </a:r>
            <a:r>
              <a:rPr lang="ru-RU" dirty="0"/>
              <a:t> на курсах и семинарах), </a:t>
            </a:r>
            <a:r>
              <a:rPr lang="ru-RU" dirty="0" smtClean="0"/>
              <a:t>распределение слушателей по уровням и составление </a:t>
            </a:r>
            <a:r>
              <a:rPr lang="ru-RU" dirty="0"/>
              <a:t>индивидуальных </a:t>
            </a:r>
            <a:r>
              <a:rPr lang="ru-RU"/>
              <a:t>карт </a:t>
            </a:r>
            <a:r>
              <a:rPr lang="ru-RU" smtClean="0"/>
              <a:t>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Региональные конкурсы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844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региональный конкурс </a:t>
            </a:r>
            <a:r>
              <a:rPr lang="ru-RU" b="1" dirty="0"/>
              <a:t>инновационных проектов по введению ФГОС дошкольного образования </a:t>
            </a:r>
            <a:r>
              <a:rPr lang="ru-RU" dirty="0"/>
              <a:t>(2015)</a:t>
            </a:r>
          </a:p>
          <a:p>
            <a:r>
              <a:rPr lang="ru-RU" dirty="0"/>
              <a:t>региональный конкурс </a:t>
            </a:r>
            <a:r>
              <a:rPr lang="ru-RU" b="1" dirty="0"/>
              <a:t>методических разработок педагогических работников Смоленской области, реализующих ФГОС</a:t>
            </a:r>
            <a:r>
              <a:rPr lang="ru-RU" dirty="0"/>
              <a:t> (2015)</a:t>
            </a:r>
          </a:p>
          <a:p>
            <a:r>
              <a:rPr lang="ru-RU" dirty="0"/>
              <a:t>региональный заочный смотр-конкурс методических разработок «</a:t>
            </a:r>
            <a:r>
              <a:rPr lang="ru-RU" b="1" dirty="0"/>
              <a:t>Инновационный опыт педагогов в достижении новых образовательных результатов</a:t>
            </a:r>
            <a:r>
              <a:rPr lang="ru-RU" dirty="0"/>
              <a:t>» (2015)</a:t>
            </a:r>
          </a:p>
          <a:p>
            <a:r>
              <a:rPr lang="ru-RU" dirty="0"/>
              <a:t>областной профессиональный конкурс «</a:t>
            </a:r>
            <a:r>
              <a:rPr lang="ru-RU" b="1" dirty="0"/>
              <a:t>Воспитатель года</a:t>
            </a:r>
            <a:r>
              <a:rPr lang="ru-RU" dirty="0"/>
              <a:t>» (2014, </a:t>
            </a:r>
            <a:r>
              <a:rPr lang="ru-RU" dirty="0" smtClean="0"/>
              <a:t>2015, 2016)</a:t>
            </a:r>
            <a:endParaRPr lang="ru-RU" dirty="0"/>
          </a:p>
          <a:p>
            <a:r>
              <a:rPr lang="ru-RU" dirty="0"/>
              <a:t>региональный заочный конкурс методических разработок педагогов дошкольных образовательных организаций «</a:t>
            </a:r>
            <a:r>
              <a:rPr lang="ru-RU" b="1" dirty="0"/>
              <a:t>Край мой Смоленский</a:t>
            </a:r>
            <a:r>
              <a:rPr lang="ru-RU" dirty="0" smtClean="0"/>
              <a:t>» (2016)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1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480720" cy="1220428"/>
          </a:xfrm>
        </p:spPr>
        <p:txBody>
          <a:bodyPr>
            <a:normAutofit fontScale="90000"/>
          </a:bodyPr>
          <a:lstStyle/>
          <a:p>
            <a:r>
              <a:rPr lang="ru-RU" sz="2900" dirty="0"/>
              <a:t>региональные научно-практические конференции, круглые столы, </a:t>
            </a:r>
            <a:r>
              <a:rPr lang="ru-RU" sz="2900" dirty="0" smtClean="0"/>
              <a:t>марафоны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дошкольные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секции на педагогических марафонах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работников образовательных организаций Смоленской области </a:t>
            </a:r>
            <a:r>
              <a:rPr lang="ru-RU" dirty="0"/>
              <a:t>(«Информационно-методическое сопровождение внедрения требований ФГОС дошкольного образования», «Психолого-педагогическое сопровождение образовательной программы дошкольного образования в условиях внедрения ФГОС ДО») (2014, </a:t>
            </a:r>
            <a:r>
              <a:rPr lang="ru-RU" dirty="0" smtClean="0"/>
              <a:t>2015)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региональные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круглые столы </a:t>
            </a:r>
            <a:r>
              <a:rPr lang="ru-RU" dirty="0"/>
              <a:t>«Введение Федерального государственного образовательного стандарта дошкольного образования и перспективы его реализации», «Актуальные проблемы и перспективы реализации ФГОС дошкольного образования» в разных муниципальных образованиях Смоленской области» (Сафоново, Рославль, </a:t>
            </a:r>
            <a:r>
              <a:rPr lang="ru-RU" dirty="0" smtClean="0"/>
              <a:t>Вязьма, Велиж; 2014-2016)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областные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августовские совещания </a:t>
            </a:r>
            <a:r>
              <a:rPr lang="ru-RU" dirty="0"/>
              <a:t>по проблемам введения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chemeClr val="tx1"/>
                </a:solidFill>
              </a:rPr>
              <a:t>реализации</a:t>
            </a:r>
            <a:r>
              <a:rPr lang="ru-RU" dirty="0" smtClean="0"/>
              <a:t> ФГОС </a:t>
            </a:r>
            <a:r>
              <a:rPr lang="ru-RU" dirty="0"/>
              <a:t>дошкольного образования (2014, 2015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9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/>
              <a:t>секция РУМО по начальному и дошкольному </a:t>
            </a:r>
            <a:r>
              <a:rPr lang="ru-RU" sz="2600" dirty="0" smtClean="0"/>
              <a:t>образованию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err="1" smtClean="0"/>
              <a:t>вебинар</a:t>
            </a:r>
            <a:r>
              <a:rPr lang="ru-RU" sz="2600" dirty="0" smtClean="0"/>
              <a:t> «Целевые ориентиры ФГОС ДО» (27.10.15)</a:t>
            </a:r>
          </a:p>
          <a:p>
            <a:r>
              <a:rPr lang="ru-RU" sz="2600" dirty="0" err="1" smtClean="0"/>
              <a:t>вебинар</a:t>
            </a:r>
            <a:r>
              <a:rPr lang="ru-RU" sz="2600" dirty="0" smtClean="0"/>
              <a:t> «Структура и содержание ООП ДОО» (17.11.15 и 20.11.15)</a:t>
            </a:r>
          </a:p>
          <a:p>
            <a:r>
              <a:rPr lang="ru-RU" sz="2600" dirty="0" err="1" smtClean="0"/>
              <a:t>вебинар</a:t>
            </a:r>
            <a:r>
              <a:rPr lang="ru-RU" sz="2600" dirty="0" smtClean="0"/>
              <a:t> «Использование современных педагогических технологий с целью развития личности дошкольника» (15.12.15)</a:t>
            </a:r>
          </a:p>
          <a:p>
            <a:r>
              <a:rPr lang="ru-RU" sz="2600" dirty="0" err="1" smtClean="0"/>
              <a:t>вебинар</a:t>
            </a:r>
            <a:r>
              <a:rPr lang="ru-RU" sz="2600" dirty="0" smtClean="0"/>
              <a:t> «Педагогическая диагностика как средство оценки достижений дошкольника» (15.04.2016)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759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44824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/>
            <a:r>
              <a:rPr lang="ru-RU" sz="6000" dirty="0"/>
              <a:t>Спасибо за внимание.</a:t>
            </a:r>
          </a:p>
          <a:p>
            <a:pPr marL="114300" algn="ctr"/>
            <a:r>
              <a:rPr lang="ru-RU" sz="6000" dirty="0"/>
              <a:t>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25991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5688632" cy="1039427"/>
          </a:xfrm>
        </p:spPr>
        <p:txBody>
          <a:bodyPr>
            <a:normAutofit/>
          </a:bodyPr>
          <a:lstStyle/>
          <a:p>
            <a:pPr marL="114300" indent="0"/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17 октября 2013 г. № 1155 г. Москва «</a:t>
            </a:r>
            <a:r>
              <a:rPr lang="ru-RU" b="1" dirty="0"/>
              <a:t>Об утверждении федерального государственного образовательного стандарта дошкольного образования</a:t>
            </a:r>
            <a:r>
              <a:rPr lang="ru-RU" dirty="0"/>
              <a:t>»).</a:t>
            </a:r>
          </a:p>
          <a:p>
            <a:pPr algn="just"/>
            <a:r>
              <a:rPr lang="ru-RU" dirty="0"/>
              <a:t>Приказ Минтруда России № 544 н от 18 октября 2013 г. «</a:t>
            </a:r>
            <a:r>
              <a:rPr lang="ru-RU" b="1" dirty="0"/>
              <a:t>Об утверждении профессионального стандарта «Педагог </a:t>
            </a:r>
            <a:r>
              <a:rPr lang="ru-RU" dirty="0"/>
              <a:t>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73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дополнительные профессиональные программы повышения </a:t>
            </a:r>
            <a:r>
              <a:rPr lang="ru-RU" sz="2400" dirty="0" smtClean="0"/>
              <a:t>квалификации (108 ч.)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комплексные </a:t>
            </a:r>
            <a:r>
              <a:rPr lang="ru-RU" b="1" dirty="0"/>
              <a:t>курсы повышения квалификации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руководителей ДОО</a:t>
            </a:r>
            <a:r>
              <a:rPr lang="ru-RU" b="1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Управление дошкольной образовательной организацией в условиях стандартизации дошкольного </a:t>
            </a:r>
            <a:r>
              <a:rPr lang="ru-RU" dirty="0" smtClean="0"/>
              <a:t>образования»;</a:t>
            </a:r>
            <a:endParaRPr lang="ru-RU" dirty="0"/>
          </a:p>
          <a:p>
            <a:r>
              <a:rPr lang="ru-RU" b="1" dirty="0" smtClean="0"/>
              <a:t>комплексные </a:t>
            </a:r>
            <a:r>
              <a:rPr lang="ru-RU" b="1" dirty="0"/>
              <a:t>курсы повышения квалификации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воспитателей</a:t>
            </a:r>
            <a:r>
              <a:rPr lang="ru-RU" b="1" dirty="0"/>
              <a:t> </a:t>
            </a:r>
            <a:r>
              <a:rPr lang="ru-RU" b="1" dirty="0" smtClean="0"/>
              <a:t>ДОО </a:t>
            </a:r>
            <a:r>
              <a:rPr lang="ru-RU" dirty="0" smtClean="0"/>
              <a:t>«Профессиональная компетентность воспитателя в условиях стандартизации дошкольного образования»;</a:t>
            </a:r>
            <a:endParaRPr lang="ru-RU" dirty="0"/>
          </a:p>
          <a:p>
            <a:r>
              <a:rPr lang="ru-RU" b="1" dirty="0" smtClean="0"/>
              <a:t>комплексные </a:t>
            </a:r>
            <a:r>
              <a:rPr lang="ru-RU" b="1" dirty="0"/>
              <a:t>курсы повышения квалификации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музыкальных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комплексные </a:t>
            </a:r>
            <a:r>
              <a:rPr lang="ru-RU" b="1" dirty="0"/>
              <a:t>курсы повышения квалификации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инструкторов по физической культуре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r>
              <a:rPr lang="ru-RU" dirty="0" smtClean="0"/>
              <a:t>и </a:t>
            </a:r>
            <a:r>
              <a:rPr lang="ru-RU" dirty="0"/>
              <a:t>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дополнительные профессиональные программы повышения </a:t>
            </a:r>
            <a:r>
              <a:rPr lang="ru-RU" sz="2400" dirty="0" smtClean="0"/>
              <a:t>квалификации (от 16 ч. до 72 ч.)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семинары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руководителей ДОО </a:t>
            </a:r>
            <a:r>
              <a:rPr lang="ru-RU" dirty="0" smtClean="0"/>
              <a:t>«Управление </a:t>
            </a:r>
            <a:r>
              <a:rPr lang="ru-RU" dirty="0"/>
              <a:t>реализацией ФГОС дошкольного образования», «Образовательная программа ДОО как механизм реализации стандартов дошкольного образования» и др</a:t>
            </a:r>
            <a:r>
              <a:rPr lang="ru-RU" dirty="0" smtClean="0"/>
              <a:t>.</a:t>
            </a:r>
            <a:endParaRPr lang="ru-RU" dirty="0"/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семинары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педагогов ДОО </a:t>
            </a:r>
            <a:r>
              <a:rPr lang="ru-RU" dirty="0" smtClean="0"/>
              <a:t>«Реализация </a:t>
            </a:r>
            <a:r>
              <a:rPr lang="ru-RU" dirty="0"/>
              <a:t>основной образовательной программы в соответствии с ФГОС дошкольного образования», «Формы организации детской деятельности</a:t>
            </a:r>
            <a:r>
              <a:rPr lang="ru-RU" dirty="0" smtClean="0"/>
              <a:t>» и </a:t>
            </a:r>
            <a:r>
              <a:rPr lang="ru-RU" dirty="0"/>
              <a:t>др</a:t>
            </a:r>
            <a:r>
              <a:rPr lang="ru-RU" dirty="0" smtClean="0"/>
              <a:t>.</a:t>
            </a:r>
            <a:endParaRPr lang="ru-RU" b="1" dirty="0">
              <a:solidFill>
                <a:srgbClr val="57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Целевые Категории педагогических работников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семинар для молодых </a:t>
            </a:r>
            <a:r>
              <a:rPr lang="ru-RU" sz="2800" b="1" dirty="0"/>
              <a:t>специалистов </a:t>
            </a:r>
            <a:r>
              <a:rPr lang="ru-RU" sz="2800" dirty="0"/>
              <a:t>(воспитателей) дошкольных образовательных </a:t>
            </a:r>
            <a:r>
              <a:rPr lang="ru-RU" sz="2800" dirty="0" smtClean="0"/>
              <a:t>организаций </a:t>
            </a:r>
            <a:r>
              <a:rPr lang="ru-RU" sz="2800" dirty="0"/>
              <a:t>«Организация совместной деятельности воспитателя с детьми в ДОО в соответствии с требованиями ФГОС дошкольного образования</a:t>
            </a:r>
            <a:r>
              <a:rPr lang="ru-RU" sz="28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семинар</a:t>
            </a:r>
            <a:r>
              <a:rPr lang="ru-RU" sz="2800" dirty="0" smtClean="0"/>
              <a:t> </a:t>
            </a:r>
            <a:r>
              <a:rPr lang="ru-RU" sz="2800" b="1" dirty="0" smtClean="0"/>
              <a:t>для </a:t>
            </a:r>
            <a:r>
              <a:rPr lang="ru-RU" sz="2800" b="1" dirty="0"/>
              <a:t>педагогов </a:t>
            </a:r>
            <a:r>
              <a:rPr lang="ru-RU" sz="2800" dirty="0"/>
              <a:t>дошкольных образовательных организаций, </a:t>
            </a:r>
            <a:r>
              <a:rPr lang="ru-RU" sz="2800" b="1" dirty="0"/>
              <a:t>работающих в разновозрастных </a:t>
            </a:r>
            <a:r>
              <a:rPr lang="ru-RU" sz="2800" b="1" dirty="0" smtClean="0"/>
              <a:t>группах </a:t>
            </a:r>
            <a:r>
              <a:rPr lang="ru-RU" sz="2800" dirty="0"/>
              <a:t>«Специфика образовательной деятельности в разновозрастной группе ДОО в контексте ФГОС дошкольного образования</a:t>
            </a:r>
            <a:r>
              <a:rPr lang="ru-RU" sz="28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семинар для руководителей </a:t>
            </a:r>
            <a:r>
              <a:rPr lang="ru-RU" sz="2800" b="1" dirty="0"/>
              <a:t>методических объединений воспитателей </a:t>
            </a:r>
            <a:r>
              <a:rPr lang="ru-RU" sz="2800" b="1" dirty="0" smtClean="0"/>
              <a:t>ДОО </a:t>
            </a:r>
            <a:r>
              <a:rPr lang="ru-RU" sz="2800" dirty="0"/>
              <a:t>«Планирование и организация деятельности методического объединения воспитателей ДОО»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Курсы ПП «Психолого-педагогическое </a:t>
            </a:r>
            <a:r>
              <a:rPr lang="ru-RU" sz="2000" dirty="0"/>
              <a:t>сопровождение развития детей дошкольного возраста в условиях реализации требований ФГОС ДОО» (250 ч)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568952" cy="48447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Курсы профессиональной переподготовки </a:t>
            </a:r>
            <a:r>
              <a:rPr lang="ru-RU" dirty="0"/>
              <a:t>ориентированы на воспитателей дошкольных образовательных организаций, не имеющих педагогического образования.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программе</a:t>
            </a:r>
            <a:r>
              <a:rPr lang="ru-RU" dirty="0"/>
              <a:t>: приоритетные направления развития системы дошкольного образования РФ; законы и иные нормативные правовые акты, регламентирующие образовательную деятельность в ДОО; современные образовательные технологии; способы организации видов деятельности детей в соответствии с требованиями стандарта дошкольного образования; планирование педагогической деятельности; анализ и представление результатов работы с дошкольниками; организация различных видов деятельности детей в контексте личностно-ориентированной модели взаимодействия взрослого с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31963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Повышение квалификации педагогических и руководящих кадров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выездные курсы на базе:</a:t>
            </a:r>
          </a:p>
          <a:p>
            <a:pPr marL="114300" indent="0">
              <a:buNone/>
            </a:pPr>
            <a:r>
              <a:rPr lang="ru-RU" dirty="0"/>
              <a:t>-  РРЦ (Дорогобужский, </a:t>
            </a:r>
            <a:r>
              <a:rPr lang="ru-RU" dirty="0" err="1"/>
              <a:t>Ярцевский</a:t>
            </a:r>
            <a:r>
              <a:rPr lang="ru-RU" dirty="0"/>
              <a:t>, </a:t>
            </a:r>
            <a:r>
              <a:rPr lang="ru-RU" dirty="0" err="1"/>
              <a:t>Сафоновский</a:t>
            </a:r>
            <a:r>
              <a:rPr lang="ru-RU" dirty="0"/>
              <a:t>, </a:t>
            </a:r>
            <a:r>
              <a:rPr lang="ru-RU" dirty="0" err="1"/>
              <a:t>Рославльский</a:t>
            </a:r>
            <a:r>
              <a:rPr lang="ru-RU" dirty="0"/>
              <a:t>, </a:t>
            </a:r>
            <a:r>
              <a:rPr lang="ru-RU" dirty="0" err="1"/>
              <a:t>Велижский</a:t>
            </a:r>
            <a:r>
              <a:rPr lang="ru-RU" dirty="0"/>
              <a:t>);</a:t>
            </a:r>
          </a:p>
          <a:p>
            <a:pPr>
              <a:buFontTx/>
              <a:buChar char="-"/>
            </a:pPr>
            <a:r>
              <a:rPr lang="ru-RU" dirty="0"/>
              <a:t>Вяземского района;</a:t>
            </a:r>
          </a:p>
          <a:p>
            <a:pPr>
              <a:buFontTx/>
              <a:buChar char="-"/>
            </a:pPr>
            <a:r>
              <a:rPr lang="ru-RU" dirty="0"/>
              <a:t>Гагаринского района;</a:t>
            </a:r>
          </a:p>
          <a:p>
            <a:pPr>
              <a:buFontTx/>
              <a:buChar char="-"/>
            </a:pPr>
            <a:r>
              <a:rPr lang="ru-RU" dirty="0"/>
              <a:t>Демидовского района;</a:t>
            </a:r>
          </a:p>
          <a:p>
            <a:pPr>
              <a:buFontTx/>
              <a:buChar char="-"/>
            </a:pPr>
            <a:r>
              <a:rPr lang="ru-RU" dirty="0" err="1"/>
              <a:t>Духовщинского</a:t>
            </a:r>
            <a:r>
              <a:rPr lang="ru-RU" dirty="0"/>
              <a:t> района;</a:t>
            </a:r>
          </a:p>
          <a:p>
            <a:pPr>
              <a:buFontTx/>
              <a:buChar char="-"/>
            </a:pPr>
            <a:r>
              <a:rPr lang="ru-RU" dirty="0"/>
              <a:t>г. Десногорска;</a:t>
            </a:r>
          </a:p>
          <a:p>
            <a:pPr>
              <a:buFontTx/>
              <a:buChar char="-"/>
            </a:pPr>
            <a:r>
              <a:rPr lang="ru-RU" dirty="0" err="1"/>
              <a:t>Руднянского</a:t>
            </a:r>
            <a:r>
              <a:rPr lang="ru-RU" dirty="0"/>
              <a:t> района;</a:t>
            </a:r>
          </a:p>
          <a:p>
            <a:pPr>
              <a:buFontTx/>
              <a:buChar char="-"/>
            </a:pPr>
            <a:r>
              <a:rPr lang="ru-RU" dirty="0" err="1" smtClean="0"/>
              <a:t>Шумячского</a:t>
            </a:r>
            <a:r>
              <a:rPr lang="ru-RU" dirty="0" smtClean="0"/>
              <a:t> </a:t>
            </a:r>
            <a:r>
              <a:rPr lang="ru-RU" dirty="0"/>
              <a:t>района;</a:t>
            </a:r>
          </a:p>
          <a:p>
            <a:pPr>
              <a:buFontTx/>
              <a:buChar char="-"/>
            </a:pPr>
            <a:r>
              <a:rPr lang="ru-RU" dirty="0" err="1"/>
              <a:t>Сычевского</a:t>
            </a:r>
            <a:r>
              <a:rPr lang="ru-RU" dirty="0"/>
              <a:t> района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очно-заочная форма </a:t>
            </a:r>
            <a:r>
              <a:rPr lang="ru-RU" sz="2400" dirty="0"/>
              <a:t>обучения с применением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семинар для </a:t>
            </a:r>
            <a:r>
              <a:rPr lang="ru-RU" dirty="0"/>
              <a:t>руководителей ДОО «Управление ДОО в условиях реализации ФГОС</a:t>
            </a:r>
            <a:r>
              <a:rPr lang="ru-RU" dirty="0" smtClean="0"/>
              <a:t>» (24 ч.)</a:t>
            </a:r>
          </a:p>
          <a:p>
            <a:r>
              <a:rPr lang="ru-RU" dirty="0" smtClean="0"/>
              <a:t>семинар </a:t>
            </a:r>
            <a:r>
              <a:rPr lang="ru-RU" dirty="0"/>
              <a:t>для педагогических работников </a:t>
            </a:r>
            <a:r>
              <a:rPr lang="ru-RU" dirty="0" smtClean="0"/>
              <a:t>ДОО «Реализация </a:t>
            </a:r>
            <a:r>
              <a:rPr lang="ru-RU" dirty="0"/>
              <a:t>основной образовательной программы ДОО в </a:t>
            </a:r>
            <a:r>
              <a:rPr lang="ru-RU" dirty="0" smtClean="0"/>
              <a:t>соответствии с </a:t>
            </a:r>
            <a:r>
              <a:rPr lang="ru-RU" dirty="0"/>
              <a:t>ФГОС дошкольного образования</a:t>
            </a:r>
            <a:r>
              <a:rPr lang="ru-RU" dirty="0" smtClean="0"/>
              <a:t>» (24 ч.)</a:t>
            </a:r>
          </a:p>
          <a:p>
            <a:r>
              <a:rPr lang="ru-RU" dirty="0" smtClean="0"/>
              <a:t>комплексные курсы повышения квалификации воспитателей ДОО «Профессиональная </a:t>
            </a:r>
            <a:r>
              <a:rPr lang="ru-RU" dirty="0"/>
              <a:t>компетентность воспитателя в условиях стандартизации дошкольного образования</a:t>
            </a:r>
            <a:r>
              <a:rPr lang="ru-RU" dirty="0" smtClean="0"/>
              <a:t>» (108 ч.)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5" t="8002" r="15993" b="1509"/>
          <a:stretch/>
        </p:blipFill>
        <p:spPr bwMode="auto">
          <a:xfrm>
            <a:off x="245934" y="116632"/>
            <a:ext cx="5694218" cy="39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81" t="8093" r="8442" b="2032"/>
          <a:stretch/>
        </p:blipFill>
        <p:spPr bwMode="auto">
          <a:xfrm>
            <a:off x="1801091" y="2294206"/>
            <a:ext cx="734290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85359" y="1152237"/>
            <a:ext cx="1054793" cy="468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3140968"/>
            <a:ext cx="2376264" cy="3312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927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Повышение квалификации педагогов дошкольных образовательных организаций: проблемы и перспективы </vt:lpstr>
      <vt:lpstr>Презентация PowerPoint</vt:lpstr>
      <vt:lpstr>дополнительные профессиональные программы повышения квалификации (108 ч.)</vt:lpstr>
      <vt:lpstr>дополнительные профессиональные программы повышения квалификации (от 16 ч. до 72 ч.)</vt:lpstr>
      <vt:lpstr>Целевые Категории педагогических работников</vt:lpstr>
      <vt:lpstr>Курсы ПП «Психолого-педагогическое сопровождение развития детей дошкольного возраста в условиях реализации требований ФГОС ДОО» (250 ч)</vt:lpstr>
      <vt:lpstr>Повышение квалификации педагогических и руководящих кадров</vt:lpstr>
      <vt:lpstr>очно-заочная форма обучения с применением дистанционных образовательных технологий</vt:lpstr>
      <vt:lpstr>Презентация PowerPoint</vt:lpstr>
      <vt:lpstr>Книга Отзывов</vt:lpstr>
      <vt:lpstr>Презентация PowerPoint</vt:lpstr>
      <vt:lpstr>Тематика стажировки педагогов доо в 2016 г.</vt:lpstr>
      <vt:lpstr>стажировка по теме «Современные образовательные технологии как условие реализации требований ФГОС дошкольного образования» </vt:lpstr>
      <vt:lpstr>Стажировочные площадки ГАУ ДПО СОИРО в 2016 г.</vt:lpstr>
      <vt:lpstr>Уровневая модель повышения квалификации</vt:lpstr>
      <vt:lpstr>Региональные конкурсы</vt:lpstr>
      <vt:lpstr>региональные научно-практические конференции, круглые столы, марафоны</vt:lpstr>
      <vt:lpstr>секция РУМО по начальному и дошкольному образованию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СТАНДАРТ ПЕДАГОГА: общие положения</dc:title>
  <dc:creator>Боброва</dc:creator>
  <cp:lastModifiedBy>КДО-5</cp:lastModifiedBy>
  <cp:revision>156</cp:revision>
  <cp:lastPrinted>2016-06-14T14:06:42Z</cp:lastPrinted>
  <dcterms:modified xsi:type="dcterms:W3CDTF">2016-08-18T04:58:51Z</dcterms:modified>
</cp:coreProperties>
</file>