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3" r:id="rId3"/>
    <p:sldId id="269" r:id="rId4"/>
    <p:sldId id="257" r:id="rId5"/>
    <p:sldId id="266" r:id="rId6"/>
    <p:sldId id="267" r:id="rId7"/>
    <p:sldId id="274" r:id="rId8"/>
    <p:sldId id="275" r:id="rId9"/>
    <p:sldId id="270" r:id="rId10"/>
    <p:sldId id="271" r:id="rId11"/>
    <p:sldId id="278" r:id="rId12"/>
    <p:sldId id="277" r:id="rId13"/>
    <p:sldId id="272" r:id="rId14"/>
    <p:sldId id="279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16CD"/>
    <a:srgbClr val="66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7" d="100"/>
          <a:sy n="77" d="100"/>
        </p:scale>
        <p:origin x="-34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ru-RU" sz="16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0.22371747028336914"/>
          <c:y val="2.1396927322612593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633695877179495E-2"/>
          <c:y val="0.1293542536501838"/>
          <c:w val="0.80867313510218264"/>
          <c:h val="0.70752000907544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ОО Смоленского района Смоленской области</c:v>
                </c:pt>
              </c:strCache>
            </c:strRef>
          </c:tx>
          <c:dPt>
            <c:idx val="0"/>
            <c:bubble3D val="0"/>
            <c:explosion val="12"/>
          </c:dPt>
          <c:dPt>
            <c:idx val="1"/>
            <c:bubble3D val="0"/>
            <c:explosion val="15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bubble3D val="0"/>
            <c:explosion val="20"/>
            <c:spPr>
              <a:solidFill>
                <a:srgbClr val="FFC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</c:v>
                </c:pt>
                <c:pt idx="1">
                  <c:v>16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706870771786539E-2"/>
          <c:y val="0.13977674593803649"/>
          <c:w val="0.60306360140059301"/>
          <c:h val="0.757245036182804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4016983984854894"/>
                  <c:y val="-4.43697527689443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305348108791871E-2"/>
                  <c:y val="-0.24166520583271156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951321808936378E-2"/>
                  <c:y val="3.899803692891654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 5 лет</c:v>
                </c:pt>
                <c:pt idx="1">
                  <c:v>от 5 до 10 лет</c:v>
                </c:pt>
                <c:pt idx="2">
                  <c:v>более 10 лет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Прошли курсовую подготовку</c:v>
                </c:pt>
                <c:pt idx="1">
                  <c:v>включены в график прохождения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0.76</c:v>
                </c:pt>
                <c:pt idx="1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543390334440026"/>
          <c:y val="0.31780889394345485"/>
          <c:w val="0.41456609665559974"/>
          <c:h val="0.27606545501959451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087FCB4-B14C-411D-95F3-832E95EA5029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1BA74A-3205-4661-846E-90354962537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376264"/>
          </a:xfrm>
          <a:noFill/>
          <a:ln w="25400">
            <a:noFill/>
          </a:ln>
        </p:spPr>
        <p:txBody>
          <a:bodyPr>
            <a:noAutofit/>
          </a:bodyPr>
          <a:lstStyle/>
          <a:p>
            <a:r>
              <a:rPr lang="ru-RU" sz="3200" b="1" dirty="0"/>
              <a:t>Развитие управленческой компетентности руководителя ДОО в условиях реализации требований </a:t>
            </a:r>
            <a:r>
              <a:rPr lang="ru-RU" sz="3200" b="1" dirty="0" smtClean="0"/>
              <a:t>ФГОС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419872" y="3933056"/>
            <a:ext cx="50117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Иванова Ольга Михайловна,</a:t>
            </a:r>
            <a:endParaRPr lang="ru-RU" dirty="0"/>
          </a:p>
          <a:p>
            <a:r>
              <a:rPr lang="ru-RU" dirty="0"/>
              <a:t>заведующий </a:t>
            </a:r>
            <a:r>
              <a:rPr lang="ru-RU" dirty="0" smtClean="0"/>
              <a:t>МБДОУ ЦРР д/с </a:t>
            </a:r>
            <a:r>
              <a:rPr lang="ru-RU" dirty="0"/>
              <a:t>«</a:t>
            </a:r>
            <a:r>
              <a:rPr lang="ru-RU" dirty="0" err="1"/>
              <a:t>Рябинушка</a:t>
            </a:r>
            <a:r>
              <a:rPr lang="ru-RU" dirty="0" smtClean="0"/>
              <a:t>», </a:t>
            </a:r>
            <a:r>
              <a:rPr lang="ru-RU" dirty="0"/>
              <a:t>председатель бюро ОМО руководителей </a:t>
            </a:r>
            <a:r>
              <a:rPr lang="ru-RU" dirty="0" smtClean="0"/>
              <a:t>ДОО, руководитель РМО заведующих ДОО Смоленского района 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631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04856" cy="78641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Школа руководителя ОО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:\Фото РМО руководителей\DSC0866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7991" y="2690742"/>
            <a:ext cx="4210436" cy="2806959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663"/>
          <a:stretch/>
        </p:blipFill>
        <p:spPr bwMode="auto">
          <a:xfrm>
            <a:off x="4644008" y="2702591"/>
            <a:ext cx="4129561" cy="279511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64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7107170" cy="3577434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«Лидер в образовании»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8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2780928"/>
            <a:ext cx="4539344" cy="3024336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«Лидер в образовании»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3" y="2060849"/>
            <a:ext cx="3960440" cy="2638642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58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2060848"/>
            <a:ext cx="6552728" cy="45066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«Лидер в образовании»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02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РМО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75467"/>
            <a:ext cx="8352927" cy="3450696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7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  Совершенствовать содержание районного  методического объединения руководителей </a:t>
            </a:r>
            <a:r>
              <a:rPr lang="ru-RU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ДОУ</a:t>
            </a:r>
            <a:endParaRPr lang="ru-RU" sz="7200" b="1" dirty="0">
              <a:solidFill>
                <a:srgbClr val="0070C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Повышать </a:t>
            </a:r>
            <a:r>
              <a:rPr lang="ru-RU" sz="7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профессиональное педагогическое мастерство и педагогическую компетентность заведующих </a:t>
            </a:r>
            <a:r>
              <a:rPr lang="ru-RU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ДОУ</a:t>
            </a:r>
            <a:r>
              <a:rPr lang="ru-RU" sz="7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7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изучение Федерального законодательства в области дошкольного образования и </a:t>
            </a:r>
            <a:r>
              <a:rPr lang="ru-RU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внедрение  в работу </a:t>
            </a:r>
            <a:r>
              <a:rPr lang="ru-RU" sz="7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ДОО </a:t>
            </a:r>
            <a:r>
              <a:rPr lang="ru-RU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района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7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7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Организовать в рамках МО для руководителей </a:t>
            </a:r>
            <a:r>
              <a:rPr lang="ru-RU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всеобуч </a:t>
            </a:r>
            <a:r>
              <a:rPr lang="ru-RU" sz="7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юридическим и правовым </a:t>
            </a:r>
            <a:r>
              <a:rPr lang="ru-RU" sz="72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вопросам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7200" b="1" dirty="0">
              <a:solidFill>
                <a:srgbClr val="0070C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7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5656" y="2492896"/>
            <a:ext cx="6400800" cy="14732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63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996952"/>
            <a:ext cx="7848872" cy="23377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профессиональных компетенций руководителей образовательных организаций 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Смоленского района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моленской области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РМО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18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348880"/>
            <a:ext cx="8568951" cy="41044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руководителей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проектирования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регулирующих вопросы организации образовательной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современным механизмам управления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инновационных образовательных технологий, внедрение их в образовательный процесс;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овершенствование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знаний и умений руководителей в осуществлении контроля и диагностики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постоянного обмена информационными ресурсами по управленческой деятельности в рамках района;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организационно-методическое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образовательного процесса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в условиях введения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ДО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РМ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38127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549356"/>
              </p:ext>
            </p:extLst>
          </p:nvPr>
        </p:nvGraphicFramePr>
        <p:xfrm>
          <a:off x="234635" y="1970934"/>
          <a:ext cx="4212456" cy="3561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63688" y="404664"/>
            <a:ext cx="6048672" cy="1584176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Смоленского района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Смоленской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ru-RU" sz="3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4" y="3069980"/>
            <a:ext cx="446449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Смоленском районе 36 образовательных организаций: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дошкольных образовательных организаций;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средних школ;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основных школ</a:t>
            </a:r>
          </a:p>
          <a:p>
            <a:endParaRPr lang="ru-RU" sz="1400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6200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96276"/>
              </p:ext>
            </p:extLst>
          </p:nvPr>
        </p:nvGraphicFramePr>
        <p:xfrm>
          <a:off x="899592" y="242088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Стаж работы руководителей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4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193013"/>
              </p:ext>
            </p:extLst>
          </p:nvPr>
        </p:nvGraphicFramePr>
        <p:xfrm>
          <a:off x="871538" y="2674938"/>
          <a:ext cx="7732910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620688"/>
            <a:ext cx="6696744" cy="72008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38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67744" y="116632"/>
            <a:ext cx="3744416" cy="5760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508030"/>
            <a:ext cx="871296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Уважаемый руководитель!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Это анкетирование проводится с целью выявления профессиональных затруднений в работе руководителя образовательной организации. </a:t>
            </a:r>
          </a:p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Для дальнейшего использования вашего опыта, пожалуйста, подпишите свою анкету. Мы просим Вас оценить свое умение в решении вопросов руководства вашей образовательной организацией.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Ниже представленные утверждения Вам необходимо их  оценить в баллах от 0 до 3. 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Не вызывает затруднений – 3,….. испытываю большие трудности – 0.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Благодарим вас за сотрудничество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!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264671"/>
              </p:ext>
            </p:extLst>
          </p:nvPr>
        </p:nvGraphicFramePr>
        <p:xfrm>
          <a:off x="107504" y="2276870"/>
          <a:ext cx="8784976" cy="4176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2178"/>
                <a:gridCol w="702798"/>
              </a:tblGrid>
              <a:tr h="2799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Утверждение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Оценка</a:t>
                      </a:r>
                    </a:p>
                  </a:txBody>
                  <a:tcPr marL="68580" marR="68580" marT="0" marB="0"/>
                </a:tc>
              </a:tr>
              <a:tr h="244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1. Личностные качества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01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Я обладаю организаторскими способностями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3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Я требователен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20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Я способен воспринимать критику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2. Профессиональные качества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6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 нормы трудового законодательства, необходимые для  формирования коллектива организации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умению планировать работу коллектива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могу разработать перспективное и тематическое планирование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умею  оперативно координировать работу коллектива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 оценивать деятельность каждого работника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 проводить мониторинг работы школы по всем направлениям деятельности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 знаю, как создать систему контроля и  организовать работу  диагностической службы.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умею распределять работу и ответственность в коллективе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умею создавать комфортную рабочую обстановку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умею находить компромиссные решения, гасить конфликтные ситуации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умею поддерживать деловой,  творческий, нравственный климат в коллективе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 организовать работу с родителями и общественностью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 организовать работу  Совета организации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28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804512"/>
              </p:ext>
            </p:extLst>
          </p:nvPr>
        </p:nvGraphicFramePr>
        <p:xfrm>
          <a:off x="251520" y="620688"/>
          <a:ext cx="8712968" cy="5916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  <a:gridCol w="288032"/>
              </a:tblGrid>
              <a:tr h="2901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Финансовая грамотность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3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 основные финансовые правила функционирования организации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 правила учета основных средств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 правила учета материалов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 списать имущество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 формируется план ПФХД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 рассчитывается фонд заработной платы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90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какие обязательные налоги должны быть оплачены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3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4. Обеспечение санитарных норм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  организовать питание обучающихся и воспитанников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какие проблемы могут возникнуть при проверке, какие правила предъявляют надзорные органы к функционированию столовой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5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 знаю, какие проблемы могут возникнуть при проверке, какие правила предъявляют надзорные органы к функционированию помещений организации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045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5. Я могу…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Принять участие в конкурсе «Лидер в образовании»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Поделиться опытом проведения педсоветов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Поделиться опытом проведения совещаний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Поделиться опытом проведения планерок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Поделиться опытом проведения общих собраний коллектива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Поделиться опытом проведения общешкольных родительских собраний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Поделиться опытом организации методической работы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Поделиться опытом организации инновационной работы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Поделиться опытом организации работы по управлению финансовым обеспечением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Поделиться опытом организации работы по управлению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финансами</a:t>
                      </a: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Благодарим вас за сотрудничество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!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87824" y="188640"/>
            <a:ext cx="3312368" cy="504056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нализ финансово-хозяйственной деятельности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er\Desktop\1.bmp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658" r="7699"/>
          <a:stretch/>
        </p:blipFill>
        <p:spPr bwMode="auto">
          <a:xfrm>
            <a:off x="755576" y="1627699"/>
            <a:ext cx="3528392" cy="472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2.bmp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768" r="3769" b="28555"/>
          <a:stretch/>
        </p:blipFill>
        <p:spPr bwMode="auto">
          <a:xfrm>
            <a:off x="4788023" y="1627699"/>
            <a:ext cx="3814355" cy="3989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1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958</TotalTime>
  <Words>596</Words>
  <Application>Microsoft Office PowerPoint</Application>
  <PresentationFormat>Экран (4:3)</PresentationFormat>
  <Paragraphs>125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Развитие управленческой компетентности руководителя ДОО в условиях реализации требований ФГОС</vt:lpstr>
      <vt:lpstr>Цель РМО</vt:lpstr>
      <vt:lpstr>Задачи РМО</vt:lpstr>
      <vt:lpstr>Образовательные организации Смоленского района  Смоленской области </vt:lpstr>
      <vt:lpstr>Стаж работы руководителей ДОО</vt:lpstr>
      <vt:lpstr>Повышение квалификации</vt:lpstr>
      <vt:lpstr>Анкета</vt:lpstr>
      <vt:lpstr>Анкета</vt:lpstr>
      <vt:lpstr>Анализ финансово-хозяйственной деятельности</vt:lpstr>
      <vt:lpstr>Школа руководителя ОО</vt:lpstr>
      <vt:lpstr>Конкурс «Лидер в образовании»</vt:lpstr>
      <vt:lpstr>Конкурс «Лидер в образовании»</vt:lpstr>
      <vt:lpstr>Конкурс «Лидер в образовании»</vt:lpstr>
      <vt:lpstr>Перспективы РМО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</dc:creator>
  <cp:lastModifiedBy>КДО-5</cp:lastModifiedBy>
  <cp:revision>64</cp:revision>
  <dcterms:created xsi:type="dcterms:W3CDTF">2016-03-24T06:43:02Z</dcterms:created>
  <dcterms:modified xsi:type="dcterms:W3CDTF">2016-08-15T08:58:22Z</dcterms:modified>
</cp:coreProperties>
</file>