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9"/>
  </p:notesMasterIdLst>
  <p:sldIdLst>
    <p:sldId id="256" r:id="rId2"/>
    <p:sldId id="333" r:id="rId3"/>
    <p:sldId id="330" r:id="rId4"/>
    <p:sldId id="357" r:id="rId5"/>
    <p:sldId id="358" r:id="rId6"/>
    <p:sldId id="361" r:id="rId7"/>
    <p:sldId id="359" r:id="rId8"/>
    <p:sldId id="369" r:id="rId9"/>
    <p:sldId id="360" r:id="rId10"/>
    <p:sldId id="371" r:id="rId11"/>
    <p:sldId id="363" r:id="rId12"/>
    <p:sldId id="364" r:id="rId13"/>
    <p:sldId id="365" r:id="rId14"/>
    <p:sldId id="366" r:id="rId15"/>
    <p:sldId id="367" r:id="rId16"/>
    <p:sldId id="368" r:id="rId17"/>
    <p:sldId id="32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6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42CE0-5A40-4AE1-8EB6-C7EC5522CD9B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A0FA-C097-443B-9B0A-CB530B5668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18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BA0FA-C097-443B-9B0A-CB530B56686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0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61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57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251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004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467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866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17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0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58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0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67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67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9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85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85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38021-4DD2-44AD-8BED-F0CF8ACF0AFE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7110B5-C68B-4DE1-AA54-22BDD0E411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4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7911" y="1555045"/>
            <a:ext cx="10758311" cy="2262781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РМО </a:t>
            </a:r>
            <a:r>
              <a:rPr lang="ru-RU" sz="4000" b="1" dirty="0"/>
              <a:t>как условие профессионального развития воспитателей дошкольных образовательных </a:t>
            </a:r>
            <a:r>
              <a:rPr lang="ru-RU" sz="4000" b="1" dirty="0" smtClean="0"/>
              <a:t>организаций в </a:t>
            </a:r>
            <a:r>
              <a:rPr lang="ru-RU" sz="4000" b="1" dirty="0"/>
              <a:t>современных </a:t>
            </a:r>
            <a:r>
              <a:rPr lang="ru-RU" sz="4000" b="1" dirty="0" smtClean="0"/>
              <a:t>условиях</a:t>
            </a:r>
            <a:endParaRPr lang="ru-RU" sz="4000" b="1" dirty="0"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4721" y="4800825"/>
            <a:ext cx="8915399" cy="1126283"/>
          </a:xfrm>
        </p:spPr>
        <p:txBody>
          <a:bodyPr>
            <a:normAutofit/>
          </a:bodyPr>
          <a:lstStyle/>
          <a:p>
            <a:pPr algn="r">
              <a:lnSpc>
                <a:spcPts val="204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 И. Васильева, старший воспитатель </a:t>
            </a:r>
          </a:p>
          <a:p>
            <a:pPr algn="r">
              <a:lnSpc>
                <a:spcPts val="204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детский сад № 5 «Теремок» г. Велижа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199" y="73152"/>
            <a:ext cx="10591799" cy="1804416"/>
          </a:xfrm>
        </p:spPr>
        <p:txBody>
          <a:bodyPr>
            <a:normAutofit/>
          </a:bodyPr>
          <a:lstStyle/>
          <a:p>
            <a:r>
              <a:rPr lang="ru-RU" b="1" dirty="0"/>
              <a:t>Актуальные темы плана работы </a:t>
            </a:r>
            <a:r>
              <a:rPr lang="ru-RU" b="1" dirty="0" smtClean="0"/>
              <a:t>РМО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8314" y="1307592"/>
            <a:ext cx="10724606" cy="52760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/>
              <a:t>«Введение ФГОС ДО в </a:t>
            </a:r>
            <a:r>
              <a:rPr lang="ru-RU" sz="2400" dirty="0" smtClean="0"/>
              <a:t>педагогический </a:t>
            </a:r>
            <a:r>
              <a:rPr lang="ru-RU" sz="2400" dirty="0"/>
              <a:t>процесс дошкольных учреждений</a:t>
            </a:r>
            <a:r>
              <a:rPr lang="ru-RU" sz="2400" dirty="0" smtClean="0"/>
              <a:t>»</a:t>
            </a:r>
            <a:endParaRPr lang="ru-RU" sz="2400" dirty="0"/>
          </a:p>
          <a:p>
            <a:pPr lvl="0"/>
            <a:r>
              <a:rPr lang="ru-RU" sz="2400" dirty="0"/>
              <a:t>«Новые требования к структуре ООП ДО» </a:t>
            </a:r>
          </a:p>
          <a:p>
            <a:pPr lvl="0"/>
            <a:r>
              <a:rPr lang="ru-RU" sz="2400" dirty="0"/>
              <a:t>«Рабочая программа воспитателя ДОО в соответствии с ФГОС</a:t>
            </a:r>
            <a:r>
              <a:rPr lang="ru-RU" sz="2400" dirty="0" smtClean="0"/>
              <a:t>»</a:t>
            </a:r>
            <a:r>
              <a:rPr lang="ru-RU" sz="2400" dirty="0"/>
              <a:t> </a:t>
            </a:r>
          </a:p>
          <a:p>
            <a:pPr lvl="0"/>
            <a:r>
              <a:rPr lang="ru-RU" sz="2400" dirty="0"/>
              <a:t>«Организация </a:t>
            </a:r>
            <a:r>
              <a:rPr lang="ru-RU" sz="2400" dirty="0" smtClean="0"/>
              <a:t>предметно- пространственной развивающей </a:t>
            </a:r>
            <a:r>
              <a:rPr lang="ru-RU" sz="2400" dirty="0"/>
              <a:t>среды ДОУ в связи с введением ФГОС»</a:t>
            </a:r>
            <a:r>
              <a:rPr lang="ru-RU" sz="2400" b="1" dirty="0"/>
              <a:t> </a:t>
            </a:r>
            <a:endParaRPr lang="ru-RU" sz="2400" dirty="0"/>
          </a:p>
          <a:p>
            <a:pPr lvl="0"/>
            <a:r>
              <a:rPr lang="ru-RU" sz="2400" dirty="0"/>
              <a:t>«Планирование </a:t>
            </a:r>
            <a:r>
              <a:rPr lang="ru-RU" sz="2400" dirty="0" err="1"/>
              <a:t>воспитательно</a:t>
            </a:r>
            <a:r>
              <a:rPr lang="ru-RU" sz="2400" dirty="0"/>
              <a:t>-образовательного процесса в условиях ФГОС ДО» </a:t>
            </a:r>
          </a:p>
          <a:p>
            <a:pPr lvl="0"/>
            <a:r>
              <a:rPr lang="ru-RU" sz="2400" dirty="0"/>
              <a:t>«Проектирование и организация образовательного процесса в ДОО в соответствии с ФГОС дошкольного  образования» </a:t>
            </a:r>
          </a:p>
          <a:p>
            <a:pPr lvl="0"/>
            <a:r>
              <a:rPr lang="ru-RU" sz="2400" dirty="0"/>
              <a:t> «</a:t>
            </a:r>
            <a:r>
              <a:rPr lang="ru-RU" sz="2400" dirty="0" err="1"/>
              <a:t>Деятельностно</a:t>
            </a:r>
            <a:r>
              <a:rPr lang="ru-RU" sz="2400" dirty="0"/>
              <a:t>-игровой подход в образовательном процессе дошкольников». </a:t>
            </a:r>
          </a:p>
          <a:p>
            <a:pPr lvl="0"/>
            <a:r>
              <a:rPr lang="ru-RU" sz="2400" dirty="0"/>
              <a:t>«Педагогическая оценка в системе дошкольного образования в соответствии с ФГОС»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8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4249" y="76200"/>
            <a:ext cx="9520364" cy="1828800"/>
          </a:xfrm>
        </p:spPr>
        <p:txBody>
          <a:bodyPr/>
          <a:lstStyle/>
          <a:p>
            <a:r>
              <a:rPr lang="ru-RU" b="1" dirty="0" smtClean="0"/>
              <a:t>                    Семинары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6542" y="1271016"/>
            <a:ext cx="10856105" cy="5586984"/>
          </a:xfrm>
        </p:spPr>
        <p:txBody>
          <a:bodyPr>
            <a:normAutofit fontScale="85000" lnSpcReduction="10000"/>
          </a:bodyPr>
          <a:lstStyle/>
          <a:p>
            <a:r>
              <a:rPr lang="ru-RU" sz="3100" dirty="0" smtClean="0"/>
              <a:t>«Новые требования к структуре ООП ДО» (РМК)</a:t>
            </a:r>
          </a:p>
          <a:p>
            <a:pPr lvl="0"/>
            <a:r>
              <a:rPr lang="ru-RU" sz="3100" dirty="0"/>
              <a:t>«Рабочая программа воспитателя ДОО в соответствии с </a:t>
            </a:r>
            <a:r>
              <a:rPr lang="ru-RU" sz="3100" dirty="0" smtClean="0"/>
              <a:t>ФГОС ДО»</a:t>
            </a:r>
            <a:r>
              <a:rPr lang="ru-RU" sz="3100" dirty="0"/>
              <a:t> </a:t>
            </a:r>
            <a:r>
              <a:rPr lang="ru-RU" sz="3100" dirty="0" smtClean="0"/>
              <a:t>(РМК)</a:t>
            </a:r>
          </a:p>
          <a:p>
            <a:pPr lvl="0"/>
            <a:r>
              <a:rPr lang="ru-RU" sz="3100" dirty="0" smtClean="0"/>
              <a:t> «Предметно- пространственная развивающей </a:t>
            </a:r>
            <a:r>
              <a:rPr lang="ru-RU" sz="3100" dirty="0"/>
              <a:t>среды ДОУ в связи с введением </a:t>
            </a:r>
            <a:r>
              <a:rPr lang="ru-RU" sz="3100" dirty="0" smtClean="0"/>
              <a:t>ФГОС ДО» (РМК)</a:t>
            </a:r>
            <a:r>
              <a:rPr lang="ru-RU" sz="3100" dirty="0"/>
              <a:t> </a:t>
            </a:r>
            <a:endParaRPr lang="ru-RU" sz="3100" dirty="0" smtClean="0"/>
          </a:p>
          <a:p>
            <a:r>
              <a:rPr lang="ru-RU" sz="3100" dirty="0" smtClean="0"/>
              <a:t>«</a:t>
            </a:r>
            <a:r>
              <a:rPr lang="ru-RU" sz="3100" dirty="0"/>
              <a:t>Организация образовательного процесса в ДОО в соответствии с ФГОС дошкольного  образования» (МБДОУ детский сад №5 «Теремок» </a:t>
            </a:r>
            <a:r>
              <a:rPr lang="ru-RU" sz="3100" dirty="0" err="1"/>
              <a:t>г.Велижа</a:t>
            </a:r>
            <a:r>
              <a:rPr lang="ru-RU" sz="3100" dirty="0" smtClean="0"/>
              <a:t>)</a:t>
            </a:r>
          </a:p>
          <a:p>
            <a:r>
              <a:rPr lang="ru-RU" sz="3100" dirty="0" smtClean="0"/>
              <a:t>«</a:t>
            </a:r>
            <a:r>
              <a:rPr lang="ru-RU" sz="3100" dirty="0"/>
              <a:t>Нравственно - патриотическое воспитание дошкольников в рамках внедрения ФГОС» </a:t>
            </a:r>
            <a:r>
              <a:rPr lang="ru-RU" sz="3100" dirty="0" smtClean="0"/>
              <a:t>(МБДОУ детский сад №6 </a:t>
            </a:r>
            <a:r>
              <a:rPr lang="ru-RU" sz="3100" dirty="0" err="1" smtClean="0"/>
              <a:t>г.Велижа</a:t>
            </a:r>
            <a:r>
              <a:rPr lang="ru-RU" sz="3100" dirty="0" smtClean="0"/>
              <a:t>)</a:t>
            </a:r>
          </a:p>
          <a:p>
            <a:pPr lvl="0"/>
            <a:r>
              <a:rPr lang="ru-RU" sz="3100" i="1" dirty="0" smtClean="0"/>
              <a:t> </a:t>
            </a:r>
            <a:r>
              <a:rPr lang="ru-RU" sz="3100" dirty="0"/>
              <a:t>«Организация экспериментально исследовательской работы с дошкольниками в условиях реализации ФГОС </a:t>
            </a:r>
            <a:r>
              <a:rPr lang="ru-RU" sz="3100" dirty="0" smtClean="0"/>
              <a:t>ДО»(</a:t>
            </a:r>
            <a:r>
              <a:rPr lang="ru-RU" sz="3100" dirty="0" err="1" smtClean="0"/>
              <a:t>Селезневский</a:t>
            </a:r>
            <a:r>
              <a:rPr lang="ru-RU" sz="3100" dirty="0" smtClean="0"/>
              <a:t> </a:t>
            </a:r>
            <a:r>
              <a:rPr lang="ru-RU" sz="3100" dirty="0"/>
              <a:t>детский сад</a:t>
            </a:r>
            <a:r>
              <a:rPr lang="ru-RU" sz="3100" dirty="0" smtClean="0"/>
              <a:t>)</a:t>
            </a:r>
          </a:p>
          <a:p>
            <a:endParaRPr lang="ru-RU" sz="2800" dirty="0"/>
          </a:p>
          <a:p>
            <a:pPr lvl="0"/>
            <a:endParaRPr lang="ru-RU" sz="2800" dirty="0"/>
          </a:p>
          <a:p>
            <a:endParaRPr lang="ru-RU" sz="2800" i="1" dirty="0" smtClean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3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52400"/>
            <a:ext cx="8911687" cy="1752600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Круглые столы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228" y="1536192"/>
            <a:ext cx="10839123" cy="437503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000" dirty="0"/>
              <a:t>«Введение ФГОС ДО в </a:t>
            </a:r>
            <a:r>
              <a:rPr lang="ru-RU" sz="3000" dirty="0" smtClean="0"/>
              <a:t>педагогический </a:t>
            </a:r>
            <a:r>
              <a:rPr lang="ru-RU" sz="3000" dirty="0"/>
              <a:t>процесс дошкольных учреждений» </a:t>
            </a:r>
            <a:r>
              <a:rPr lang="ru-RU" sz="3000" dirty="0" smtClean="0"/>
              <a:t>(МБДОУ </a:t>
            </a:r>
            <a:r>
              <a:rPr lang="ru-RU" sz="3000" dirty="0"/>
              <a:t>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г. Велижа</a:t>
            </a:r>
            <a:r>
              <a:rPr lang="ru-RU" sz="3000" dirty="0" smtClean="0"/>
              <a:t>)</a:t>
            </a:r>
          </a:p>
          <a:p>
            <a:r>
              <a:rPr lang="ru-RU" sz="3000" dirty="0"/>
              <a:t>«Планирование воспитательно-образовательного процесса в условиях ФГОС ДО</a:t>
            </a:r>
            <a:r>
              <a:rPr lang="ru-RU" sz="3000" dirty="0" smtClean="0"/>
              <a:t>» (МБДОУ </a:t>
            </a:r>
            <a:r>
              <a:rPr lang="ru-RU" sz="3000" dirty="0"/>
              <a:t>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</a:t>
            </a:r>
            <a:r>
              <a:rPr lang="ru-RU" sz="3000" dirty="0" smtClean="0"/>
              <a:t> г</a:t>
            </a:r>
            <a:r>
              <a:rPr lang="ru-RU" sz="3000" dirty="0"/>
              <a:t>. Велижа</a:t>
            </a:r>
            <a:r>
              <a:rPr lang="ru-RU" sz="3000" dirty="0" smtClean="0"/>
              <a:t>)</a:t>
            </a:r>
          </a:p>
          <a:p>
            <a:r>
              <a:rPr lang="ru-RU" sz="3000" dirty="0"/>
              <a:t>«Преемственность в работе детского сада и школы  с учётом ФГОС» </a:t>
            </a:r>
            <a:r>
              <a:rPr lang="ru-RU" sz="3000" dirty="0" smtClean="0"/>
              <a:t>(МБДОУ </a:t>
            </a:r>
            <a:r>
              <a:rPr lang="ru-RU" sz="3000" dirty="0"/>
              <a:t>д/с №2 г. Велижа) </a:t>
            </a:r>
            <a:endParaRPr lang="ru-RU" sz="3000" dirty="0" smtClean="0"/>
          </a:p>
          <a:p>
            <a:pPr marL="0" indent="0">
              <a:buNone/>
            </a:pPr>
            <a:r>
              <a:rPr lang="ru-RU" sz="2800" dirty="0"/>
              <a:t> </a:t>
            </a:r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2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0370"/>
            <a:ext cx="8911687" cy="1066801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Мастер-классы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429" y="1132114"/>
            <a:ext cx="10994570" cy="52545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000" dirty="0"/>
              <a:t>«Метод проектов – эффективное средство развития познавательных способностей  и развития речи дошкольников» </a:t>
            </a:r>
            <a:r>
              <a:rPr lang="ru-RU" sz="3000" dirty="0" smtClean="0"/>
              <a:t> (МБДОУ </a:t>
            </a:r>
            <a:r>
              <a:rPr lang="ru-RU" sz="3000" dirty="0"/>
              <a:t>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г. Велижа)</a:t>
            </a:r>
          </a:p>
          <a:p>
            <a:pPr lvl="0"/>
            <a:r>
              <a:rPr lang="ru-RU" sz="3000" dirty="0"/>
              <a:t>«Музейная педагогика </a:t>
            </a:r>
            <a:r>
              <a:rPr lang="ru-RU" sz="3000" dirty="0" smtClean="0"/>
              <a:t>как одна </a:t>
            </a:r>
            <a:r>
              <a:rPr lang="ru-RU" sz="3000" dirty="0"/>
              <a:t>из современных педагогических технологий» </a:t>
            </a:r>
            <a:r>
              <a:rPr lang="ru-RU" sz="3000" dirty="0" smtClean="0"/>
              <a:t>(МБДОУ </a:t>
            </a:r>
            <a:r>
              <a:rPr lang="ru-RU" sz="3000" dirty="0"/>
              <a:t>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г. Велижа)</a:t>
            </a:r>
          </a:p>
          <a:p>
            <a:pPr lvl="0"/>
            <a:r>
              <a:rPr lang="ru-RU" sz="3000" dirty="0"/>
              <a:t>«Здоровьесберегающие технологии в ДОУ как средство укрепление здоровья дошкольников» </a:t>
            </a:r>
            <a:r>
              <a:rPr lang="ru-RU" sz="3000" dirty="0" smtClean="0"/>
              <a:t>(МБДОУ </a:t>
            </a:r>
            <a:r>
              <a:rPr lang="ru-RU" sz="3000" dirty="0"/>
              <a:t>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г. Велижа)</a:t>
            </a:r>
          </a:p>
          <a:p>
            <a:pPr lvl="0"/>
            <a:r>
              <a:rPr lang="ru-RU" sz="3000" dirty="0"/>
              <a:t> «Информационно-коммуникационные технологии в работе педагогов ДОУ» </a:t>
            </a:r>
            <a:r>
              <a:rPr lang="ru-RU" sz="3000" dirty="0" smtClean="0"/>
              <a:t>( </a:t>
            </a:r>
            <a:r>
              <a:rPr lang="ru-RU" sz="3000" dirty="0"/>
              <a:t>МБДОУ д/с №</a:t>
            </a:r>
            <a:r>
              <a:rPr lang="ru-RU" sz="3000" dirty="0" smtClean="0"/>
              <a:t>5 </a:t>
            </a:r>
            <a:r>
              <a:rPr lang="ru-RU" sz="3000" dirty="0"/>
              <a:t>«Теремок» г. Велижа)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5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486" y="250371"/>
            <a:ext cx="10428513" cy="1654629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Проблемы в методической работе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8313" y="1316735"/>
            <a:ext cx="10635343" cy="519292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11200" dirty="0" smtClean="0"/>
              <a:t>отсутствует </a:t>
            </a:r>
            <a:r>
              <a:rPr lang="ru-RU" sz="11200" dirty="0"/>
              <a:t>должность заместителя </a:t>
            </a:r>
            <a:r>
              <a:rPr lang="ru-RU" sz="11200" dirty="0" smtClean="0"/>
              <a:t>заведующего  </a:t>
            </a:r>
            <a:r>
              <a:rPr lang="ru-RU" sz="11200" dirty="0"/>
              <a:t>или старшего </a:t>
            </a:r>
            <a:r>
              <a:rPr lang="ru-RU" sz="11200" dirty="0" smtClean="0"/>
              <a:t>воспитателя </a:t>
            </a:r>
            <a:r>
              <a:rPr lang="ru-RU" sz="11200" dirty="0"/>
              <a:t>в образовательных учреждениях </a:t>
            </a:r>
            <a:r>
              <a:rPr lang="ru-RU" sz="11200" dirty="0" smtClean="0"/>
              <a:t>района</a:t>
            </a:r>
            <a:r>
              <a:rPr lang="ru-RU" sz="11200" dirty="0"/>
              <a:t>;</a:t>
            </a:r>
            <a:endParaRPr lang="ru-RU" sz="11200" dirty="0" smtClean="0"/>
          </a:p>
          <a:p>
            <a:r>
              <a:rPr lang="ru-RU" sz="11200" dirty="0"/>
              <a:t>трансляция педагогического опыта  осуществляется в основном на уровне ДОУ и не имеет дальнейшего </a:t>
            </a:r>
            <a:r>
              <a:rPr lang="ru-RU" sz="11200" dirty="0" smtClean="0"/>
              <a:t>продолжения</a:t>
            </a:r>
            <a:r>
              <a:rPr lang="ru-RU" sz="11200" dirty="0"/>
              <a:t>;</a:t>
            </a:r>
            <a:r>
              <a:rPr lang="ru-RU" sz="11200" dirty="0" smtClean="0"/>
              <a:t> </a:t>
            </a:r>
            <a:endParaRPr lang="ru-RU" sz="11200" dirty="0"/>
          </a:p>
          <a:p>
            <a:r>
              <a:rPr lang="ru-RU" sz="11200" dirty="0"/>
              <a:t>не в  полном объёме используется творческий потенциал педагогов, имеющих большой опыт работы и высшую квалификационную </a:t>
            </a:r>
            <a:r>
              <a:rPr lang="ru-RU" sz="11200" dirty="0" smtClean="0"/>
              <a:t>категорию;</a:t>
            </a:r>
            <a:endParaRPr lang="ru-RU" sz="11200" dirty="0"/>
          </a:p>
          <a:p>
            <a:pPr lvl="0"/>
            <a:r>
              <a:rPr lang="ru-RU" sz="11200" dirty="0"/>
              <a:t>недостаточно осуществляется сотрудничество </a:t>
            </a:r>
            <a:r>
              <a:rPr lang="ru-RU" sz="11200" dirty="0" smtClean="0"/>
              <a:t>ОО </a:t>
            </a:r>
            <a:r>
              <a:rPr lang="ru-RU" sz="11200" dirty="0"/>
              <a:t>района  с  региональными </a:t>
            </a:r>
            <a:r>
              <a:rPr lang="ru-RU" sz="11200" dirty="0" smtClean="0"/>
              <a:t>учреждениями;</a:t>
            </a:r>
          </a:p>
          <a:p>
            <a:pPr lvl="0"/>
            <a:r>
              <a:rPr lang="ru-RU" sz="11200" dirty="0" smtClean="0"/>
              <a:t> </a:t>
            </a:r>
            <a:r>
              <a:rPr lang="ru-RU" sz="11200" dirty="0"/>
              <a:t>не удается сделать </a:t>
            </a:r>
            <a:r>
              <a:rPr lang="ru-RU" sz="11200" dirty="0" smtClean="0"/>
              <a:t>ежегодным </a:t>
            </a:r>
            <a:r>
              <a:rPr lang="ru-RU" sz="11200" dirty="0"/>
              <a:t>районный конкурс «Воспитатель года»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4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704" y="118872"/>
            <a:ext cx="10927080" cy="1207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Перспективы деятельности </a:t>
            </a:r>
            <a:r>
              <a:rPr lang="ru-RU" sz="4000" b="1" dirty="0" smtClean="0"/>
              <a:t>РМО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6542" y="1152144"/>
            <a:ext cx="10910969" cy="5411942"/>
          </a:xfrm>
        </p:spPr>
        <p:txBody>
          <a:bodyPr>
            <a:noAutofit/>
          </a:bodyPr>
          <a:lstStyle/>
          <a:p>
            <a:pPr lvl="0"/>
            <a:r>
              <a:rPr lang="ru-RU" sz="2500" dirty="0" smtClean="0"/>
              <a:t>совершенствование  методической службы ОО через целенаправленную подготовку и обучение руководителей методических объединений; </a:t>
            </a:r>
          </a:p>
          <a:p>
            <a:pPr lvl="0"/>
            <a:r>
              <a:rPr lang="ru-RU" sz="2500" dirty="0" smtClean="0"/>
              <a:t>оценка эффективности методической работы согласно разработанных критериев;</a:t>
            </a:r>
          </a:p>
          <a:p>
            <a:pPr lvl="0"/>
            <a:r>
              <a:rPr lang="ru-RU" sz="2500" dirty="0" smtClean="0"/>
              <a:t>организация  тесного сотрудничества с региональной методической системой; </a:t>
            </a:r>
          </a:p>
          <a:p>
            <a:pPr lvl="0"/>
            <a:r>
              <a:rPr lang="ru-RU" sz="2500" dirty="0" smtClean="0"/>
              <a:t>организация работы по трансляции педагогического опыта</a:t>
            </a:r>
            <a:r>
              <a:rPr lang="ru-RU" sz="2500" b="1" dirty="0" smtClean="0"/>
              <a:t>  </a:t>
            </a:r>
            <a:r>
              <a:rPr lang="ru-RU" sz="2500" dirty="0" smtClean="0"/>
              <a:t>на трёх уровнях: в образовательной организации, районе, регионе; </a:t>
            </a:r>
          </a:p>
          <a:p>
            <a:pPr lvl="0"/>
            <a:r>
              <a:rPr lang="ru-RU" sz="2500" dirty="0" smtClean="0"/>
              <a:t>ежегодное проведение районного конкурса «Воспитатель года», участие в областном конкурсе  «Воспитатель года» и других конкурсах профессионального мастерства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4145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9577" y="1335024"/>
            <a:ext cx="10910252" cy="3547872"/>
          </a:xfrm>
        </p:spPr>
        <p:txBody>
          <a:bodyPr>
            <a:normAutofit/>
          </a:bodyPr>
          <a:lstStyle/>
          <a:p>
            <a:r>
              <a:rPr lang="ru-RU" b="1" dirty="0">
                <a:latin typeface="+mn-lt"/>
              </a:rPr>
              <a:t>Методическая служба </a:t>
            </a:r>
            <a:r>
              <a:rPr lang="ru-RU" dirty="0">
                <a:latin typeface="+mn-lt"/>
              </a:rPr>
              <a:t>может и должна стать тем системообразующим фактором, который обеспечивает профессиональный рост педагога, способствует сохранению традиций и инноваций как муниципального, так и регионального </a:t>
            </a:r>
            <a:r>
              <a:rPr lang="ru-RU" dirty="0" smtClean="0">
                <a:latin typeface="+mn-lt"/>
              </a:rPr>
              <a:t>образования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78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2438400"/>
            <a:ext cx="8911687" cy="1523999"/>
          </a:xfrm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Georgia" panose="02040502050405020303" pitchFamily="18" charset="0"/>
              </a:rPr>
              <a:t>Спасибо за внимание!</a:t>
            </a:r>
            <a:endParaRPr lang="ru-RU" sz="4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7049" y="624110"/>
            <a:ext cx="9977564" cy="1280890"/>
          </a:xfrm>
        </p:spPr>
        <p:txBody>
          <a:bodyPr>
            <a:normAutofit/>
          </a:bodyPr>
          <a:lstStyle/>
          <a:p>
            <a:r>
              <a:rPr lang="ru-RU" b="1" dirty="0"/>
              <a:t>Районное методическое объединение (РМО) воспитателей </a:t>
            </a:r>
            <a:r>
              <a:rPr lang="ru-RU" b="1" dirty="0" smtClean="0"/>
              <a:t>ДОО -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9888" y="1892808"/>
            <a:ext cx="10625328" cy="4018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cs typeface="Arial" pitchFamily="34" charset="0"/>
              </a:rPr>
              <a:t>сложившаяся </a:t>
            </a:r>
            <a:r>
              <a:rPr lang="ru-RU" sz="3200" dirty="0">
                <a:cs typeface="Arial" pitchFamily="34" charset="0"/>
              </a:rPr>
              <a:t>традиционная форма коллективной методической работы по обеспечению творческого роста всех педагогов и специалистов дошкольного образования вместе и каждого в отдельности</a:t>
            </a:r>
            <a:endParaRPr lang="ru-RU" sz="3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2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186" y="968098"/>
            <a:ext cx="9511220" cy="128089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Цель методического объединения 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100" y="2133600"/>
            <a:ext cx="9925811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cs typeface="Arial" pitchFamily="34" charset="0"/>
              </a:rPr>
              <a:t>повышение </a:t>
            </a:r>
            <a:r>
              <a:rPr lang="ru-RU" sz="3000" dirty="0">
                <a:cs typeface="Arial" pitchFamily="34" charset="0"/>
              </a:rPr>
              <a:t>профессиональной компетентности педагогов дошкольного образования в условиях введения ФГОС ДО </a:t>
            </a:r>
          </a:p>
        </p:txBody>
      </p:sp>
    </p:spTree>
    <p:extLst>
      <p:ext uri="{BB962C8B-B14F-4D97-AF65-F5344CB8AC3E}">
        <p14:creationId xmlns:p14="http://schemas.microsoft.com/office/powerpoint/2010/main" val="18379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368" y="0"/>
            <a:ext cx="11448287" cy="1905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Задачи </a:t>
            </a:r>
            <a:r>
              <a:rPr lang="ru-RU" b="1" dirty="0"/>
              <a:t>деятельности </a:t>
            </a:r>
            <a:r>
              <a:rPr lang="ru-RU" b="1" dirty="0" smtClean="0"/>
              <a:t>РМО 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6543" y="1208313"/>
            <a:ext cx="10929257" cy="54353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cs typeface="Arial" pitchFamily="34" charset="0"/>
              </a:rPr>
              <a:t>профессиональная </a:t>
            </a:r>
            <a:r>
              <a:rPr lang="ru-RU" sz="2400" dirty="0">
                <a:cs typeface="Arial" pitchFamily="34" charset="0"/>
              </a:rPr>
              <a:t>и методическая помощь педагогам в вопросах непрерывного образования;</a:t>
            </a:r>
          </a:p>
          <a:p>
            <a:pPr lvl="0">
              <a:spcBef>
                <a:spcPts val="0"/>
              </a:spcBef>
            </a:pPr>
            <a:r>
              <a:rPr lang="ru-RU" sz="2400" dirty="0" smtClean="0">
                <a:cs typeface="Arial" pitchFamily="34" charset="0"/>
              </a:rPr>
              <a:t>изучение </a:t>
            </a:r>
            <a:r>
              <a:rPr lang="ru-RU" sz="2400" dirty="0">
                <a:cs typeface="Arial" pitchFamily="34" charset="0"/>
              </a:rPr>
              <a:t>нормативной и методической документации по вопросам образования;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cs typeface="Arial" pitchFamily="34" charset="0"/>
              </a:rPr>
              <a:t>ориентация педагогов на оптимизацию и модернизацию </a:t>
            </a:r>
            <a:r>
              <a:rPr lang="ru-RU" sz="2400" dirty="0" smtClean="0">
                <a:cs typeface="Arial" pitchFamily="34" charset="0"/>
              </a:rPr>
              <a:t>образовательного процесса</a:t>
            </a:r>
            <a:r>
              <a:rPr lang="ru-RU" sz="2400" dirty="0">
                <a:cs typeface="Arial" pitchFamily="34" charset="0"/>
              </a:rPr>
              <a:t>, внедрение в педагогическую практику инновационных технологий;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cs typeface="Arial" pitchFamily="34" charset="0"/>
              </a:rPr>
              <a:t>обобщение передового опыта педагогов и внедрение его в практику работы;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cs typeface="Arial" pitchFamily="34" charset="0"/>
              </a:rPr>
              <a:t>организация открытых НОД </a:t>
            </a:r>
            <a:r>
              <a:rPr lang="ru-RU" sz="2400" dirty="0" smtClean="0">
                <a:cs typeface="Arial" pitchFamily="34" charset="0"/>
              </a:rPr>
              <a:t>с </a:t>
            </a:r>
            <a:r>
              <a:rPr lang="ru-RU" sz="2400" dirty="0">
                <a:cs typeface="Arial" pitchFamily="34" charset="0"/>
              </a:rPr>
              <a:t>целью ознакомления с методическими </a:t>
            </a:r>
            <a:r>
              <a:rPr lang="ru-RU" sz="2400" dirty="0" smtClean="0">
                <a:cs typeface="Arial" pitchFamily="34" charset="0"/>
              </a:rPr>
              <a:t>разработками </a:t>
            </a:r>
            <a:r>
              <a:rPr lang="ru-RU" sz="2400" dirty="0" smtClean="0"/>
              <a:t>по </a:t>
            </a:r>
            <a:r>
              <a:rPr lang="ru-RU" sz="2400" dirty="0"/>
              <a:t>направлениям развития </a:t>
            </a:r>
            <a:r>
              <a:rPr lang="ru-RU" sz="2400" dirty="0" smtClean="0"/>
              <a:t>дошкольников</a:t>
            </a:r>
            <a:r>
              <a:rPr lang="ru-RU" sz="2400" dirty="0" smtClean="0">
                <a:cs typeface="Arial" pitchFamily="34" charset="0"/>
              </a:rPr>
              <a:t>;</a:t>
            </a:r>
            <a:endParaRPr lang="ru-RU" sz="2400" dirty="0"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ru-RU" sz="2400" dirty="0" smtClean="0">
                <a:cs typeface="Arial" pitchFamily="34" charset="0"/>
              </a:rPr>
              <a:t>обеспечение </a:t>
            </a:r>
            <a:r>
              <a:rPr lang="ru-RU" sz="2400" dirty="0">
                <a:cs typeface="Arial" pitchFamily="34" charset="0"/>
              </a:rPr>
              <a:t>профессионального, культурного и творческого роста </a:t>
            </a:r>
            <a:r>
              <a:rPr lang="ru-RU" sz="2400" dirty="0" smtClean="0">
                <a:cs typeface="Arial" pitchFamily="34" charset="0"/>
              </a:rPr>
              <a:t>педагогов</a:t>
            </a:r>
            <a:endParaRPr lang="ru-RU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576072"/>
            <a:ext cx="10835640" cy="7223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Georgia" pitchFamily="18" charset="0"/>
              </a:rPr>
              <a:t> </a:t>
            </a:r>
            <a:r>
              <a:rPr lang="ru-RU" sz="4000" b="1" dirty="0" smtClean="0"/>
              <a:t>Регламентирующие  документы РМО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6457" y="1556657"/>
            <a:ext cx="9145314" cy="4354565"/>
          </a:xfrm>
        </p:spPr>
        <p:txBody>
          <a:bodyPr/>
          <a:lstStyle/>
          <a:p>
            <a:r>
              <a:rPr lang="ru-RU" sz="3200" dirty="0">
                <a:cs typeface="Arial" pitchFamily="34" charset="0"/>
              </a:rPr>
              <a:t>План работы</a:t>
            </a:r>
          </a:p>
          <a:p>
            <a:r>
              <a:rPr lang="ru-RU" sz="3200" dirty="0">
                <a:cs typeface="Arial" pitchFamily="34" charset="0"/>
              </a:rPr>
              <a:t>Протоколы заседаний</a:t>
            </a:r>
          </a:p>
          <a:p>
            <a:r>
              <a:rPr lang="ru-RU" sz="3200" dirty="0">
                <a:cs typeface="Arial" pitchFamily="34" charset="0"/>
              </a:rPr>
              <a:t>Справки по итогам работы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9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080" y="326570"/>
            <a:ext cx="10012679" cy="114300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</a:t>
            </a:r>
            <a:r>
              <a:rPr lang="ru-RU" sz="4000" b="1" dirty="0" smtClean="0"/>
              <a:t>Формы деятельности РМО</a:t>
            </a:r>
            <a:r>
              <a:rPr lang="ru-RU" sz="4000" b="1" dirty="0" smtClean="0">
                <a:latin typeface="Georgia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0349" y="1513114"/>
            <a:ext cx="8704263" cy="4398108"/>
          </a:xfrm>
        </p:spPr>
        <p:txBody>
          <a:bodyPr>
            <a:normAutofit/>
          </a:bodyPr>
          <a:lstStyle/>
          <a:p>
            <a:pPr lvl="0"/>
            <a:r>
              <a:rPr lang="ru-RU" sz="3200" dirty="0"/>
              <a:t>семинары</a:t>
            </a:r>
          </a:p>
          <a:p>
            <a:pPr lvl="0"/>
            <a:r>
              <a:rPr lang="ru-RU" sz="3200" dirty="0"/>
              <a:t>консультации</a:t>
            </a:r>
          </a:p>
          <a:p>
            <a:pPr lvl="0"/>
            <a:r>
              <a:rPr lang="ru-RU" sz="3200" dirty="0" smtClean="0"/>
              <a:t>круглые столы</a:t>
            </a:r>
          </a:p>
          <a:p>
            <a:pPr lvl="0"/>
            <a:r>
              <a:rPr lang="ru-RU" sz="3200" smtClean="0"/>
              <a:t>деловые игры</a:t>
            </a:r>
            <a:endParaRPr lang="ru-RU" sz="3200" dirty="0"/>
          </a:p>
          <a:p>
            <a:pPr lvl="0"/>
            <a:r>
              <a:rPr lang="ru-RU" sz="3200" dirty="0" smtClean="0"/>
              <a:t>мастер-классы</a:t>
            </a:r>
            <a:endParaRPr lang="ru-RU" sz="3200" dirty="0"/>
          </a:p>
          <a:p>
            <a:pPr lvl="0"/>
            <a:r>
              <a:rPr lang="ru-RU" sz="3200" dirty="0"/>
              <a:t>открытые показы НОД</a:t>
            </a:r>
          </a:p>
          <a:p>
            <a:pPr lvl="0"/>
            <a:r>
              <a:rPr lang="ru-RU" sz="3200" dirty="0"/>
              <a:t>практикумы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768" y="146304"/>
            <a:ext cx="10177271" cy="175869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Педагоги дошкольных образовательных организаций района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7375" y="1687286"/>
            <a:ext cx="9647237" cy="4223936"/>
          </a:xfrm>
        </p:spPr>
        <p:txBody>
          <a:bodyPr/>
          <a:lstStyle/>
          <a:p>
            <a:r>
              <a:rPr lang="ru-RU" sz="3200" dirty="0">
                <a:cs typeface="Arial" pitchFamily="34" charset="0"/>
              </a:rPr>
              <a:t>30 </a:t>
            </a:r>
            <a:r>
              <a:rPr lang="ru-RU" sz="3200" dirty="0" smtClean="0">
                <a:cs typeface="Arial" pitchFamily="34" charset="0"/>
              </a:rPr>
              <a:t>воспитателей</a:t>
            </a:r>
          </a:p>
          <a:p>
            <a:r>
              <a:rPr lang="ru-RU" sz="3200" dirty="0">
                <a:cs typeface="Arial" pitchFamily="34" charset="0"/>
              </a:rPr>
              <a:t>1 старший </a:t>
            </a:r>
            <a:r>
              <a:rPr lang="ru-RU" sz="3200" dirty="0" smtClean="0">
                <a:cs typeface="Arial" pitchFamily="34" charset="0"/>
              </a:rPr>
              <a:t>воспитатель</a:t>
            </a:r>
          </a:p>
          <a:p>
            <a:r>
              <a:rPr lang="ru-RU" sz="3200" dirty="0" smtClean="0">
                <a:cs typeface="Arial" pitchFamily="34" charset="0"/>
              </a:rPr>
              <a:t>3 </a:t>
            </a:r>
            <a:r>
              <a:rPr lang="ru-RU" sz="3200" dirty="0">
                <a:cs typeface="Arial" pitchFamily="34" charset="0"/>
              </a:rPr>
              <a:t>музыкальных </a:t>
            </a:r>
            <a:r>
              <a:rPr lang="ru-RU" sz="3200" dirty="0" smtClean="0">
                <a:cs typeface="Arial" pitchFamily="34" charset="0"/>
              </a:rPr>
              <a:t>руководителя </a:t>
            </a:r>
          </a:p>
          <a:p>
            <a:r>
              <a:rPr lang="ru-RU" sz="3200" dirty="0">
                <a:cs typeface="Arial" pitchFamily="34" charset="0"/>
              </a:rPr>
              <a:t>1 инструктор </a:t>
            </a:r>
            <a:r>
              <a:rPr lang="ru-RU" sz="3200" dirty="0" smtClean="0">
                <a:cs typeface="Arial" pitchFamily="34" charset="0"/>
              </a:rPr>
              <a:t>ФИЗО</a:t>
            </a:r>
          </a:p>
          <a:p>
            <a:r>
              <a:rPr lang="ru-RU" sz="3200" dirty="0">
                <a:cs typeface="Arial" pitchFamily="34" charset="0"/>
              </a:rPr>
              <a:t>2 </a:t>
            </a:r>
            <a:r>
              <a:rPr lang="ru-RU" sz="3200" dirty="0" smtClean="0">
                <a:cs typeface="Arial" pitchFamily="34" charset="0"/>
              </a:rPr>
              <a:t>учителя-логопеда </a:t>
            </a:r>
            <a:endParaRPr lang="ru-RU" sz="3200" dirty="0"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9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64592"/>
            <a:ext cx="11000231" cy="12723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Кадровые условия ДОО района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456" y="1404257"/>
            <a:ext cx="11092543" cy="51924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b="1" dirty="0" smtClean="0"/>
              <a:t>                                  Образование</a:t>
            </a:r>
            <a:endParaRPr lang="ru-RU" sz="3500" b="1" dirty="0"/>
          </a:p>
          <a:p>
            <a:r>
              <a:rPr lang="ru-RU" sz="3100" dirty="0" smtClean="0"/>
              <a:t>имеют дошкольное </a:t>
            </a:r>
            <a:r>
              <a:rPr lang="ru-RU" sz="3100" dirty="0"/>
              <a:t>образование -</a:t>
            </a:r>
            <a:r>
              <a:rPr lang="ru-RU" sz="3100" b="1" dirty="0"/>
              <a:t>15 </a:t>
            </a:r>
            <a:r>
              <a:rPr lang="ru-RU" sz="3100" b="1" dirty="0" smtClean="0"/>
              <a:t>педагогов (</a:t>
            </a:r>
            <a:r>
              <a:rPr lang="ru-RU" sz="3100" b="1" dirty="0"/>
              <a:t>40,5</a:t>
            </a:r>
            <a:r>
              <a:rPr lang="ru-RU" sz="3100" b="1" dirty="0" smtClean="0"/>
              <a:t>%)</a:t>
            </a:r>
          </a:p>
          <a:p>
            <a:r>
              <a:rPr lang="ru-RU" sz="3100" dirty="0" smtClean="0"/>
              <a:t>педагогическое образование (не дошкольное) - </a:t>
            </a:r>
            <a:r>
              <a:rPr lang="ru-RU" sz="3100" b="1" dirty="0" smtClean="0"/>
              <a:t>19 (</a:t>
            </a:r>
            <a:r>
              <a:rPr lang="ru-RU" sz="3100" b="1" dirty="0"/>
              <a:t>51,3</a:t>
            </a:r>
            <a:r>
              <a:rPr lang="ru-RU" sz="3100" b="1" dirty="0" smtClean="0"/>
              <a:t>%)</a:t>
            </a:r>
          </a:p>
          <a:p>
            <a:r>
              <a:rPr lang="ru-RU" sz="3100" dirty="0" smtClean="0"/>
              <a:t>без </a:t>
            </a:r>
            <a:r>
              <a:rPr lang="ru-RU" sz="3100" dirty="0"/>
              <a:t>педагогического  образования </a:t>
            </a:r>
            <a:r>
              <a:rPr lang="ru-RU" sz="3100" dirty="0" smtClean="0"/>
              <a:t>- </a:t>
            </a:r>
            <a:r>
              <a:rPr lang="ru-RU" sz="3100" b="1" dirty="0" smtClean="0"/>
              <a:t>3 педагога </a:t>
            </a:r>
            <a:r>
              <a:rPr lang="ru-RU" sz="3100" b="1" dirty="0"/>
              <a:t>(8,1 </a:t>
            </a:r>
            <a:r>
              <a:rPr lang="ru-RU" sz="3100" b="1" dirty="0" smtClean="0"/>
              <a:t>%)</a:t>
            </a:r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</a:t>
            </a:r>
            <a:r>
              <a:rPr lang="ru-RU" sz="3500" b="1" dirty="0" smtClean="0"/>
              <a:t>Квалификация</a:t>
            </a:r>
            <a:endParaRPr lang="ru-RU" sz="3500" b="1" dirty="0"/>
          </a:p>
          <a:p>
            <a:r>
              <a:rPr lang="ru-RU" sz="2400" dirty="0" smtClean="0"/>
              <a:t> </a:t>
            </a:r>
            <a:r>
              <a:rPr lang="ru-RU" sz="3100" dirty="0" smtClean="0"/>
              <a:t>высшая  квалификационная категория - </a:t>
            </a:r>
            <a:r>
              <a:rPr lang="ru-RU" sz="3100" b="1" dirty="0" smtClean="0"/>
              <a:t>4 </a:t>
            </a:r>
            <a:r>
              <a:rPr lang="ru-RU" sz="3100" b="1" dirty="0"/>
              <a:t>педагога (10, 8 </a:t>
            </a:r>
            <a:r>
              <a:rPr lang="ru-RU" sz="3100" b="1" dirty="0" smtClean="0"/>
              <a:t>%)</a:t>
            </a:r>
          </a:p>
          <a:p>
            <a:r>
              <a:rPr lang="ru-RU" sz="3100" dirty="0" smtClean="0"/>
              <a:t> первая </a:t>
            </a:r>
            <a:r>
              <a:rPr lang="ru-RU" sz="3100" dirty="0"/>
              <a:t>квалификационная </a:t>
            </a:r>
            <a:r>
              <a:rPr lang="ru-RU" sz="3100" dirty="0" smtClean="0"/>
              <a:t>категория -</a:t>
            </a:r>
            <a:r>
              <a:rPr lang="ru-RU" sz="3100" b="1" dirty="0" smtClean="0"/>
              <a:t>18 педагогов </a:t>
            </a:r>
            <a:r>
              <a:rPr lang="ru-RU" sz="3100" b="1" dirty="0"/>
              <a:t>(</a:t>
            </a:r>
            <a:r>
              <a:rPr lang="ru-RU" sz="3100" b="1" dirty="0" smtClean="0"/>
              <a:t>48,6%)</a:t>
            </a:r>
          </a:p>
          <a:p>
            <a:r>
              <a:rPr lang="ru-RU" sz="3100" dirty="0" smtClean="0"/>
              <a:t> соответствуют </a:t>
            </a:r>
            <a:r>
              <a:rPr lang="ru-RU" sz="3100" dirty="0"/>
              <a:t>занимаемой </a:t>
            </a:r>
            <a:r>
              <a:rPr lang="ru-RU" sz="3100" dirty="0" smtClean="0"/>
              <a:t>должности - </a:t>
            </a:r>
            <a:r>
              <a:rPr lang="ru-RU" sz="3100" b="1" dirty="0" smtClean="0"/>
              <a:t>15 педагогов </a:t>
            </a:r>
            <a:r>
              <a:rPr lang="ru-RU" sz="3100" b="1" dirty="0"/>
              <a:t>(</a:t>
            </a:r>
            <a:r>
              <a:rPr lang="ru-RU" sz="3100" b="1" dirty="0" smtClean="0"/>
              <a:t>40,5%)</a:t>
            </a:r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</a:t>
            </a:r>
            <a:r>
              <a:rPr lang="ru-RU" sz="3500" b="1" dirty="0" smtClean="0"/>
              <a:t>Стаж работы</a:t>
            </a:r>
          </a:p>
          <a:p>
            <a:r>
              <a:rPr lang="ru-RU" sz="2800" dirty="0" smtClean="0"/>
              <a:t> стаж </a:t>
            </a:r>
            <a:r>
              <a:rPr lang="ru-RU" sz="2800" dirty="0"/>
              <a:t>работы более 20 лет и возраст свыше </a:t>
            </a:r>
            <a:r>
              <a:rPr lang="ru-RU" sz="2800" b="1" dirty="0"/>
              <a:t>40</a:t>
            </a:r>
            <a:r>
              <a:rPr lang="ru-RU" sz="2800" dirty="0"/>
              <a:t> </a:t>
            </a:r>
            <a:r>
              <a:rPr lang="ru-RU" sz="2800" b="1" dirty="0" smtClean="0"/>
              <a:t>лет - 23 педагога </a:t>
            </a:r>
            <a:r>
              <a:rPr lang="ru-RU" sz="2800" b="1" dirty="0"/>
              <a:t>(62%)</a:t>
            </a:r>
            <a:r>
              <a:rPr lang="ru-RU" sz="2800" b="1" dirty="0" smtClean="0"/>
              <a:t> 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632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3085" y="292608"/>
            <a:ext cx="9131527" cy="11521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</a:t>
            </a:r>
            <a:r>
              <a:rPr lang="ru-RU" b="1" dirty="0" smtClean="0"/>
              <a:t>Затруднения воспитателей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456" y="1316736"/>
            <a:ext cx="11092543" cy="4946904"/>
          </a:xfrm>
        </p:spPr>
        <p:txBody>
          <a:bodyPr>
            <a:noAutofit/>
          </a:bodyPr>
          <a:lstStyle/>
          <a:p>
            <a:r>
              <a:rPr lang="ru-RU" sz="2800" dirty="0" smtClean="0">
                <a:cs typeface="Arial" pitchFamily="34" charset="0"/>
              </a:rPr>
              <a:t>трудности </a:t>
            </a:r>
            <a:r>
              <a:rPr lang="ru-RU" sz="2800" dirty="0">
                <a:cs typeface="Arial" pitchFamily="34" charset="0"/>
              </a:rPr>
              <a:t>в  планировании и проектировании образовательного </a:t>
            </a:r>
            <a:r>
              <a:rPr lang="ru-RU" sz="2800" dirty="0" smtClean="0">
                <a:cs typeface="Arial" pitchFamily="34" charset="0"/>
              </a:rPr>
              <a:t>процесса;</a:t>
            </a:r>
          </a:p>
          <a:p>
            <a:r>
              <a:rPr lang="ru-RU" sz="2800" dirty="0" smtClean="0">
                <a:cs typeface="Arial" pitchFamily="34" charset="0"/>
              </a:rPr>
              <a:t>преобладание в работе дошкольных образовательных учреждений учебной модели;</a:t>
            </a:r>
          </a:p>
          <a:p>
            <a:r>
              <a:rPr lang="ru-RU" sz="2800" dirty="0" smtClean="0">
                <a:cs typeface="Arial" pitchFamily="34" charset="0"/>
              </a:rPr>
              <a:t>неумение  </a:t>
            </a:r>
            <a:r>
              <a:rPr lang="ru-RU" sz="2800" dirty="0">
                <a:cs typeface="Arial" pitchFamily="34" charset="0"/>
              </a:rPr>
              <a:t>организовывать продуктивную совместную деятельность с </a:t>
            </a:r>
            <a:r>
              <a:rPr lang="ru-RU" sz="2800" dirty="0" smtClean="0">
                <a:cs typeface="Arial" pitchFamily="34" charset="0"/>
              </a:rPr>
              <a:t>детьми;</a:t>
            </a:r>
          </a:p>
          <a:p>
            <a:r>
              <a:rPr lang="ru-RU" sz="2800" dirty="0">
                <a:cs typeface="Arial" pitchFamily="34" charset="0"/>
              </a:rPr>
              <a:t>неумение </a:t>
            </a:r>
            <a:r>
              <a:rPr lang="ru-RU" sz="2800" dirty="0" smtClean="0">
                <a:cs typeface="Arial" pitchFamily="34" charset="0"/>
              </a:rPr>
              <a:t>выстроить </a:t>
            </a:r>
            <a:r>
              <a:rPr lang="ru-RU" sz="2800" dirty="0">
                <a:cs typeface="Arial" pitchFamily="34" charset="0"/>
              </a:rPr>
              <a:t>отношения с воспитанниками и их </a:t>
            </a:r>
            <a:r>
              <a:rPr lang="ru-RU" sz="2800" dirty="0" smtClean="0">
                <a:cs typeface="Arial" pitchFamily="34" charset="0"/>
              </a:rPr>
              <a:t>родителями; </a:t>
            </a:r>
          </a:p>
          <a:p>
            <a:r>
              <a:rPr lang="ru-RU" sz="2800" dirty="0">
                <a:cs typeface="Arial" pitchFamily="34" charset="0"/>
              </a:rPr>
              <a:t>н</a:t>
            </a:r>
            <a:r>
              <a:rPr lang="ru-RU" sz="2800" dirty="0" smtClean="0">
                <a:cs typeface="Arial" pitchFamily="34" charset="0"/>
              </a:rPr>
              <a:t>едостаточная </a:t>
            </a:r>
            <a:r>
              <a:rPr lang="ru-RU" sz="2800" dirty="0">
                <a:cs typeface="Arial" pitchFamily="34" charset="0"/>
              </a:rPr>
              <a:t>компетентность воспитателей </a:t>
            </a:r>
            <a:r>
              <a:rPr lang="ru-RU" sz="2800" dirty="0" smtClean="0">
                <a:cs typeface="Arial" pitchFamily="34" charset="0"/>
              </a:rPr>
              <a:t>в качественном проведении мониторинга</a:t>
            </a:r>
            <a:endParaRPr lang="ru-RU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3183</TotalTime>
  <Words>633</Words>
  <Application>Microsoft Office PowerPoint</Application>
  <PresentationFormat>Произвольный</PresentationFormat>
  <Paragraphs>94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РМО как условие профессионального развития воспитателей дошкольных образовательных организаций в современных условиях</vt:lpstr>
      <vt:lpstr>Районное методическое объединение (РМО) воспитателей ДОО -</vt:lpstr>
      <vt:lpstr>Цель методического объединения -</vt:lpstr>
      <vt:lpstr>Задачи деятельности РМО  </vt:lpstr>
      <vt:lpstr> Регламентирующие  документы РМО </vt:lpstr>
      <vt:lpstr>         Формы деятельности РМО  </vt:lpstr>
      <vt:lpstr>Педагоги дошкольных образовательных организаций района</vt:lpstr>
      <vt:lpstr>Кадровые условия ДОО района</vt:lpstr>
      <vt:lpstr> Затруднения воспитателей</vt:lpstr>
      <vt:lpstr>Актуальные темы плана работы РМО</vt:lpstr>
      <vt:lpstr>                    Семинары</vt:lpstr>
      <vt:lpstr>          Круглые столы</vt:lpstr>
      <vt:lpstr>          Мастер-классы</vt:lpstr>
      <vt:lpstr>Проблемы в методической работе</vt:lpstr>
      <vt:lpstr>Перспективы деятельности РМО  </vt:lpstr>
      <vt:lpstr>Методическая служба может и должна стать тем системообразующим фактором, который обеспечивает профессиональный рост педагога, способствует сохранению традиций и инноваций как муниципального, так и регионального образования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ПЕДАГОГОВ ДОУ ПО ПОВЫШЕНИЮ УРОВНЯ КОМПЕТЕНТНОСТИ  В УСЛОВИЯХ ФГОС ДО</dc:title>
  <dc:creator>Улыбка</dc:creator>
  <cp:lastModifiedBy>КДО-5</cp:lastModifiedBy>
  <cp:revision>405</cp:revision>
  <dcterms:created xsi:type="dcterms:W3CDTF">2015-09-22T05:12:17Z</dcterms:created>
  <dcterms:modified xsi:type="dcterms:W3CDTF">2016-08-18T05:00:58Z</dcterms:modified>
</cp:coreProperties>
</file>