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2" r:id="rId1"/>
  </p:sldMasterIdLst>
  <p:notesMasterIdLst>
    <p:notesMasterId r:id="rId19"/>
  </p:notesMasterIdLst>
  <p:sldIdLst>
    <p:sldId id="256" r:id="rId2"/>
    <p:sldId id="333" r:id="rId3"/>
    <p:sldId id="330" r:id="rId4"/>
    <p:sldId id="357" r:id="rId5"/>
    <p:sldId id="358" r:id="rId6"/>
    <p:sldId id="361" r:id="rId7"/>
    <p:sldId id="359" r:id="rId8"/>
    <p:sldId id="369" r:id="rId9"/>
    <p:sldId id="360" r:id="rId10"/>
    <p:sldId id="371" r:id="rId11"/>
    <p:sldId id="363" r:id="rId12"/>
    <p:sldId id="364" r:id="rId13"/>
    <p:sldId id="365" r:id="rId14"/>
    <p:sldId id="366" r:id="rId15"/>
    <p:sldId id="367" r:id="rId16"/>
    <p:sldId id="368" r:id="rId17"/>
    <p:sldId id="321" r:id="rId1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036" autoAdjust="0"/>
    <p:restoredTop sz="94660"/>
  </p:normalViewPr>
  <p:slideViewPr>
    <p:cSldViewPr snapToGrid="0">
      <p:cViewPr varScale="1">
        <p:scale>
          <a:sx n="67" d="100"/>
          <a:sy n="67" d="100"/>
        </p:scale>
        <p:origin x="-108" y="-13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942CE0-5A40-4AE1-8EB6-C7EC5522CD9B}" type="datetimeFigureOut">
              <a:rPr lang="ru-RU" smtClean="0"/>
              <a:pPr/>
              <a:t>18.08.2016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3BA0FA-C097-443B-9B0A-CB530B56686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90184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3BA0FA-C097-443B-9B0A-CB530B566862}" type="slidenum">
              <a:rPr lang="ru-RU" smtClean="0"/>
              <a:pPr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6179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38021-4DD2-44AD-8BED-F0CF8ACF0AFE}" type="datetimeFigureOut">
              <a:rPr lang="ru-RU" smtClean="0"/>
              <a:pPr/>
              <a:t>18.08.2016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997110B5-C68B-4DE1-AA54-22BDD0E411D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3107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38021-4DD2-44AD-8BED-F0CF8ACF0AFE}" type="datetimeFigureOut">
              <a:rPr lang="ru-RU" smtClean="0"/>
              <a:pPr/>
              <a:t>18.08.2016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97110B5-C68B-4DE1-AA54-22BDD0E411D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46123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38021-4DD2-44AD-8BED-F0CF8ACF0AFE}" type="datetimeFigureOut">
              <a:rPr lang="ru-RU" smtClean="0"/>
              <a:pPr/>
              <a:t>18.08.2016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97110B5-C68B-4DE1-AA54-22BDD0E411D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855757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38021-4DD2-44AD-8BED-F0CF8ACF0AFE}" type="datetimeFigureOut">
              <a:rPr lang="ru-RU" smtClean="0"/>
              <a:pPr/>
              <a:t>18.08.2016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97110B5-C68B-4DE1-AA54-22BDD0E411D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12519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38021-4DD2-44AD-8BED-F0CF8ACF0AFE}" type="datetimeFigureOut">
              <a:rPr lang="ru-RU" smtClean="0"/>
              <a:pPr/>
              <a:t>18.08.2016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97110B5-C68B-4DE1-AA54-22BDD0E411D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900417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38021-4DD2-44AD-8BED-F0CF8ACF0AFE}" type="datetimeFigureOut">
              <a:rPr lang="ru-RU" smtClean="0"/>
              <a:pPr/>
              <a:t>18.08.2016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97110B5-C68B-4DE1-AA54-22BDD0E411D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84672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38021-4DD2-44AD-8BED-F0CF8ACF0AFE}" type="datetimeFigureOut">
              <a:rPr lang="ru-RU" smtClean="0"/>
              <a:pPr/>
              <a:t>18.08.2016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110B5-C68B-4DE1-AA54-22BDD0E411D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28669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38021-4DD2-44AD-8BED-F0CF8ACF0AFE}" type="datetimeFigureOut">
              <a:rPr lang="ru-RU" smtClean="0"/>
              <a:pPr/>
              <a:t>18.08.2016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110B5-C68B-4DE1-AA54-22BDD0E411D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2173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38021-4DD2-44AD-8BED-F0CF8ACF0AFE}" type="datetimeFigureOut">
              <a:rPr lang="ru-RU" smtClean="0"/>
              <a:pPr/>
              <a:t>18.08.2016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110B5-C68B-4DE1-AA54-22BDD0E411D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80950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38021-4DD2-44AD-8BED-F0CF8ACF0AFE}" type="datetimeFigureOut">
              <a:rPr lang="ru-RU" smtClean="0"/>
              <a:pPr/>
              <a:t>18.08.2016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97110B5-C68B-4DE1-AA54-22BDD0E411D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85862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38021-4DD2-44AD-8BED-F0CF8ACF0AFE}" type="datetimeFigureOut">
              <a:rPr lang="ru-RU" smtClean="0"/>
              <a:pPr/>
              <a:t>18.08.2016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997110B5-C68B-4DE1-AA54-22BDD0E411D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98056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38021-4DD2-44AD-8BED-F0CF8ACF0AFE}" type="datetimeFigureOut">
              <a:rPr lang="ru-RU" smtClean="0"/>
              <a:pPr/>
              <a:t>18.08.2016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997110B5-C68B-4DE1-AA54-22BDD0E411D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76752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38021-4DD2-44AD-8BED-F0CF8ACF0AFE}" type="datetimeFigureOut">
              <a:rPr lang="ru-RU" smtClean="0"/>
              <a:pPr/>
              <a:t>18.08.2016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110B5-C68B-4DE1-AA54-22BDD0E411D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16754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38021-4DD2-44AD-8BED-F0CF8ACF0AFE}" type="datetimeFigureOut">
              <a:rPr lang="ru-RU" smtClean="0"/>
              <a:pPr/>
              <a:t>18.08.2016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110B5-C68B-4DE1-AA54-22BDD0E411D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2590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38021-4DD2-44AD-8BED-F0CF8ACF0AFE}" type="datetimeFigureOut">
              <a:rPr lang="ru-RU" smtClean="0"/>
              <a:pPr/>
              <a:t>18.08.2016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110B5-C68B-4DE1-AA54-22BDD0E411D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08518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38021-4DD2-44AD-8BED-F0CF8ACF0AFE}" type="datetimeFigureOut">
              <a:rPr lang="ru-RU" smtClean="0"/>
              <a:pPr/>
              <a:t>18.08.2016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97110B5-C68B-4DE1-AA54-22BDD0E411D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48569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E38021-4DD2-44AD-8BED-F0CF8ACF0AFE}" type="datetimeFigureOut">
              <a:rPr lang="ru-RU" smtClean="0"/>
              <a:pPr/>
              <a:t>18.08.2016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997110B5-C68B-4DE1-AA54-22BDD0E411D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35465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3" r:id="rId1"/>
    <p:sldLayoutId id="2147483784" r:id="rId2"/>
    <p:sldLayoutId id="2147483785" r:id="rId3"/>
    <p:sldLayoutId id="2147483786" r:id="rId4"/>
    <p:sldLayoutId id="2147483787" r:id="rId5"/>
    <p:sldLayoutId id="2147483788" r:id="rId6"/>
    <p:sldLayoutId id="2147483789" r:id="rId7"/>
    <p:sldLayoutId id="2147483790" r:id="rId8"/>
    <p:sldLayoutId id="2147483791" r:id="rId9"/>
    <p:sldLayoutId id="2147483792" r:id="rId10"/>
    <p:sldLayoutId id="2147483793" r:id="rId11"/>
    <p:sldLayoutId id="2147483794" r:id="rId12"/>
    <p:sldLayoutId id="2147483795" r:id="rId13"/>
    <p:sldLayoutId id="2147483796" r:id="rId14"/>
    <p:sldLayoutId id="2147483797" r:id="rId15"/>
    <p:sldLayoutId id="214748379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07911" y="1555045"/>
            <a:ext cx="10758311" cy="2262781"/>
          </a:xfrm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txBody>
          <a:bodyPr>
            <a:normAutofit fontScale="90000"/>
          </a:bodyPr>
          <a:lstStyle/>
          <a:p>
            <a:pPr algn="ctr"/>
            <a:r>
              <a:rPr lang="ru-RU" sz="4000" b="1" dirty="0" smtClean="0"/>
              <a:t>РМО </a:t>
            </a:r>
            <a:r>
              <a:rPr lang="ru-RU" sz="4000" b="1" dirty="0"/>
              <a:t>как условие профессионального развития воспитателей дошкольных образовательных </a:t>
            </a:r>
            <a:r>
              <a:rPr lang="ru-RU" sz="4000" b="1" dirty="0" smtClean="0"/>
              <a:t>организаций в </a:t>
            </a:r>
            <a:r>
              <a:rPr lang="ru-RU" sz="4000" b="1" dirty="0"/>
              <a:t>современных </a:t>
            </a:r>
            <a:r>
              <a:rPr lang="ru-RU" sz="4000" b="1" dirty="0" smtClean="0"/>
              <a:t>условиях</a:t>
            </a:r>
            <a:endParaRPr lang="ru-RU" sz="4000" b="1" dirty="0"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694721" y="4800825"/>
            <a:ext cx="8915399" cy="1126283"/>
          </a:xfrm>
        </p:spPr>
        <p:txBody>
          <a:bodyPr>
            <a:normAutofit/>
          </a:bodyPr>
          <a:lstStyle/>
          <a:p>
            <a:pPr algn="r">
              <a:lnSpc>
                <a:spcPts val="2040"/>
              </a:lnSpc>
            </a:pPr>
            <a:r>
              <a:rPr lang="ru-RU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Т. И. Васильева, старший воспитатель </a:t>
            </a:r>
          </a:p>
          <a:p>
            <a:pPr algn="r">
              <a:lnSpc>
                <a:spcPts val="2040"/>
              </a:lnSpc>
            </a:pPr>
            <a:r>
              <a:rPr lang="ru-RU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МБДОУ детский сад № 5 «Теремок» г. Велижа</a:t>
            </a:r>
            <a:endParaRPr lang="ru-RU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537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199" y="73152"/>
            <a:ext cx="10591799" cy="1804416"/>
          </a:xfrm>
        </p:spPr>
        <p:txBody>
          <a:bodyPr>
            <a:normAutofit/>
          </a:bodyPr>
          <a:lstStyle/>
          <a:p>
            <a:r>
              <a:rPr lang="ru-RU" b="1" dirty="0"/>
              <a:t>Актуальные темы плана работы </a:t>
            </a:r>
            <a:r>
              <a:rPr lang="ru-RU" b="1" dirty="0" smtClean="0"/>
              <a:t>РМО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08314" y="1307592"/>
            <a:ext cx="10724606" cy="5276088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ru-RU" sz="2400" dirty="0"/>
              <a:t>«Введение ФГОС ДО в </a:t>
            </a:r>
            <a:r>
              <a:rPr lang="ru-RU" sz="2400" dirty="0" smtClean="0"/>
              <a:t>педагогический </a:t>
            </a:r>
            <a:r>
              <a:rPr lang="ru-RU" sz="2400" dirty="0"/>
              <a:t>процесс дошкольных учреждений</a:t>
            </a:r>
            <a:r>
              <a:rPr lang="ru-RU" sz="2400" dirty="0" smtClean="0"/>
              <a:t>»</a:t>
            </a:r>
            <a:endParaRPr lang="ru-RU" sz="2400" dirty="0"/>
          </a:p>
          <a:p>
            <a:pPr lvl="0"/>
            <a:r>
              <a:rPr lang="ru-RU" sz="2400" dirty="0"/>
              <a:t>«Новые требования к структуре ООП ДО» </a:t>
            </a:r>
          </a:p>
          <a:p>
            <a:pPr lvl="0"/>
            <a:r>
              <a:rPr lang="ru-RU" sz="2400" dirty="0"/>
              <a:t>«Рабочая программа воспитателя ДОО в соответствии с ФГОС</a:t>
            </a:r>
            <a:r>
              <a:rPr lang="ru-RU" sz="2400" dirty="0" smtClean="0"/>
              <a:t>»</a:t>
            </a:r>
            <a:r>
              <a:rPr lang="ru-RU" sz="2400" dirty="0"/>
              <a:t> </a:t>
            </a:r>
          </a:p>
          <a:p>
            <a:pPr lvl="0"/>
            <a:r>
              <a:rPr lang="ru-RU" sz="2400" dirty="0"/>
              <a:t>«Организация </a:t>
            </a:r>
            <a:r>
              <a:rPr lang="ru-RU" sz="2400" dirty="0" smtClean="0"/>
              <a:t>предметно- пространственной развивающей </a:t>
            </a:r>
            <a:r>
              <a:rPr lang="ru-RU" sz="2400" dirty="0"/>
              <a:t>среды ДОУ в связи с введением ФГОС»</a:t>
            </a:r>
            <a:r>
              <a:rPr lang="ru-RU" sz="2400" b="1" dirty="0"/>
              <a:t> </a:t>
            </a:r>
            <a:endParaRPr lang="ru-RU" sz="2400" dirty="0"/>
          </a:p>
          <a:p>
            <a:pPr lvl="0"/>
            <a:r>
              <a:rPr lang="ru-RU" sz="2400" dirty="0"/>
              <a:t>«Планирование </a:t>
            </a:r>
            <a:r>
              <a:rPr lang="ru-RU" sz="2400" dirty="0" err="1"/>
              <a:t>воспитательно</a:t>
            </a:r>
            <a:r>
              <a:rPr lang="ru-RU" sz="2400" dirty="0"/>
              <a:t>-образовательного процесса в условиях ФГОС ДО» </a:t>
            </a:r>
          </a:p>
          <a:p>
            <a:pPr lvl="0"/>
            <a:r>
              <a:rPr lang="ru-RU" sz="2400" dirty="0"/>
              <a:t>«Проектирование и организация образовательного процесса в ДОО в соответствии с ФГОС дошкольного  образования» </a:t>
            </a:r>
          </a:p>
          <a:p>
            <a:pPr lvl="0"/>
            <a:r>
              <a:rPr lang="ru-RU" sz="2400" dirty="0"/>
              <a:t> «</a:t>
            </a:r>
            <a:r>
              <a:rPr lang="ru-RU" sz="2400" dirty="0" err="1"/>
              <a:t>Деятельностно</a:t>
            </a:r>
            <a:r>
              <a:rPr lang="ru-RU" sz="2400" dirty="0"/>
              <a:t>-игровой подход в образовательном процессе дошкольников». </a:t>
            </a:r>
          </a:p>
          <a:p>
            <a:pPr lvl="0"/>
            <a:r>
              <a:rPr lang="ru-RU" sz="2400" dirty="0"/>
              <a:t>«Педагогическая оценка в системе дошкольного образования в соответствии с ФГОС»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29807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84249" y="76200"/>
            <a:ext cx="9520364" cy="1828800"/>
          </a:xfrm>
        </p:spPr>
        <p:txBody>
          <a:bodyPr/>
          <a:lstStyle/>
          <a:p>
            <a:r>
              <a:rPr lang="ru-RU" b="1" dirty="0" smtClean="0"/>
              <a:t>                    Семинары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86542" y="1271016"/>
            <a:ext cx="10856105" cy="5586984"/>
          </a:xfrm>
        </p:spPr>
        <p:txBody>
          <a:bodyPr>
            <a:normAutofit fontScale="85000" lnSpcReduction="10000"/>
          </a:bodyPr>
          <a:lstStyle/>
          <a:p>
            <a:r>
              <a:rPr lang="ru-RU" sz="3100" dirty="0" smtClean="0"/>
              <a:t>«Новые требования к структуре ООП ДО» (РМК)</a:t>
            </a:r>
          </a:p>
          <a:p>
            <a:pPr lvl="0"/>
            <a:r>
              <a:rPr lang="ru-RU" sz="3100" dirty="0"/>
              <a:t>«Рабочая программа воспитателя ДОО в соответствии с </a:t>
            </a:r>
            <a:r>
              <a:rPr lang="ru-RU" sz="3100" dirty="0" smtClean="0"/>
              <a:t>ФГОС ДО»</a:t>
            </a:r>
            <a:r>
              <a:rPr lang="ru-RU" sz="3100" dirty="0"/>
              <a:t> </a:t>
            </a:r>
            <a:r>
              <a:rPr lang="ru-RU" sz="3100" dirty="0" smtClean="0"/>
              <a:t>(РМК)</a:t>
            </a:r>
          </a:p>
          <a:p>
            <a:pPr lvl="0"/>
            <a:r>
              <a:rPr lang="ru-RU" sz="3100" dirty="0" smtClean="0"/>
              <a:t> «Предметно- пространственная развивающей </a:t>
            </a:r>
            <a:r>
              <a:rPr lang="ru-RU" sz="3100" dirty="0"/>
              <a:t>среды ДОУ в связи с введением </a:t>
            </a:r>
            <a:r>
              <a:rPr lang="ru-RU" sz="3100" dirty="0" smtClean="0"/>
              <a:t>ФГОС ДО» (РМК)</a:t>
            </a:r>
            <a:r>
              <a:rPr lang="ru-RU" sz="3100" dirty="0"/>
              <a:t> </a:t>
            </a:r>
            <a:endParaRPr lang="ru-RU" sz="3100" dirty="0" smtClean="0"/>
          </a:p>
          <a:p>
            <a:r>
              <a:rPr lang="ru-RU" sz="3100" dirty="0" smtClean="0"/>
              <a:t>«</a:t>
            </a:r>
            <a:r>
              <a:rPr lang="ru-RU" sz="3100" dirty="0"/>
              <a:t>Организация образовательного процесса в ДОО в соответствии с ФГОС дошкольного  образования» (МБДОУ детский сад №5 «Теремок» </a:t>
            </a:r>
            <a:r>
              <a:rPr lang="ru-RU" sz="3100" dirty="0" err="1"/>
              <a:t>г.Велижа</a:t>
            </a:r>
            <a:r>
              <a:rPr lang="ru-RU" sz="3100" dirty="0" smtClean="0"/>
              <a:t>)</a:t>
            </a:r>
          </a:p>
          <a:p>
            <a:r>
              <a:rPr lang="ru-RU" sz="3100" dirty="0" smtClean="0"/>
              <a:t>«</a:t>
            </a:r>
            <a:r>
              <a:rPr lang="ru-RU" sz="3100" dirty="0"/>
              <a:t>Нравственно - патриотическое воспитание дошкольников в рамках внедрения ФГОС» </a:t>
            </a:r>
            <a:r>
              <a:rPr lang="ru-RU" sz="3100" dirty="0" smtClean="0"/>
              <a:t>(МБДОУ детский сад №6 </a:t>
            </a:r>
            <a:r>
              <a:rPr lang="ru-RU" sz="3100" dirty="0" err="1" smtClean="0"/>
              <a:t>г.Велижа</a:t>
            </a:r>
            <a:r>
              <a:rPr lang="ru-RU" sz="3100" dirty="0" smtClean="0"/>
              <a:t>)</a:t>
            </a:r>
          </a:p>
          <a:p>
            <a:pPr lvl="0"/>
            <a:r>
              <a:rPr lang="ru-RU" sz="3100" i="1" dirty="0" smtClean="0"/>
              <a:t> </a:t>
            </a:r>
            <a:r>
              <a:rPr lang="ru-RU" sz="3100" dirty="0"/>
              <a:t>«Организация экспериментально исследовательской работы с дошкольниками в условиях реализации ФГОС </a:t>
            </a:r>
            <a:r>
              <a:rPr lang="ru-RU" sz="3100" dirty="0" smtClean="0"/>
              <a:t>ДО»(</a:t>
            </a:r>
            <a:r>
              <a:rPr lang="ru-RU" sz="3100" dirty="0" err="1" smtClean="0"/>
              <a:t>Селезневский</a:t>
            </a:r>
            <a:r>
              <a:rPr lang="ru-RU" sz="3100" dirty="0" smtClean="0"/>
              <a:t> </a:t>
            </a:r>
            <a:r>
              <a:rPr lang="ru-RU" sz="3100" dirty="0"/>
              <a:t>детский сад</a:t>
            </a:r>
            <a:r>
              <a:rPr lang="ru-RU" sz="3100" dirty="0" smtClean="0"/>
              <a:t>)</a:t>
            </a:r>
          </a:p>
          <a:p>
            <a:endParaRPr lang="ru-RU" sz="2800" dirty="0"/>
          </a:p>
          <a:p>
            <a:pPr lvl="0"/>
            <a:endParaRPr lang="ru-RU" sz="2800" dirty="0"/>
          </a:p>
          <a:p>
            <a:endParaRPr lang="ru-RU" sz="2800" i="1" dirty="0" smtClean="0"/>
          </a:p>
          <a:p>
            <a:pPr lvl="0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54335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152400"/>
            <a:ext cx="8911687" cy="1752600"/>
          </a:xfrm>
        </p:spPr>
        <p:txBody>
          <a:bodyPr>
            <a:normAutofit/>
          </a:bodyPr>
          <a:lstStyle/>
          <a:p>
            <a:r>
              <a:rPr lang="ru-RU" b="1" dirty="0" smtClean="0"/>
              <a:t>          Круглые столы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21228" y="1536192"/>
            <a:ext cx="10839123" cy="4375030"/>
          </a:xfrm>
        </p:spPr>
        <p:txBody>
          <a:bodyPr>
            <a:normAutofit lnSpcReduction="10000"/>
          </a:bodyPr>
          <a:lstStyle/>
          <a:p>
            <a:pPr lvl="0"/>
            <a:r>
              <a:rPr lang="ru-RU" sz="3000" dirty="0"/>
              <a:t>«Введение ФГОС ДО в </a:t>
            </a:r>
            <a:r>
              <a:rPr lang="ru-RU" sz="3000" dirty="0" smtClean="0"/>
              <a:t>педагогический </a:t>
            </a:r>
            <a:r>
              <a:rPr lang="ru-RU" sz="3000" dirty="0"/>
              <a:t>процесс дошкольных учреждений» </a:t>
            </a:r>
            <a:r>
              <a:rPr lang="ru-RU" sz="3000" dirty="0" smtClean="0"/>
              <a:t>(МБДОУ </a:t>
            </a:r>
            <a:r>
              <a:rPr lang="ru-RU" sz="3000" dirty="0"/>
              <a:t>д/с №</a:t>
            </a:r>
            <a:r>
              <a:rPr lang="ru-RU" sz="3000" dirty="0" smtClean="0"/>
              <a:t>5 </a:t>
            </a:r>
            <a:r>
              <a:rPr lang="ru-RU" sz="3000" dirty="0"/>
              <a:t>«Теремок» г. Велижа</a:t>
            </a:r>
            <a:r>
              <a:rPr lang="ru-RU" sz="3000" dirty="0" smtClean="0"/>
              <a:t>)</a:t>
            </a:r>
          </a:p>
          <a:p>
            <a:r>
              <a:rPr lang="ru-RU" sz="3000" dirty="0"/>
              <a:t>«Планирование воспитательно-образовательного процесса в условиях ФГОС ДО</a:t>
            </a:r>
            <a:r>
              <a:rPr lang="ru-RU" sz="3000" dirty="0" smtClean="0"/>
              <a:t>» (МБДОУ </a:t>
            </a:r>
            <a:r>
              <a:rPr lang="ru-RU" sz="3000" dirty="0"/>
              <a:t>д/с №</a:t>
            </a:r>
            <a:r>
              <a:rPr lang="ru-RU" sz="3000" dirty="0" smtClean="0"/>
              <a:t>5 </a:t>
            </a:r>
            <a:r>
              <a:rPr lang="ru-RU" sz="3000" dirty="0"/>
              <a:t>«Теремок» </a:t>
            </a:r>
            <a:r>
              <a:rPr lang="ru-RU" sz="3000" dirty="0" smtClean="0"/>
              <a:t> г</a:t>
            </a:r>
            <a:r>
              <a:rPr lang="ru-RU" sz="3000" dirty="0"/>
              <a:t>. Велижа</a:t>
            </a:r>
            <a:r>
              <a:rPr lang="ru-RU" sz="3000" dirty="0" smtClean="0"/>
              <a:t>)</a:t>
            </a:r>
          </a:p>
          <a:p>
            <a:r>
              <a:rPr lang="ru-RU" sz="3000" dirty="0"/>
              <a:t>«Преемственность в работе детского сада и школы  с учётом ФГОС» </a:t>
            </a:r>
            <a:r>
              <a:rPr lang="ru-RU" sz="3000" dirty="0" smtClean="0"/>
              <a:t>(МБДОУ </a:t>
            </a:r>
            <a:r>
              <a:rPr lang="ru-RU" sz="3000" dirty="0"/>
              <a:t>д/с №2 г. Велижа) </a:t>
            </a:r>
            <a:endParaRPr lang="ru-RU" sz="3000" dirty="0" smtClean="0"/>
          </a:p>
          <a:p>
            <a:pPr marL="0" indent="0">
              <a:buNone/>
            </a:pPr>
            <a:r>
              <a:rPr lang="ru-RU" sz="2800" dirty="0"/>
              <a:t> </a:t>
            </a:r>
          </a:p>
          <a:p>
            <a:endParaRPr lang="ru-RU" dirty="0"/>
          </a:p>
          <a:p>
            <a:pPr lvl="0"/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50297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250370"/>
            <a:ext cx="8911687" cy="1066801"/>
          </a:xfrm>
        </p:spPr>
        <p:txBody>
          <a:bodyPr>
            <a:normAutofit/>
          </a:bodyPr>
          <a:lstStyle/>
          <a:p>
            <a:r>
              <a:rPr lang="ru-RU" b="1" dirty="0" smtClean="0"/>
              <a:t>          Мастер-классы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97429" y="1132114"/>
            <a:ext cx="10994570" cy="5254596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ru-RU" sz="3000" dirty="0"/>
              <a:t>«Метод проектов – эффективное средство развития познавательных способностей  и развития речи дошкольников» </a:t>
            </a:r>
            <a:r>
              <a:rPr lang="ru-RU" sz="3000" dirty="0" smtClean="0"/>
              <a:t> (МБДОУ </a:t>
            </a:r>
            <a:r>
              <a:rPr lang="ru-RU" sz="3000" dirty="0"/>
              <a:t>д/с №</a:t>
            </a:r>
            <a:r>
              <a:rPr lang="ru-RU" sz="3000" dirty="0" smtClean="0"/>
              <a:t>5 </a:t>
            </a:r>
            <a:r>
              <a:rPr lang="ru-RU" sz="3000" dirty="0"/>
              <a:t>«Теремок» г. Велижа)</a:t>
            </a:r>
          </a:p>
          <a:p>
            <a:pPr lvl="0"/>
            <a:r>
              <a:rPr lang="ru-RU" sz="3000" dirty="0"/>
              <a:t>«Музейная педагогика </a:t>
            </a:r>
            <a:r>
              <a:rPr lang="ru-RU" sz="3000" dirty="0" smtClean="0"/>
              <a:t>как одна </a:t>
            </a:r>
            <a:r>
              <a:rPr lang="ru-RU" sz="3000" dirty="0"/>
              <a:t>из современных педагогических технологий» </a:t>
            </a:r>
            <a:r>
              <a:rPr lang="ru-RU" sz="3000" dirty="0" smtClean="0"/>
              <a:t>(МБДОУ </a:t>
            </a:r>
            <a:r>
              <a:rPr lang="ru-RU" sz="3000" dirty="0"/>
              <a:t>д/с №</a:t>
            </a:r>
            <a:r>
              <a:rPr lang="ru-RU" sz="3000" dirty="0" smtClean="0"/>
              <a:t>5 </a:t>
            </a:r>
            <a:r>
              <a:rPr lang="ru-RU" sz="3000" dirty="0"/>
              <a:t>«Теремок» г. Велижа)</a:t>
            </a:r>
          </a:p>
          <a:p>
            <a:pPr lvl="0"/>
            <a:r>
              <a:rPr lang="ru-RU" sz="3000" dirty="0"/>
              <a:t>«Здоровьесберегающие технологии в ДОУ как средство укрепление здоровья дошкольников» </a:t>
            </a:r>
            <a:r>
              <a:rPr lang="ru-RU" sz="3000" dirty="0" smtClean="0"/>
              <a:t>(МБДОУ </a:t>
            </a:r>
            <a:r>
              <a:rPr lang="ru-RU" sz="3000" dirty="0"/>
              <a:t>д/с №</a:t>
            </a:r>
            <a:r>
              <a:rPr lang="ru-RU" sz="3000" dirty="0" smtClean="0"/>
              <a:t>5 </a:t>
            </a:r>
            <a:r>
              <a:rPr lang="ru-RU" sz="3000" dirty="0"/>
              <a:t>«Теремок» г. Велижа)</a:t>
            </a:r>
          </a:p>
          <a:p>
            <a:pPr lvl="0"/>
            <a:r>
              <a:rPr lang="ru-RU" sz="3000" dirty="0"/>
              <a:t> «Информационно-коммуникационные технологии в работе педагогов ДОУ» </a:t>
            </a:r>
            <a:r>
              <a:rPr lang="ru-RU" sz="3000" dirty="0" smtClean="0"/>
              <a:t>( </a:t>
            </a:r>
            <a:r>
              <a:rPr lang="ru-RU" sz="3000" dirty="0"/>
              <a:t>МБДОУ д/с №</a:t>
            </a:r>
            <a:r>
              <a:rPr lang="ru-RU" sz="3000" dirty="0" smtClean="0"/>
              <a:t>5 </a:t>
            </a:r>
            <a:r>
              <a:rPr lang="ru-RU" sz="3000" dirty="0"/>
              <a:t>«Теремок» г. Велижа)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51513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63486" y="250371"/>
            <a:ext cx="10428513" cy="1654629"/>
          </a:xfrm>
        </p:spPr>
        <p:txBody>
          <a:bodyPr>
            <a:normAutofit/>
          </a:bodyPr>
          <a:lstStyle/>
          <a:p>
            <a:r>
              <a:rPr lang="ru-RU" b="1" dirty="0" smtClean="0"/>
              <a:t>Проблемы в методической работе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08313" y="1316735"/>
            <a:ext cx="10635343" cy="5192921"/>
          </a:xfrm>
        </p:spPr>
        <p:txBody>
          <a:bodyPr>
            <a:normAutofit fontScale="25000" lnSpcReduction="20000"/>
          </a:bodyPr>
          <a:lstStyle/>
          <a:p>
            <a:pPr lvl="0"/>
            <a:r>
              <a:rPr lang="ru-RU" sz="11200" dirty="0" smtClean="0"/>
              <a:t>отсутствует </a:t>
            </a:r>
            <a:r>
              <a:rPr lang="ru-RU" sz="11200" dirty="0"/>
              <a:t>должность заместителя </a:t>
            </a:r>
            <a:r>
              <a:rPr lang="ru-RU" sz="11200" dirty="0" smtClean="0"/>
              <a:t>заведующего  </a:t>
            </a:r>
            <a:r>
              <a:rPr lang="ru-RU" sz="11200" dirty="0"/>
              <a:t>или старшего </a:t>
            </a:r>
            <a:r>
              <a:rPr lang="ru-RU" sz="11200" dirty="0" smtClean="0"/>
              <a:t>воспитателя </a:t>
            </a:r>
            <a:r>
              <a:rPr lang="ru-RU" sz="11200" dirty="0"/>
              <a:t>в образовательных учреждениях </a:t>
            </a:r>
            <a:r>
              <a:rPr lang="ru-RU" sz="11200" dirty="0" smtClean="0"/>
              <a:t>района</a:t>
            </a:r>
            <a:r>
              <a:rPr lang="ru-RU" sz="11200" dirty="0"/>
              <a:t>;</a:t>
            </a:r>
            <a:endParaRPr lang="ru-RU" sz="11200" dirty="0" smtClean="0"/>
          </a:p>
          <a:p>
            <a:r>
              <a:rPr lang="ru-RU" sz="11200" dirty="0"/>
              <a:t>трансляция педагогического опыта  осуществляется в основном на уровне ДОУ и не имеет дальнейшего </a:t>
            </a:r>
            <a:r>
              <a:rPr lang="ru-RU" sz="11200" dirty="0" smtClean="0"/>
              <a:t>продолжения</a:t>
            </a:r>
            <a:r>
              <a:rPr lang="ru-RU" sz="11200" dirty="0"/>
              <a:t>;</a:t>
            </a:r>
            <a:r>
              <a:rPr lang="ru-RU" sz="11200" dirty="0" smtClean="0"/>
              <a:t> </a:t>
            </a:r>
            <a:endParaRPr lang="ru-RU" sz="11200" dirty="0"/>
          </a:p>
          <a:p>
            <a:r>
              <a:rPr lang="ru-RU" sz="11200" dirty="0"/>
              <a:t>не в  полном объёме используется творческий потенциал педагогов, имеющих большой опыт работы и высшую квалификационную </a:t>
            </a:r>
            <a:r>
              <a:rPr lang="ru-RU" sz="11200" dirty="0" smtClean="0"/>
              <a:t>категорию;</a:t>
            </a:r>
            <a:endParaRPr lang="ru-RU" sz="11200" dirty="0"/>
          </a:p>
          <a:p>
            <a:pPr lvl="0"/>
            <a:r>
              <a:rPr lang="ru-RU" sz="11200" dirty="0"/>
              <a:t>недостаточно осуществляется сотрудничество </a:t>
            </a:r>
            <a:r>
              <a:rPr lang="ru-RU" sz="11200" dirty="0" smtClean="0"/>
              <a:t>ОО </a:t>
            </a:r>
            <a:r>
              <a:rPr lang="ru-RU" sz="11200" dirty="0"/>
              <a:t>района  с  региональными </a:t>
            </a:r>
            <a:r>
              <a:rPr lang="ru-RU" sz="11200" dirty="0" smtClean="0"/>
              <a:t>учреждениями;</a:t>
            </a:r>
          </a:p>
          <a:p>
            <a:pPr lvl="0"/>
            <a:r>
              <a:rPr lang="ru-RU" sz="11200" dirty="0" smtClean="0"/>
              <a:t> </a:t>
            </a:r>
            <a:r>
              <a:rPr lang="ru-RU" sz="11200" dirty="0"/>
              <a:t>не удается сделать </a:t>
            </a:r>
            <a:r>
              <a:rPr lang="ru-RU" sz="11200" dirty="0" smtClean="0"/>
              <a:t>ежегодным </a:t>
            </a:r>
            <a:r>
              <a:rPr lang="ru-RU" sz="11200" dirty="0"/>
              <a:t>районный конкурс «Воспитатель года»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82414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0704" y="118872"/>
            <a:ext cx="10927080" cy="120700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b="1" dirty="0"/>
              <a:t>Перспективы деятельности </a:t>
            </a:r>
            <a:r>
              <a:rPr lang="ru-RU" sz="4000" b="1" dirty="0" smtClean="0"/>
              <a:t>РМО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86542" y="1152144"/>
            <a:ext cx="10910969" cy="5411942"/>
          </a:xfrm>
        </p:spPr>
        <p:txBody>
          <a:bodyPr>
            <a:noAutofit/>
          </a:bodyPr>
          <a:lstStyle/>
          <a:p>
            <a:pPr lvl="0"/>
            <a:r>
              <a:rPr lang="ru-RU" sz="2500" dirty="0" smtClean="0"/>
              <a:t>совершенствование  методической службы ОО через целенаправленную подготовку и обучение руководителей методических объединений; </a:t>
            </a:r>
          </a:p>
          <a:p>
            <a:pPr lvl="0"/>
            <a:r>
              <a:rPr lang="ru-RU" sz="2500" dirty="0" smtClean="0"/>
              <a:t>оценка эффективности методической работы согласно разработанных критериев;</a:t>
            </a:r>
          </a:p>
          <a:p>
            <a:pPr lvl="0"/>
            <a:r>
              <a:rPr lang="ru-RU" sz="2500" dirty="0" smtClean="0"/>
              <a:t>организация  тесного сотрудничества с региональной методической системой; </a:t>
            </a:r>
          </a:p>
          <a:p>
            <a:pPr lvl="0"/>
            <a:r>
              <a:rPr lang="ru-RU" sz="2500" dirty="0" smtClean="0"/>
              <a:t>организация работы по трансляции педагогического опыта</a:t>
            </a:r>
            <a:r>
              <a:rPr lang="ru-RU" sz="2500" b="1" dirty="0" smtClean="0"/>
              <a:t>  </a:t>
            </a:r>
            <a:r>
              <a:rPr lang="ru-RU" sz="2500" dirty="0" smtClean="0"/>
              <a:t>на трёх уровнях: в образовательной организации, районе, регионе; </a:t>
            </a:r>
          </a:p>
          <a:p>
            <a:pPr lvl="0"/>
            <a:r>
              <a:rPr lang="ru-RU" sz="2500" dirty="0" smtClean="0"/>
              <a:t>ежегодное проведение районного конкурса «Воспитатель года», участие в областном конкурсе  «Воспитатель года» и других конкурсах профессионального мастерства</a:t>
            </a:r>
            <a:endParaRPr lang="ru-RU" sz="2500" dirty="0"/>
          </a:p>
        </p:txBody>
      </p:sp>
    </p:spTree>
    <p:extLst>
      <p:ext uri="{BB962C8B-B14F-4D97-AF65-F5344CB8AC3E}">
        <p14:creationId xmlns:p14="http://schemas.microsoft.com/office/powerpoint/2010/main" val="2414502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79577" y="1335024"/>
            <a:ext cx="10910252" cy="3547872"/>
          </a:xfrm>
        </p:spPr>
        <p:txBody>
          <a:bodyPr>
            <a:normAutofit/>
          </a:bodyPr>
          <a:lstStyle/>
          <a:p>
            <a:r>
              <a:rPr lang="ru-RU" b="1" dirty="0">
                <a:latin typeface="+mn-lt"/>
              </a:rPr>
              <a:t>Методическая служба </a:t>
            </a:r>
            <a:r>
              <a:rPr lang="ru-RU" dirty="0">
                <a:latin typeface="+mn-lt"/>
              </a:rPr>
              <a:t>может и должна стать тем системообразующим фактором, который обеспечивает профессиональный рост педагога, способствует сохранению традиций и инноваций как муниципального, так и регионального </a:t>
            </a:r>
            <a:r>
              <a:rPr lang="ru-RU" dirty="0" smtClean="0">
                <a:latin typeface="+mn-lt"/>
              </a:rPr>
              <a:t>образования</a:t>
            </a:r>
            <a:endParaRPr lang="ru-RU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147813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4" y="2438400"/>
            <a:ext cx="8911687" cy="1523999"/>
          </a:xfrm>
          <a:scene3d>
            <a:camera prst="isometricOffAxis1Right"/>
            <a:lightRig rig="threePt" dir="t"/>
          </a:scene3d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latin typeface="Georgia" panose="02040502050405020303" pitchFamily="18" charset="0"/>
              </a:rPr>
              <a:t>Спасибо за внимание!</a:t>
            </a:r>
            <a:endParaRPr lang="ru-RU" sz="4000" b="1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7250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7049" y="624110"/>
            <a:ext cx="9977564" cy="1280890"/>
          </a:xfrm>
        </p:spPr>
        <p:txBody>
          <a:bodyPr>
            <a:normAutofit/>
          </a:bodyPr>
          <a:lstStyle/>
          <a:p>
            <a:r>
              <a:rPr lang="ru-RU" b="1" dirty="0"/>
              <a:t>Районное методическое объединение (РМО) воспитателей </a:t>
            </a:r>
            <a:r>
              <a:rPr lang="ru-RU" b="1" dirty="0" smtClean="0"/>
              <a:t>ДОО -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89888" y="1892808"/>
            <a:ext cx="10625328" cy="401841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3200" dirty="0" smtClean="0">
                <a:cs typeface="Arial" pitchFamily="34" charset="0"/>
              </a:rPr>
              <a:t>сложившаяся </a:t>
            </a:r>
            <a:r>
              <a:rPr lang="ru-RU" sz="3200" dirty="0">
                <a:cs typeface="Arial" pitchFamily="34" charset="0"/>
              </a:rPr>
              <a:t>традиционная форма коллективной методической работы по обеспечению творческого роста всех педагогов и специалистов дошкольного образования вместе и каждого в отдельности</a:t>
            </a:r>
            <a:endParaRPr lang="ru-RU" sz="32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3209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1186" y="968098"/>
            <a:ext cx="9511220" cy="1280890"/>
          </a:xfrm>
        </p:spPr>
        <p:txBody>
          <a:bodyPr/>
          <a:lstStyle/>
          <a:p>
            <a:pPr>
              <a:defRPr/>
            </a:pPr>
            <a:r>
              <a:rPr lang="ru-RU" b="1" dirty="0" smtClean="0">
                <a:solidFill>
                  <a:schemeClr val="tx1"/>
                </a:solidFill>
              </a:rPr>
              <a:t>Цель методического объединения -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43100" y="2133600"/>
            <a:ext cx="9925811" cy="37776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000" dirty="0" smtClean="0">
                <a:cs typeface="Arial" pitchFamily="34" charset="0"/>
              </a:rPr>
              <a:t>повышение </a:t>
            </a:r>
            <a:r>
              <a:rPr lang="ru-RU" sz="3000" dirty="0">
                <a:cs typeface="Arial" pitchFamily="34" charset="0"/>
              </a:rPr>
              <a:t>профессиональной компетентности педагогов дошкольного образования в условиях введения ФГОС ДО </a:t>
            </a:r>
          </a:p>
        </p:txBody>
      </p:sp>
    </p:spTree>
    <p:extLst>
      <p:ext uri="{BB962C8B-B14F-4D97-AF65-F5344CB8AC3E}">
        <p14:creationId xmlns:p14="http://schemas.microsoft.com/office/powerpoint/2010/main" val="1837989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8368" y="0"/>
            <a:ext cx="11448287" cy="1905000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/>
              <a:t>Задачи </a:t>
            </a:r>
            <a:r>
              <a:rPr lang="ru-RU" b="1" dirty="0"/>
              <a:t>деятельности </a:t>
            </a:r>
            <a:r>
              <a:rPr lang="ru-RU" b="1" dirty="0" smtClean="0"/>
              <a:t>РМО </a:t>
            </a:r>
            <a:r>
              <a:rPr lang="ru-RU" b="1" dirty="0" smtClean="0">
                <a:latin typeface="Georgia" panose="02040502050405020303" pitchFamily="18" charset="0"/>
              </a:rPr>
              <a:t> </a:t>
            </a:r>
            <a:endParaRPr lang="ru-RU" dirty="0">
              <a:latin typeface="Georgia" panose="02040502050405020303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86543" y="1208313"/>
            <a:ext cx="10929257" cy="5435375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ru-RU" sz="2400" dirty="0" smtClean="0">
                <a:cs typeface="Arial" pitchFamily="34" charset="0"/>
              </a:rPr>
              <a:t>профессиональная </a:t>
            </a:r>
            <a:r>
              <a:rPr lang="ru-RU" sz="2400" dirty="0">
                <a:cs typeface="Arial" pitchFamily="34" charset="0"/>
              </a:rPr>
              <a:t>и методическая помощь педагогам в вопросах непрерывного образования;</a:t>
            </a:r>
          </a:p>
          <a:p>
            <a:pPr lvl="0">
              <a:spcBef>
                <a:spcPts val="0"/>
              </a:spcBef>
            </a:pPr>
            <a:r>
              <a:rPr lang="ru-RU" sz="2400" dirty="0" smtClean="0">
                <a:cs typeface="Arial" pitchFamily="34" charset="0"/>
              </a:rPr>
              <a:t>изучение </a:t>
            </a:r>
            <a:r>
              <a:rPr lang="ru-RU" sz="2400" dirty="0">
                <a:cs typeface="Arial" pitchFamily="34" charset="0"/>
              </a:rPr>
              <a:t>нормативной и методической документации по вопросам образования;</a:t>
            </a:r>
          </a:p>
          <a:p>
            <a:pPr lvl="0">
              <a:spcBef>
                <a:spcPts val="0"/>
              </a:spcBef>
            </a:pPr>
            <a:r>
              <a:rPr lang="ru-RU" sz="2400" dirty="0">
                <a:cs typeface="Arial" pitchFamily="34" charset="0"/>
              </a:rPr>
              <a:t>ориентация педагогов на оптимизацию и модернизацию </a:t>
            </a:r>
            <a:r>
              <a:rPr lang="ru-RU" sz="2400" dirty="0" smtClean="0">
                <a:cs typeface="Arial" pitchFamily="34" charset="0"/>
              </a:rPr>
              <a:t>образовательного процесса</a:t>
            </a:r>
            <a:r>
              <a:rPr lang="ru-RU" sz="2400" dirty="0">
                <a:cs typeface="Arial" pitchFamily="34" charset="0"/>
              </a:rPr>
              <a:t>, внедрение в педагогическую практику инновационных технологий;</a:t>
            </a:r>
          </a:p>
          <a:p>
            <a:pPr lvl="0">
              <a:spcBef>
                <a:spcPts val="0"/>
              </a:spcBef>
            </a:pPr>
            <a:r>
              <a:rPr lang="ru-RU" sz="2400" dirty="0">
                <a:cs typeface="Arial" pitchFamily="34" charset="0"/>
              </a:rPr>
              <a:t>обобщение передового опыта педагогов и внедрение его в практику работы;</a:t>
            </a:r>
          </a:p>
          <a:p>
            <a:pPr lvl="0">
              <a:spcBef>
                <a:spcPts val="0"/>
              </a:spcBef>
            </a:pPr>
            <a:r>
              <a:rPr lang="ru-RU" sz="2400" dirty="0">
                <a:cs typeface="Arial" pitchFamily="34" charset="0"/>
              </a:rPr>
              <a:t>организация открытых НОД </a:t>
            </a:r>
            <a:r>
              <a:rPr lang="ru-RU" sz="2400" dirty="0" smtClean="0">
                <a:cs typeface="Arial" pitchFamily="34" charset="0"/>
              </a:rPr>
              <a:t>с </a:t>
            </a:r>
            <a:r>
              <a:rPr lang="ru-RU" sz="2400" dirty="0">
                <a:cs typeface="Arial" pitchFamily="34" charset="0"/>
              </a:rPr>
              <a:t>целью ознакомления с методическими </a:t>
            </a:r>
            <a:r>
              <a:rPr lang="ru-RU" sz="2400" dirty="0" smtClean="0">
                <a:cs typeface="Arial" pitchFamily="34" charset="0"/>
              </a:rPr>
              <a:t>разработками </a:t>
            </a:r>
            <a:r>
              <a:rPr lang="ru-RU" sz="2400" dirty="0" smtClean="0"/>
              <a:t>по </a:t>
            </a:r>
            <a:r>
              <a:rPr lang="ru-RU" sz="2400" dirty="0"/>
              <a:t>направлениям развития </a:t>
            </a:r>
            <a:r>
              <a:rPr lang="ru-RU" sz="2400" dirty="0" smtClean="0"/>
              <a:t>дошкольников</a:t>
            </a:r>
            <a:r>
              <a:rPr lang="ru-RU" sz="2400" dirty="0" smtClean="0">
                <a:cs typeface="Arial" pitchFamily="34" charset="0"/>
              </a:rPr>
              <a:t>;</a:t>
            </a:r>
            <a:endParaRPr lang="ru-RU" sz="2400" dirty="0">
              <a:cs typeface="Arial" pitchFamily="34" charset="0"/>
            </a:endParaRPr>
          </a:p>
          <a:p>
            <a:pPr lvl="0">
              <a:spcBef>
                <a:spcPts val="0"/>
              </a:spcBef>
            </a:pPr>
            <a:r>
              <a:rPr lang="ru-RU" sz="2400" dirty="0" smtClean="0">
                <a:cs typeface="Arial" pitchFamily="34" charset="0"/>
              </a:rPr>
              <a:t>обеспечение </a:t>
            </a:r>
            <a:r>
              <a:rPr lang="ru-RU" sz="2400" dirty="0">
                <a:cs typeface="Arial" pitchFamily="34" charset="0"/>
              </a:rPr>
              <a:t>профессионального, культурного и творческого роста </a:t>
            </a:r>
            <a:r>
              <a:rPr lang="ru-RU" sz="2400" dirty="0" smtClean="0">
                <a:cs typeface="Arial" pitchFamily="34" charset="0"/>
              </a:rPr>
              <a:t>педагогов</a:t>
            </a:r>
            <a:endParaRPr lang="ru-RU" sz="2400" dirty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6856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63040" y="576072"/>
            <a:ext cx="10835640" cy="72237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b="1" dirty="0" smtClean="0">
                <a:latin typeface="Georgia" pitchFamily="18" charset="0"/>
              </a:rPr>
              <a:t> </a:t>
            </a:r>
            <a:r>
              <a:rPr lang="ru-RU" sz="4000" b="1" dirty="0" smtClean="0"/>
              <a:t>Регламентирующие  документы РМО</a:t>
            </a:r>
            <a:r>
              <a:rPr lang="ru-RU" sz="4000" dirty="0"/>
              <a:t/>
            </a:r>
            <a:br>
              <a:rPr lang="ru-RU" sz="4000" dirty="0"/>
            </a:b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96457" y="1556657"/>
            <a:ext cx="9145314" cy="4354565"/>
          </a:xfrm>
        </p:spPr>
        <p:txBody>
          <a:bodyPr/>
          <a:lstStyle/>
          <a:p>
            <a:r>
              <a:rPr lang="ru-RU" sz="3200" dirty="0">
                <a:cs typeface="Arial" pitchFamily="34" charset="0"/>
              </a:rPr>
              <a:t>План работы</a:t>
            </a:r>
          </a:p>
          <a:p>
            <a:r>
              <a:rPr lang="ru-RU" sz="3200" dirty="0">
                <a:cs typeface="Arial" pitchFamily="34" charset="0"/>
              </a:rPr>
              <a:t>Протоколы заседаний</a:t>
            </a:r>
          </a:p>
          <a:p>
            <a:r>
              <a:rPr lang="ru-RU" sz="3200" dirty="0">
                <a:cs typeface="Arial" pitchFamily="34" charset="0"/>
              </a:rPr>
              <a:t>Справки по итогам работы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53933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83080" y="326570"/>
            <a:ext cx="10012679" cy="1143001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         </a:t>
            </a:r>
            <a:r>
              <a:rPr lang="ru-RU" sz="4000" b="1" dirty="0" smtClean="0"/>
              <a:t>Формы деятельности РМО</a:t>
            </a:r>
            <a:r>
              <a:rPr lang="ru-RU" sz="4000" b="1" dirty="0" smtClean="0">
                <a:latin typeface="Georgia" pitchFamily="18" charset="0"/>
              </a:rPr>
              <a:t>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800349" y="1513114"/>
            <a:ext cx="8704263" cy="4398108"/>
          </a:xfrm>
        </p:spPr>
        <p:txBody>
          <a:bodyPr>
            <a:normAutofit/>
          </a:bodyPr>
          <a:lstStyle/>
          <a:p>
            <a:pPr lvl="0"/>
            <a:r>
              <a:rPr lang="ru-RU" sz="3200" dirty="0"/>
              <a:t>семинары</a:t>
            </a:r>
          </a:p>
          <a:p>
            <a:pPr lvl="0"/>
            <a:r>
              <a:rPr lang="ru-RU" sz="3200" dirty="0"/>
              <a:t>консультации</a:t>
            </a:r>
          </a:p>
          <a:p>
            <a:pPr lvl="0"/>
            <a:r>
              <a:rPr lang="ru-RU" sz="3200" dirty="0" smtClean="0"/>
              <a:t>круглые столы</a:t>
            </a:r>
          </a:p>
          <a:p>
            <a:pPr lvl="0"/>
            <a:r>
              <a:rPr lang="ru-RU" sz="3200" smtClean="0"/>
              <a:t>деловые игры</a:t>
            </a:r>
            <a:endParaRPr lang="ru-RU" sz="3200" dirty="0"/>
          </a:p>
          <a:p>
            <a:pPr lvl="0"/>
            <a:r>
              <a:rPr lang="ru-RU" sz="3200" dirty="0" smtClean="0"/>
              <a:t>мастер-классы</a:t>
            </a:r>
            <a:endParaRPr lang="ru-RU" sz="3200" dirty="0"/>
          </a:p>
          <a:p>
            <a:pPr lvl="0"/>
            <a:r>
              <a:rPr lang="ru-RU" sz="3200" dirty="0"/>
              <a:t>открытые показы НОД</a:t>
            </a:r>
          </a:p>
          <a:p>
            <a:pPr lvl="0"/>
            <a:r>
              <a:rPr lang="ru-RU" sz="3200" dirty="0"/>
              <a:t>практикумы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99756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72768" y="146304"/>
            <a:ext cx="10177271" cy="1758696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/>
              <a:t>Педагоги дошкольных образовательных организаций района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57375" y="1687286"/>
            <a:ext cx="9647237" cy="4223936"/>
          </a:xfrm>
        </p:spPr>
        <p:txBody>
          <a:bodyPr/>
          <a:lstStyle/>
          <a:p>
            <a:r>
              <a:rPr lang="ru-RU" sz="3200" dirty="0">
                <a:cs typeface="Arial" pitchFamily="34" charset="0"/>
              </a:rPr>
              <a:t>30 </a:t>
            </a:r>
            <a:r>
              <a:rPr lang="ru-RU" sz="3200" dirty="0" smtClean="0">
                <a:cs typeface="Arial" pitchFamily="34" charset="0"/>
              </a:rPr>
              <a:t>воспитателей</a:t>
            </a:r>
          </a:p>
          <a:p>
            <a:r>
              <a:rPr lang="ru-RU" sz="3200" dirty="0">
                <a:cs typeface="Arial" pitchFamily="34" charset="0"/>
              </a:rPr>
              <a:t>1 старший </a:t>
            </a:r>
            <a:r>
              <a:rPr lang="ru-RU" sz="3200" dirty="0" smtClean="0">
                <a:cs typeface="Arial" pitchFamily="34" charset="0"/>
              </a:rPr>
              <a:t>воспитатель</a:t>
            </a:r>
          </a:p>
          <a:p>
            <a:r>
              <a:rPr lang="ru-RU" sz="3200" dirty="0" smtClean="0">
                <a:cs typeface="Arial" pitchFamily="34" charset="0"/>
              </a:rPr>
              <a:t>3 </a:t>
            </a:r>
            <a:r>
              <a:rPr lang="ru-RU" sz="3200" dirty="0">
                <a:cs typeface="Arial" pitchFamily="34" charset="0"/>
              </a:rPr>
              <a:t>музыкальных </a:t>
            </a:r>
            <a:r>
              <a:rPr lang="ru-RU" sz="3200" dirty="0" smtClean="0">
                <a:cs typeface="Arial" pitchFamily="34" charset="0"/>
              </a:rPr>
              <a:t>руководителя </a:t>
            </a:r>
          </a:p>
          <a:p>
            <a:r>
              <a:rPr lang="ru-RU" sz="3200" dirty="0">
                <a:cs typeface="Arial" pitchFamily="34" charset="0"/>
              </a:rPr>
              <a:t>1 инструктор </a:t>
            </a:r>
            <a:r>
              <a:rPr lang="ru-RU" sz="3200" dirty="0" smtClean="0">
                <a:cs typeface="Arial" pitchFamily="34" charset="0"/>
              </a:rPr>
              <a:t>ФИЗО</a:t>
            </a:r>
          </a:p>
          <a:p>
            <a:r>
              <a:rPr lang="ru-RU" sz="3200" dirty="0">
                <a:cs typeface="Arial" pitchFamily="34" charset="0"/>
              </a:rPr>
              <a:t>2 </a:t>
            </a:r>
            <a:r>
              <a:rPr lang="ru-RU" sz="3200" dirty="0" smtClean="0">
                <a:cs typeface="Arial" pitchFamily="34" charset="0"/>
              </a:rPr>
              <a:t>учителя-логопеда </a:t>
            </a:r>
            <a:endParaRPr lang="ru-RU" sz="3200" dirty="0">
              <a:cs typeface="Arial" pitchFamily="34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13908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24128" y="164592"/>
            <a:ext cx="11000231" cy="1272322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/>
              <a:t>Кадровые условия ДОО района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9456" y="1404257"/>
            <a:ext cx="11092543" cy="5192485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sz="3500" b="1" dirty="0" smtClean="0"/>
              <a:t>                                  Образование</a:t>
            </a:r>
            <a:endParaRPr lang="ru-RU" sz="3500" b="1" dirty="0"/>
          </a:p>
          <a:p>
            <a:r>
              <a:rPr lang="ru-RU" sz="3100" dirty="0" smtClean="0"/>
              <a:t>имеют дошкольное </a:t>
            </a:r>
            <a:r>
              <a:rPr lang="ru-RU" sz="3100" dirty="0"/>
              <a:t>образование -</a:t>
            </a:r>
            <a:r>
              <a:rPr lang="ru-RU" sz="3100" b="1" dirty="0"/>
              <a:t>15 </a:t>
            </a:r>
            <a:r>
              <a:rPr lang="ru-RU" sz="3100" b="1" dirty="0" smtClean="0"/>
              <a:t>педагогов (</a:t>
            </a:r>
            <a:r>
              <a:rPr lang="ru-RU" sz="3100" b="1" dirty="0"/>
              <a:t>40,5</a:t>
            </a:r>
            <a:r>
              <a:rPr lang="ru-RU" sz="3100" b="1" dirty="0" smtClean="0"/>
              <a:t>%)</a:t>
            </a:r>
          </a:p>
          <a:p>
            <a:r>
              <a:rPr lang="ru-RU" sz="3100" dirty="0" smtClean="0"/>
              <a:t>педагогическое образование (не дошкольное) - </a:t>
            </a:r>
            <a:r>
              <a:rPr lang="ru-RU" sz="3100" b="1" dirty="0" smtClean="0"/>
              <a:t>19 (</a:t>
            </a:r>
            <a:r>
              <a:rPr lang="ru-RU" sz="3100" b="1" dirty="0"/>
              <a:t>51,3</a:t>
            </a:r>
            <a:r>
              <a:rPr lang="ru-RU" sz="3100" b="1" dirty="0" smtClean="0"/>
              <a:t>%)</a:t>
            </a:r>
          </a:p>
          <a:p>
            <a:r>
              <a:rPr lang="ru-RU" sz="3100" dirty="0" smtClean="0"/>
              <a:t>без </a:t>
            </a:r>
            <a:r>
              <a:rPr lang="ru-RU" sz="3100" dirty="0"/>
              <a:t>педагогического  образования </a:t>
            </a:r>
            <a:r>
              <a:rPr lang="ru-RU" sz="3100" dirty="0" smtClean="0"/>
              <a:t>- </a:t>
            </a:r>
            <a:r>
              <a:rPr lang="ru-RU" sz="3100" b="1" dirty="0" smtClean="0"/>
              <a:t>3 педагога </a:t>
            </a:r>
            <a:r>
              <a:rPr lang="ru-RU" sz="3100" b="1" dirty="0"/>
              <a:t>(8,1 </a:t>
            </a:r>
            <a:r>
              <a:rPr lang="ru-RU" sz="3100" b="1" dirty="0" smtClean="0"/>
              <a:t>%)</a:t>
            </a:r>
          </a:p>
          <a:p>
            <a:pPr marL="0" indent="0">
              <a:buNone/>
            </a:pPr>
            <a:r>
              <a:rPr lang="ru-RU" sz="2400" b="1" dirty="0" smtClean="0"/>
              <a:t>                                                     </a:t>
            </a:r>
            <a:r>
              <a:rPr lang="ru-RU" sz="3500" b="1" dirty="0" smtClean="0"/>
              <a:t>Квалификация</a:t>
            </a:r>
            <a:endParaRPr lang="ru-RU" sz="3500" b="1" dirty="0"/>
          </a:p>
          <a:p>
            <a:r>
              <a:rPr lang="ru-RU" sz="2400" dirty="0" smtClean="0"/>
              <a:t> </a:t>
            </a:r>
            <a:r>
              <a:rPr lang="ru-RU" sz="3100" dirty="0" smtClean="0"/>
              <a:t>высшая  квалификационная категория - </a:t>
            </a:r>
            <a:r>
              <a:rPr lang="ru-RU" sz="3100" b="1" dirty="0" smtClean="0"/>
              <a:t>4 </a:t>
            </a:r>
            <a:r>
              <a:rPr lang="ru-RU" sz="3100" b="1" dirty="0"/>
              <a:t>педагога (10, 8 </a:t>
            </a:r>
            <a:r>
              <a:rPr lang="ru-RU" sz="3100" b="1" dirty="0" smtClean="0"/>
              <a:t>%)</a:t>
            </a:r>
          </a:p>
          <a:p>
            <a:r>
              <a:rPr lang="ru-RU" sz="3100" dirty="0" smtClean="0"/>
              <a:t> первая </a:t>
            </a:r>
            <a:r>
              <a:rPr lang="ru-RU" sz="3100" dirty="0"/>
              <a:t>квалификационная </a:t>
            </a:r>
            <a:r>
              <a:rPr lang="ru-RU" sz="3100" dirty="0" smtClean="0"/>
              <a:t>категория -</a:t>
            </a:r>
            <a:r>
              <a:rPr lang="ru-RU" sz="3100" b="1" dirty="0" smtClean="0"/>
              <a:t>18 педагогов </a:t>
            </a:r>
            <a:r>
              <a:rPr lang="ru-RU" sz="3100" b="1" dirty="0"/>
              <a:t>(</a:t>
            </a:r>
            <a:r>
              <a:rPr lang="ru-RU" sz="3100" b="1" dirty="0" smtClean="0"/>
              <a:t>48,6%)</a:t>
            </a:r>
          </a:p>
          <a:p>
            <a:r>
              <a:rPr lang="ru-RU" sz="3100" dirty="0" smtClean="0"/>
              <a:t> соответствуют </a:t>
            </a:r>
            <a:r>
              <a:rPr lang="ru-RU" sz="3100" dirty="0"/>
              <a:t>занимаемой </a:t>
            </a:r>
            <a:r>
              <a:rPr lang="ru-RU" sz="3100" dirty="0" smtClean="0"/>
              <a:t>должности - </a:t>
            </a:r>
            <a:r>
              <a:rPr lang="ru-RU" sz="3100" b="1" dirty="0" smtClean="0"/>
              <a:t>15 педагогов </a:t>
            </a:r>
            <a:r>
              <a:rPr lang="ru-RU" sz="3100" b="1" dirty="0"/>
              <a:t>(</a:t>
            </a:r>
            <a:r>
              <a:rPr lang="ru-RU" sz="3100" b="1" dirty="0" smtClean="0"/>
              <a:t>40,5%)</a:t>
            </a:r>
          </a:p>
          <a:p>
            <a:pPr marL="0" indent="0">
              <a:buNone/>
            </a:pPr>
            <a:r>
              <a:rPr lang="ru-RU" sz="2400" b="1" dirty="0" smtClean="0"/>
              <a:t>                                                     </a:t>
            </a:r>
            <a:r>
              <a:rPr lang="ru-RU" sz="3500" b="1" dirty="0" smtClean="0"/>
              <a:t>Стаж работы</a:t>
            </a:r>
          </a:p>
          <a:p>
            <a:r>
              <a:rPr lang="ru-RU" sz="2800" dirty="0" smtClean="0"/>
              <a:t> стаж </a:t>
            </a:r>
            <a:r>
              <a:rPr lang="ru-RU" sz="2800" dirty="0"/>
              <a:t>работы более 20 лет и возраст свыше </a:t>
            </a:r>
            <a:r>
              <a:rPr lang="ru-RU" sz="2800" b="1" dirty="0"/>
              <a:t>40</a:t>
            </a:r>
            <a:r>
              <a:rPr lang="ru-RU" sz="2800" dirty="0"/>
              <a:t> </a:t>
            </a:r>
            <a:r>
              <a:rPr lang="ru-RU" sz="2800" b="1" dirty="0" smtClean="0"/>
              <a:t>лет - 23 педагога </a:t>
            </a:r>
            <a:r>
              <a:rPr lang="ru-RU" sz="2800" b="1" dirty="0"/>
              <a:t>(62%)</a:t>
            </a:r>
            <a:r>
              <a:rPr lang="ru-RU" sz="2800" b="1" dirty="0" smtClean="0"/>
              <a:t> </a:t>
            </a:r>
          </a:p>
          <a:p>
            <a:pPr marL="0" indent="0" algn="ctr">
              <a:buNone/>
            </a:pPr>
            <a:endParaRPr lang="ru-RU" b="1" dirty="0" smtClean="0"/>
          </a:p>
          <a:p>
            <a:pPr marL="0" indent="0" algn="ctr">
              <a:buNone/>
            </a:pPr>
            <a:endParaRPr lang="ru-RU" b="1" dirty="0" smtClean="0"/>
          </a:p>
          <a:p>
            <a:pPr marL="0" indent="0" algn="ctr">
              <a:buNone/>
            </a:pP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4163247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73085" y="292608"/>
            <a:ext cx="9131527" cy="1152144"/>
          </a:xfrm>
        </p:spPr>
        <p:txBody>
          <a:bodyPr>
            <a:normAutofit/>
          </a:bodyPr>
          <a:lstStyle/>
          <a:p>
            <a:r>
              <a:rPr lang="ru-RU" sz="3200" dirty="0" smtClean="0"/>
              <a:t> </a:t>
            </a:r>
            <a:r>
              <a:rPr lang="ru-RU" b="1" dirty="0" smtClean="0"/>
              <a:t>Затруднения воспитателей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9456" y="1316736"/>
            <a:ext cx="11092543" cy="4946904"/>
          </a:xfrm>
        </p:spPr>
        <p:txBody>
          <a:bodyPr>
            <a:noAutofit/>
          </a:bodyPr>
          <a:lstStyle/>
          <a:p>
            <a:r>
              <a:rPr lang="ru-RU" sz="2800" dirty="0" smtClean="0">
                <a:cs typeface="Arial" pitchFamily="34" charset="0"/>
              </a:rPr>
              <a:t>трудности </a:t>
            </a:r>
            <a:r>
              <a:rPr lang="ru-RU" sz="2800" dirty="0">
                <a:cs typeface="Arial" pitchFamily="34" charset="0"/>
              </a:rPr>
              <a:t>в  планировании и проектировании образовательного </a:t>
            </a:r>
            <a:r>
              <a:rPr lang="ru-RU" sz="2800" dirty="0" smtClean="0">
                <a:cs typeface="Arial" pitchFamily="34" charset="0"/>
              </a:rPr>
              <a:t>процесса;</a:t>
            </a:r>
          </a:p>
          <a:p>
            <a:r>
              <a:rPr lang="ru-RU" sz="2800" dirty="0" smtClean="0">
                <a:cs typeface="Arial" pitchFamily="34" charset="0"/>
              </a:rPr>
              <a:t>преобладание в работе дошкольных образовательных учреждений учебной модели;</a:t>
            </a:r>
          </a:p>
          <a:p>
            <a:r>
              <a:rPr lang="ru-RU" sz="2800" dirty="0" smtClean="0">
                <a:cs typeface="Arial" pitchFamily="34" charset="0"/>
              </a:rPr>
              <a:t>неумение  </a:t>
            </a:r>
            <a:r>
              <a:rPr lang="ru-RU" sz="2800" dirty="0">
                <a:cs typeface="Arial" pitchFamily="34" charset="0"/>
              </a:rPr>
              <a:t>организовывать продуктивную совместную деятельность с </a:t>
            </a:r>
            <a:r>
              <a:rPr lang="ru-RU" sz="2800" dirty="0" smtClean="0">
                <a:cs typeface="Arial" pitchFamily="34" charset="0"/>
              </a:rPr>
              <a:t>детьми;</a:t>
            </a:r>
          </a:p>
          <a:p>
            <a:r>
              <a:rPr lang="ru-RU" sz="2800" dirty="0">
                <a:cs typeface="Arial" pitchFamily="34" charset="0"/>
              </a:rPr>
              <a:t>неумение </a:t>
            </a:r>
            <a:r>
              <a:rPr lang="ru-RU" sz="2800" dirty="0" smtClean="0">
                <a:cs typeface="Arial" pitchFamily="34" charset="0"/>
              </a:rPr>
              <a:t>выстроить </a:t>
            </a:r>
            <a:r>
              <a:rPr lang="ru-RU" sz="2800" dirty="0">
                <a:cs typeface="Arial" pitchFamily="34" charset="0"/>
              </a:rPr>
              <a:t>отношения с воспитанниками и их </a:t>
            </a:r>
            <a:r>
              <a:rPr lang="ru-RU" sz="2800" dirty="0" smtClean="0">
                <a:cs typeface="Arial" pitchFamily="34" charset="0"/>
              </a:rPr>
              <a:t>родителями; </a:t>
            </a:r>
          </a:p>
          <a:p>
            <a:r>
              <a:rPr lang="ru-RU" sz="2800" dirty="0">
                <a:cs typeface="Arial" pitchFamily="34" charset="0"/>
              </a:rPr>
              <a:t>н</a:t>
            </a:r>
            <a:r>
              <a:rPr lang="ru-RU" sz="2800" dirty="0" smtClean="0">
                <a:cs typeface="Arial" pitchFamily="34" charset="0"/>
              </a:rPr>
              <a:t>едостаточная </a:t>
            </a:r>
            <a:r>
              <a:rPr lang="ru-RU" sz="2800" dirty="0">
                <a:cs typeface="Arial" pitchFamily="34" charset="0"/>
              </a:rPr>
              <a:t>компетентность воспитателей </a:t>
            </a:r>
            <a:r>
              <a:rPr lang="ru-RU" sz="2800" dirty="0" smtClean="0">
                <a:cs typeface="Arial" pitchFamily="34" charset="0"/>
              </a:rPr>
              <a:t>в качественном проведении мониторинга</a:t>
            </a:r>
            <a:endParaRPr lang="ru-RU" sz="2800" dirty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5542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3183</TotalTime>
  <Words>633</Words>
  <Application>Microsoft Office PowerPoint</Application>
  <PresentationFormat>Произвольный</PresentationFormat>
  <Paragraphs>94</Paragraphs>
  <Slides>17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Легкий дым</vt:lpstr>
      <vt:lpstr>РМО как условие профессионального развития воспитателей дошкольных образовательных организаций в современных условиях</vt:lpstr>
      <vt:lpstr>Районное методическое объединение (РМО) воспитателей ДОО -</vt:lpstr>
      <vt:lpstr>Цель методического объединения -</vt:lpstr>
      <vt:lpstr>Задачи деятельности РМО  </vt:lpstr>
      <vt:lpstr> Регламентирующие  документы РМО </vt:lpstr>
      <vt:lpstr>         Формы деятельности РМО  </vt:lpstr>
      <vt:lpstr>Педагоги дошкольных образовательных организаций района</vt:lpstr>
      <vt:lpstr>Кадровые условия ДОО района</vt:lpstr>
      <vt:lpstr> Затруднения воспитателей</vt:lpstr>
      <vt:lpstr>Актуальные темы плана работы РМО</vt:lpstr>
      <vt:lpstr>                    Семинары</vt:lpstr>
      <vt:lpstr>          Круглые столы</vt:lpstr>
      <vt:lpstr>          Мастер-классы</vt:lpstr>
      <vt:lpstr>Проблемы в методической работе</vt:lpstr>
      <vt:lpstr>Перспективы деятельности РМО  </vt:lpstr>
      <vt:lpstr>Методическая служба может и должна стать тем системообразующим фактором, который обеспечивает профессиональный рост педагога, способствует сохранению традиций и инноваций как муниципального, так и регионального образования</vt:lpstr>
      <vt:lpstr>Спасибо за внимание!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МЕТОДИЧЕСКОЕ СОПРОВОЖДЕНИЕ ПЕДАГОГОВ ДОУ ПО ПОВЫШЕНИЮ УРОВНЯ КОМПЕТЕНТНОСТИ  В УСЛОВИЯХ ФГОС ДО</dc:title>
  <dc:creator>Улыбка</dc:creator>
  <cp:lastModifiedBy>КДО-5</cp:lastModifiedBy>
  <cp:revision>405</cp:revision>
  <dcterms:created xsi:type="dcterms:W3CDTF">2015-09-22T05:12:17Z</dcterms:created>
  <dcterms:modified xsi:type="dcterms:W3CDTF">2016-08-18T05:00:58Z</dcterms:modified>
</cp:coreProperties>
</file>