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87" r:id="rId6"/>
    <p:sldId id="281" r:id="rId7"/>
    <p:sldId id="282" r:id="rId8"/>
    <p:sldId id="270" r:id="rId9"/>
    <p:sldId id="263" r:id="rId10"/>
    <p:sldId id="266" r:id="rId11"/>
    <p:sldId id="265" r:id="rId12"/>
    <p:sldId id="264" r:id="rId13"/>
    <p:sldId id="268" r:id="rId14"/>
    <p:sldId id="283" r:id="rId15"/>
    <p:sldId id="260" r:id="rId16"/>
    <p:sldId id="273" r:id="rId17"/>
    <p:sldId id="284" r:id="rId18"/>
    <p:sldId id="285" r:id="rId19"/>
    <p:sldId id="286" r:id="rId20"/>
    <p:sldId id="280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 autoAdjust="0"/>
    <p:restoredTop sz="94505" autoAdjust="0"/>
  </p:normalViewPr>
  <p:slideViewPr>
    <p:cSldViewPr>
      <p:cViewPr varScale="1">
        <p:scale>
          <a:sx n="66" d="100"/>
          <a:sy n="66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90974342492938E-2"/>
          <c:y val="0.12816948370053091"/>
          <c:w val="0.77164832074562106"/>
          <c:h val="0.69492708199748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очень высокие</c:v>
                </c:pt>
                <c:pt idx="1">
                  <c:v>высокие</c:v>
                </c:pt>
                <c:pt idx="2">
                  <c:v>норма</c:v>
                </c:pt>
                <c:pt idx="3">
                  <c:v>низкие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49</c:v>
                </c:pt>
                <c:pt idx="2">
                  <c:v>41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496"/>
        <c:axId val="4628480"/>
      </c:barChart>
      <c:catAx>
        <c:axId val="461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4628480"/>
        <c:crosses val="autoZero"/>
        <c:auto val="1"/>
        <c:lblAlgn val="ctr"/>
        <c:lblOffset val="100"/>
        <c:noMultiLvlLbl val="0"/>
      </c:catAx>
      <c:valAx>
        <c:axId val="462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2012\2013</c:v>
                </c:pt>
                <c:pt idx="1">
                  <c:v>2013\2014</c:v>
                </c:pt>
                <c:pt idx="2">
                  <c:v>2014\2015</c:v>
                </c:pt>
                <c:pt idx="3">
                  <c:v>2015\2016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94</c:v>
                </c:pt>
                <c:pt idx="2">
                  <c:v>92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6048"/>
        <c:axId val="4787584"/>
      </c:barChart>
      <c:catAx>
        <c:axId val="478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4787584"/>
        <c:crosses val="autoZero"/>
        <c:auto val="1"/>
        <c:lblAlgn val="ctr"/>
        <c:lblOffset val="100"/>
        <c:noMultiLvlLbl val="0"/>
      </c:catAx>
      <c:valAx>
        <c:axId val="478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призёры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2011\2012</c:v>
                </c:pt>
                <c:pt idx="1">
                  <c:v>2012\2013</c:v>
                </c:pt>
                <c:pt idx="2">
                  <c:v>2013\2014</c:v>
                </c:pt>
                <c:pt idx="3">
                  <c:v>2014\2015</c:v>
                </c:pt>
                <c:pt idx="4">
                  <c:v>2015\2016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90</c:v>
                </c:pt>
                <c:pt idx="2">
                  <c:v>95</c:v>
                </c:pt>
                <c:pt idx="3">
                  <c:v>113</c:v>
                </c:pt>
                <c:pt idx="4">
                  <c:v>121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участвовало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2011\2012</c:v>
                </c:pt>
                <c:pt idx="1">
                  <c:v>2012\2013</c:v>
                </c:pt>
                <c:pt idx="2">
                  <c:v>2013\2014</c:v>
                </c:pt>
                <c:pt idx="3">
                  <c:v>2014\2015</c:v>
                </c:pt>
                <c:pt idx="4">
                  <c:v>2015\2016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101</c:v>
                </c:pt>
                <c:pt idx="3">
                  <c:v>124</c:v>
                </c:pt>
                <c:pt idx="4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7264"/>
        <c:axId val="6311936"/>
      </c:barChart>
      <c:catAx>
        <c:axId val="618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6311936"/>
        <c:crosses val="autoZero"/>
        <c:auto val="1"/>
        <c:lblAlgn val="ctr"/>
        <c:lblOffset val="100"/>
        <c:noMultiLvlLbl val="0"/>
      </c:catAx>
      <c:valAx>
        <c:axId val="631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7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Данные по количеству участников</a:t>
            </a:r>
          </a:p>
          <a:p>
            <a:pPr>
              <a:defRPr/>
            </a:pPr>
            <a:r>
              <a:rPr lang="ru-RU" dirty="0" smtClean="0"/>
              <a:t> ( 9-11 классы)</a:t>
            </a:r>
            <a:endParaRPr lang="ru-RU" dirty="0"/>
          </a:p>
        </c:rich>
      </c:tx>
      <c:layout>
        <c:manualLayout>
          <c:xMode val="edge"/>
          <c:yMode val="edge"/>
          <c:x val="0.18730435481279145"/>
          <c:y val="1.04234527687296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</c:v>
                </c:pt>
                <c:pt idx="1">
                  <c:v>149</c:v>
                </c:pt>
                <c:pt idx="2">
                  <c:v>153</c:v>
                </c:pt>
                <c:pt idx="3">
                  <c:v>152</c:v>
                </c:pt>
                <c:pt idx="4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6352"/>
        <c:axId val="6489216"/>
      </c:barChart>
      <c:catAx>
        <c:axId val="63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89216"/>
        <c:crosses val="autoZero"/>
        <c:auto val="1"/>
        <c:lblAlgn val="ctr"/>
        <c:lblOffset val="100"/>
        <c:noMultiLvlLbl val="0"/>
      </c:catAx>
      <c:valAx>
        <c:axId val="648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олимпиада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2012\2013</c:v>
                </c:pt>
                <c:pt idx="1">
                  <c:v>2013\2014</c:v>
                </c:pt>
                <c:pt idx="2">
                  <c:v>2014\2015</c:v>
                </c:pt>
                <c:pt idx="3">
                  <c:v>2015\2016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27</c:v>
                </c:pt>
                <c:pt idx="2">
                  <c:v>26</c:v>
                </c:pt>
                <c:pt idx="3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"кенгуру"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2012\2013</c:v>
                </c:pt>
                <c:pt idx="1">
                  <c:v>2013\2014</c:v>
                </c:pt>
                <c:pt idx="2">
                  <c:v>2014\2015</c:v>
                </c:pt>
                <c:pt idx="3">
                  <c:v>2015\2016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"русский медвежонок"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2012\2013</c:v>
                </c:pt>
                <c:pt idx="1">
                  <c:v>2013\2014</c:v>
                </c:pt>
                <c:pt idx="2">
                  <c:v>2014\2015</c:v>
                </c:pt>
                <c:pt idx="3">
                  <c:v>2015\2016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"золотое руно"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2012\2013</c:v>
                </c:pt>
                <c:pt idx="1">
                  <c:v>2013\2014</c:v>
                </c:pt>
                <c:pt idx="2">
                  <c:v>2014\2015</c:v>
                </c:pt>
                <c:pt idx="3">
                  <c:v>2015\2016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4176"/>
        <c:axId val="6515712"/>
      </c:barChart>
      <c:catAx>
        <c:axId val="651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6515712"/>
        <c:crosses val="autoZero"/>
        <c:auto val="1"/>
        <c:lblAlgn val="ctr"/>
        <c:lblOffset val="100"/>
        <c:noMultiLvlLbl val="0"/>
      </c:catAx>
      <c:valAx>
        <c:axId val="651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1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20655064835791"/>
          <c:y val="0.17474179896893999"/>
          <c:w val="0.23545147692678481"/>
          <c:h val="0.676574828797866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3AB8-77A7-487B-A966-DCBC10A171D7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47798-174E-4966-B8A0-B437B4554C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10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E5BC8E-9FB7-4F8A-BA74-D88D3CFEAFE9}" type="slidenum">
              <a:rPr lang="ru-RU"/>
              <a:pPr/>
              <a:t>9</a:t>
            </a:fld>
            <a:endParaRPr lang="ru-R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52F048-B419-4177-BD1A-D25BD6E2257E}" type="slidenum">
              <a:rPr lang="ru-RU"/>
              <a:pPr/>
              <a:t>10</a:t>
            </a:fld>
            <a:endParaRPr lang="ru-RU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E75E9-C307-4A43-A283-7E8140DE3F8D}" type="slidenum">
              <a:rPr lang="ru-RU"/>
              <a:pPr/>
              <a:t>11</a:t>
            </a:fld>
            <a:endParaRPr lang="ru-RU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B58136-4DFE-4D40-9401-9544BBF956EA}" type="slidenum">
              <a:rPr lang="ru-RU"/>
              <a:pPr/>
              <a:t>12</a:t>
            </a:fld>
            <a:endParaRPr lang="ru-R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7F6B5-6393-4BAA-B2BE-59ABE9E62572}" type="slidenum">
              <a:rPr lang="ru-RU"/>
              <a:pPr/>
              <a:t>13</a:t>
            </a:fld>
            <a:endParaRPr lang="ru-R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B8C54B-BB11-40A0-AC2B-086AD5A5483F}" type="slidenum">
              <a:rPr lang="ru-RU"/>
              <a:pPr/>
              <a:t>15</a:t>
            </a:fld>
            <a:endParaRPr lang="ru-RU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497AE-0568-4CDE-A277-4EFB2CCB3EBF}" type="slidenum">
              <a:rPr lang="ru-RU"/>
              <a:pPr/>
              <a:t>16</a:t>
            </a:fld>
            <a:endParaRPr lang="ru-RU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52EEA7-8A9D-4BAF-B788-BE1E34B40421}" type="datetimeFigureOut">
              <a:rPr lang="ru-RU" smtClean="0"/>
              <a:pPr/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16925B-FDE5-4383-93F7-ECCDBCB796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86000" y="1142984"/>
            <a:ext cx="6172200" cy="28575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Система работы  с  одарёнными детьми в  условиях гимназии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Лазарева В.Ю.,</a:t>
            </a:r>
            <a:r>
              <a:rPr lang="ru-RU" altLang="ru-RU" sz="28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4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4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altLang="ru-RU" sz="2400" b="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«Гимназия № 4»</a:t>
            </a:r>
            <a:endParaRPr lang="ru-RU" altLang="ru-RU" sz="2400" b="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3887787" cy="2584450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1325563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chemeClr val="tx1"/>
                </a:solidFill>
              </a:rPr>
              <a:t>Хореографический ансамбль «Сюрприз»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133600"/>
            <a:ext cx="3527425" cy="2644775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005263"/>
            <a:ext cx="3167062" cy="2547937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1325563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ysClr val="windowText" lastClr="000000"/>
                </a:solidFill>
              </a:rPr>
              <a:t>Студия пластического</a:t>
            </a:r>
            <a:br>
              <a:rPr lang="ru-RU" sz="3600" b="1" dirty="0">
                <a:solidFill>
                  <a:sysClr val="windowText" lastClr="000000"/>
                </a:solidFill>
              </a:rPr>
            </a:br>
            <a:r>
              <a:rPr lang="ru-RU" sz="3600" b="1" dirty="0">
                <a:solidFill>
                  <a:sysClr val="windowText" lastClr="000000"/>
                </a:solidFill>
              </a:rPr>
              <a:t>танца «Босоножки»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8316912" cy="4629150"/>
          </a:xfrm>
          <a:ln/>
        </p:spPr>
        <p:txBody>
          <a:bodyPr/>
          <a:lstStyle/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latin typeface="Times New Roman" pitchFamily="16" charset="0"/>
              </a:rPr>
              <a:t>                                                                         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565400"/>
            <a:ext cx="3960812" cy="2970213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133600"/>
            <a:ext cx="2500313" cy="3751263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8316912" cy="4629150"/>
          </a:xfrm>
          <a:ln/>
        </p:spPr>
        <p:txBody>
          <a:bodyPr/>
          <a:lstStyle/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latin typeface="Times New Roman" pitchFamily="16" charset="0"/>
              </a:rPr>
              <a:t>                                                                          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1325563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ysClr val="windowText" lastClr="000000"/>
                </a:solidFill>
              </a:rPr>
              <a:t>Вокальная студия «Фантазия»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t="5965"/>
          <a:stretch>
            <a:fillRect/>
          </a:stretch>
        </p:blipFill>
        <p:spPr bwMode="auto">
          <a:xfrm>
            <a:off x="4067175" y="2420938"/>
            <a:ext cx="4537075" cy="3249612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89138"/>
            <a:ext cx="2836862" cy="4256087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90513"/>
            <a:ext cx="7543800" cy="1190625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chemeClr val="tx1"/>
                </a:solidFill>
              </a:rPr>
              <a:t>Театральная студия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«Синий апельсин»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8316912" cy="4629150"/>
          </a:xfrm>
          <a:ln/>
        </p:spPr>
        <p:txBody>
          <a:bodyPr/>
          <a:lstStyle/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latin typeface="Times New Roman" pitchFamily="16" charset="0"/>
              </a:rPr>
              <a:t>                                                                         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420938"/>
            <a:ext cx="4824412" cy="3621087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Показатели </a:t>
            </a:r>
            <a:r>
              <a:rPr lang="ru-RU" sz="2700" b="1" dirty="0" smtClean="0">
                <a:solidFill>
                  <a:schemeClr val="tx1"/>
                </a:solidFill>
              </a:rPr>
              <a:t>творческой активности по результатам музыкально- художественных конкурсов, фестивалей</a:t>
            </a:r>
            <a:endParaRPr lang="ru-RU" sz="27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4389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500034" y="285728"/>
            <a:ext cx="4071966" cy="1143008"/>
          </a:xfrm>
          <a:solidFill>
            <a:schemeClr val="bg2"/>
          </a:solidFill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Победители </a:t>
            </a:r>
            <a:r>
              <a:rPr lang="ru-RU" sz="2800" dirty="0" err="1" smtClean="0">
                <a:solidFill>
                  <a:schemeClr val="tx1"/>
                </a:solidFill>
              </a:rPr>
              <a:t>Спартианских</a:t>
            </a:r>
            <a:r>
              <a:rPr lang="ru-RU" sz="2800" dirty="0" smtClean="0">
                <a:solidFill>
                  <a:schemeClr val="tx1"/>
                </a:solidFill>
              </a:rPr>
              <a:t> игр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285728"/>
            <a:ext cx="4143404" cy="1071570"/>
          </a:xfrm>
          <a:solidFill>
            <a:schemeClr val="bg2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Победители конкурса  экологических спектаклей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786214" cy="4000528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974" y="1785926"/>
            <a:ext cx="4129116" cy="3890974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638175"/>
            <a:ext cx="8510588" cy="1068388"/>
          </a:xfrm>
          <a:ln/>
        </p:spPr>
        <p:txBody>
          <a:bodyPr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1"/>
                </a:solidFill>
              </a:rPr>
              <a:t>Победители международного конкурса </a:t>
            </a:r>
            <a:r>
              <a:rPr lang="ru-RU" sz="3200" b="1" dirty="0" err="1">
                <a:solidFill>
                  <a:schemeClr val="tx1"/>
                </a:solidFill>
              </a:rPr>
              <a:t>креативности</a:t>
            </a:r>
            <a:r>
              <a:rPr lang="ru-RU" sz="3200" b="1" dirty="0">
                <a:solidFill>
                  <a:schemeClr val="tx1"/>
                </a:solidFill>
              </a:rPr>
              <a:t> «Одиссея разума»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05038"/>
            <a:ext cx="4105275" cy="3270250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73463"/>
            <a:ext cx="3873500" cy="2905125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Направления НОУ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972452" cy="5143536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u="sng" dirty="0" err="1" smtClean="0"/>
              <a:t>Физико</a:t>
            </a:r>
            <a:r>
              <a:rPr lang="ru-RU" u="sng" dirty="0" smtClean="0"/>
              <a:t> –математическое </a:t>
            </a:r>
            <a:r>
              <a:rPr lang="ru-RU" dirty="0" smtClean="0"/>
              <a:t>(физика, алгебра, геометрия, информационные технологии)</a:t>
            </a:r>
          </a:p>
          <a:p>
            <a:pPr>
              <a:buNone/>
            </a:pPr>
            <a:r>
              <a:rPr lang="ru-RU" u="sng" dirty="0" smtClean="0"/>
              <a:t>Гуманитарное </a:t>
            </a:r>
            <a:r>
              <a:rPr lang="ru-RU" dirty="0" smtClean="0"/>
              <a:t>(лингвистика, краеведение, правоведение, обществознание, география)</a:t>
            </a:r>
          </a:p>
          <a:p>
            <a:pPr>
              <a:buNone/>
            </a:pPr>
            <a:r>
              <a:rPr lang="ru-RU" u="sng" dirty="0" smtClean="0"/>
              <a:t>Естественнонаучное </a:t>
            </a:r>
          </a:p>
          <a:p>
            <a:pPr>
              <a:buNone/>
            </a:pPr>
            <a:r>
              <a:rPr lang="ru-RU" u="sng" dirty="0" smtClean="0"/>
              <a:t>(</a:t>
            </a:r>
            <a:r>
              <a:rPr lang="ru-RU" dirty="0" smtClean="0"/>
              <a:t>физиология         человека, животных, растений, </a:t>
            </a:r>
            <a:r>
              <a:rPr lang="ru-RU" dirty="0" err="1" smtClean="0"/>
              <a:t>валеология</a:t>
            </a:r>
            <a:r>
              <a:rPr lang="ru-RU" dirty="0" smtClean="0"/>
              <a:t>, химия,  </a:t>
            </a:r>
          </a:p>
          <a:p>
            <a:pPr>
              <a:buNone/>
            </a:pPr>
            <a:r>
              <a:rPr lang="ru-RU" dirty="0" smtClean="0"/>
              <a:t>экология)</a:t>
            </a:r>
          </a:p>
          <a:p>
            <a:pPr>
              <a:buNone/>
            </a:pPr>
            <a:r>
              <a:rPr lang="ru-RU" u="sng" dirty="0" smtClean="0"/>
              <a:t>Культурологическое </a:t>
            </a:r>
            <a:r>
              <a:rPr lang="ru-RU" dirty="0" smtClean="0"/>
              <a:t>(МХК)</a:t>
            </a:r>
          </a:p>
          <a:p>
            <a:pPr>
              <a:buNone/>
            </a:pPr>
            <a:r>
              <a:rPr lang="ru-RU" dirty="0" smtClean="0"/>
              <a:t>						 	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Дни Науки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Призеры среди обучающихся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1 - 4 классов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821537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58138" cy="15001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МБОУ « Гимназия № 4»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г. </a:t>
            </a:r>
            <a:r>
              <a:rPr lang="ru-RU" sz="2400" b="1" dirty="0" smtClean="0">
                <a:solidFill>
                  <a:schemeClr val="tx1"/>
                </a:solidFill>
              </a:rPr>
              <a:t>Смоленск, ул. 25 Сентября, д. 28 а,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+7 (4812) 55-21-42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gepsmol@mail.ru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500858" cy="4587873"/>
          </a:xfrm>
          <a:prstGeom prst="rect">
            <a:avLst/>
          </a:prstGeom>
          <a:noFill/>
          <a:ln w="38160">
            <a:solidFill>
              <a:srgbClr val="3333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972452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</a:t>
            </a:r>
            <a:r>
              <a:rPr lang="ru-RU" dirty="0" smtClean="0"/>
              <a:t> Проведение цикла тематических родительских собраний («Проблема детской одаренности», «Какого ребенка считать одаренным?», «Развитие творческого потенциала младших школьников» и т. п.) </a:t>
            </a:r>
          </a:p>
          <a:p>
            <a:pPr>
              <a:buNone/>
            </a:pPr>
            <a:r>
              <a:rPr lang="ru-RU" dirty="0" smtClean="0"/>
              <a:t>2. Консультации для родителей и индивидуальные встречи</a:t>
            </a:r>
          </a:p>
          <a:p>
            <a:pPr>
              <a:buNone/>
            </a:pPr>
            <a:r>
              <a:rPr lang="ru-RU" dirty="0" smtClean="0"/>
              <a:t>3. Открытые уроки и внеклассные мероприятия </a:t>
            </a:r>
          </a:p>
          <a:p>
            <a:pPr>
              <a:buNone/>
            </a:pPr>
            <a:r>
              <a:rPr lang="ru-RU" dirty="0" smtClean="0"/>
              <a:t>4.  Привлечение родителей и других лиц, заинтересованных в судьбах одаренных детей к организации кружков, клубов </a:t>
            </a:r>
          </a:p>
          <a:p>
            <a:pPr>
              <a:buNone/>
            </a:pPr>
            <a:r>
              <a:rPr lang="ru-RU" dirty="0" smtClean="0"/>
              <a:t>5. Проведение совместной с родителями научно-практических конференций</a:t>
            </a:r>
          </a:p>
          <a:p>
            <a:pPr>
              <a:buNone/>
            </a:pPr>
            <a:r>
              <a:rPr lang="ru-RU" dirty="0" smtClean="0"/>
              <a:t>6. Творческие отчеты перед родителями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117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Нет волшебства, нет чуда никакого,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Искусство начинается с простого-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 душе ребенка ключик подобрать,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Чтоб смог он целый мир разрисовать...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увидеть синеву в глазах небес,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Платком акриловым укутать зимний лес,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Смотреть на радугу-наследницу дождя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в этой радуге </a:t>
            </a:r>
            <a:r>
              <a:rPr lang="ru-RU" b="1" smtClean="0">
                <a:solidFill>
                  <a:schemeClr val="tx1"/>
                </a:solidFill>
              </a:rPr>
              <a:t>увидеть </a:t>
            </a:r>
            <a:r>
              <a:rPr lang="ru-RU" b="1" smtClean="0">
                <a:solidFill>
                  <a:schemeClr val="tx1"/>
                </a:solidFill>
              </a:rPr>
              <a:t>вдруг … себя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76672"/>
            <a:ext cx="7467600" cy="48965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u="sng" dirty="0" smtClean="0">
                <a:solidFill>
                  <a:schemeClr val="tx1"/>
                </a:solidFill>
              </a:rPr>
              <a:t>Одарённость-</a:t>
            </a:r>
            <a:r>
              <a:rPr lang="ru-RU" sz="2800" dirty="0" smtClean="0">
                <a:solidFill>
                  <a:schemeClr val="tx1"/>
                </a:solidFill>
              </a:rPr>
              <a:t> это системное развивающиеся в течении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u="sng" dirty="0" smtClean="0">
                <a:solidFill>
                  <a:schemeClr val="tx1"/>
                </a:solidFill>
              </a:rPr>
              <a:t>Способностями</a:t>
            </a:r>
            <a:r>
              <a:rPr lang="ru-RU" sz="2800" dirty="0" smtClean="0">
                <a:solidFill>
                  <a:schemeClr val="tx1"/>
                </a:solidFill>
              </a:rPr>
              <a:t> называют индивидуальные особенности личности, помогающие ей успешно заниматься определенной деятельностью. (Л.А. </a:t>
            </a:r>
            <a:r>
              <a:rPr lang="ru-RU" sz="2800" dirty="0" err="1" smtClean="0">
                <a:solidFill>
                  <a:schemeClr val="tx1"/>
                </a:solidFill>
              </a:rPr>
              <a:t>Венгер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Показатели развития потенциальных способностей («Референт – интернет»)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785786" y="1571612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Образовательные технологии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Развивающее обучение</a:t>
            </a:r>
          </a:p>
          <a:p>
            <a:r>
              <a:rPr lang="ru-RU" dirty="0" smtClean="0"/>
              <a:t>Уровневая дифференциация</a:t>
            </a:r>
          </a:p>
          <a:p>
            <a:r>
              <a:rPr lang="ru-RU" dirty="0" smtClean="0"/>
              <a:t>КСО</a:t>
            </a:r>
          </a:p>
          <a:p>
            <a:r>
              <a:rPr lang="ru-RU" dirty="0" smtClean="0"/>
              <a:t>Проблемное обучение</a:t>
            </a:r>
          </a:p>
          <a:p>
            <a:r>
              <a:rPr lang="ru-RU" dirty="0" smtClean="0"/>
              <a:t>Метод проектно-исследовательской деятельности</a:t>
            </a:r>
          </a:p>
          <a:p>
            <a:r>
              <a:rPr lang="ru-RU" dirty="0" smtClean="0"/>
              <a:t>Технология критического мышления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работы с одарёнными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это «мозговой штурм,</a:t>
            </a:r>
          </a:p>
          <a:p>
            <a:r>
              <a:rPr lang="ru-RU" dirty="0" smtClean="0"/>
              <a:t> «интеллектуальная разминка»,</a:t>
            </a:r>
          </a:p>
          <a:p>
            <a:r>
              <a:rPr lang="ru-RU" dirty="0" smtClean="0"/>
              <a:t> метод проектного обучения,</a:t>
            </a:r>
          </a:p>
          <a:p>
            <a:r>
              <a:rPr lang="ru-RU" dirty="0" smtClean="0"/>
              <a:t> метод игровой деятельности,</a:t>
            </a:r>
          </a:p>
          <a:p>
            <a:r>
              <a:rPr lang="ru-RU" dirty="0" smtClean="0"/>
              <a:t> написание эссе-сочинения, </a:t>
            </a:r>
          </a:p>
          <a:p>
            <a:r>
              <a:rPr lang="ru-RU" dirty="0" smtClean="0"/>
              <a:t> групповые формы работы, </a:t>
            </a:r>
          </a:p>
          <a:p>
            <a:r>
              <a:rPr lang="ru-RU" dirty="0" smtClean="0"/>
              <a:t> творческие задания (проблемные, поисковые, эвристические, исследовательские, проектные)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Поступление в ВУЗы выпускников гимназии на бюджетной основе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200" dirty="0" smtClean="0"/>
              <a:t>. Хореографическое</a:t>
            </a:r>
          </a:p>
          <a:p>
            <a:pPr>
              <a:buNone/>
            </a:pPr>
            <a:r>
              <a:rPr lang="ru-RU" sz="3200" dirty="0" smtClean="0"/>
              <a:t>2. Музыкальное</a:t>
            </a:r>
          </a:p>
          <a:p>
            <a:pPr>
              <a:buNone/>
            </a:pPr>
            <a:r>
              <a:rPr lang="ru-RU" sz="3200" dirty="0" smtClean="0"/>
              <a:t>3. Художественное</a:t>
            </a:r>
          </a:p>
          <a:p>
            <a:pPr>
              <a:buNone/>
            </a:pPr>
            <a:r>
              <a:rPr lang="ru-RU" sz="3200" dirty="0" smtClean="0"/>
              <a:t>4. Театральное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8316912" cy="4629150"/>
          </a:xfrm>
          <a:ln/>
        </p:spPr>
        <p:txBody>
          <a:bodyPr/>
          <a:lstStyle/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latin typeface="Times New Roman" pitchFamily="16" charset="0"/>
              </a:rPr>
              <a:t>                                                                         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36838"/>
            <a:ext cx="3889375" cy="2917825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357166"/>
            <a:ext cx="8510588" cy="1325563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chemeClr val="tx1"/>
                </a:solidFill>
              </a:rPr>
              <a:t>Танцевально-спортивный клуб «Свей»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89138"/>
            <a:ext cx="2692400" cy="4038600"/>
          </a:xfrm>
          <a:prstGeom prst="rect">
            <a:avLst/>
          </a:prstGeom>
          <a:noFill/>
          <a:ln w="12600">
            <a:solidFill>
              <a:srgbClr val="B7E7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</TotalTime>
  <Words>270</Words>
  <Application>Microsoft Office PowerPoint</Application>
  <PresentationFormat>Экран (4:3)</PresentationFormat>
  <Paragraphs>68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Система работы  с  одарёнными детьми в  условиях гимназии</vt:lpstr>
      <vt:lpstr>МБОУ « Гимназия № 4»  г. Смоленск, ул. 25 Сентября, д. 28 а,   +7 (4812) 55-21-42  gepsmol@mail.ru</vt:lpstr>
      <vt:lpstr>Одарённость- это системное развивающиеся в течении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другими.  Способностями называют индивидуальные особенности личности, помогающие ей успешно заниматься определенной деятельностью. (Л.А. Венгер)</vt:lpstr>
      <vt:lpstr>Показатели развития потенциальных способностей («Референт – интернет»)</vt:lpstr>
      <vt:lpstr>Образовательные технологии:</vt:lpstr>
      <vt:lpstr>Методы работы с одарёнными детьми</vt:lpstr>
      <vt:lpstr>Поступление в ВУЗы выпускников гимназии на бюджетной основе</vt:lpstr>
      <vt:lpstr>Дополнительное образование</vt:lpstr>
      <vt:lpstr>Танцевально-спортивный клуб «Свей»</vt:lpstr>
      <vt:lpstr>Хореографический ансамбль «Сюрприз»</vt:lpstr>
      <vt:lpstr>Студия пластического танца «Босоножки»</vt:lpstr>
      <vt:lpstr>Вокальная студия «Фантазия»</vt:lpstr>
      <vt:lpstr>Театральная студия  «Синий апельсин»</vt:lpstr>
      <vt:lpstr>      Показатели творческой активности по результатам музыкально- художественных конкурсов, фестивалей</vt:lpstr>
      <vt:lpstr>Презентация PowerPoint</vt:lpstr>
      <vt:lpstr>Победители международного конкурса креативности «Одиссея разума»</vt:lpstr>
      <vt:lpstr>Направления НОУ </vt:lpstr>
      <vt:lpstr>Дни Науки</vt:lpstr>
      <vt:lpstr>Призеры среди обучающихся  1 - 4 классов</vt:lpstr>
      <vt:lpstr>Работа с родителями</vt:lpstr>
      <vt:lpstr>Нет волшебства, нет чуда никакого, Искусство начинается с простого- К душе ребенка ключик подобрать, Чтоб смог он целый мир разрисовать... увидеть синеву в глазах небес, Платком акриловым укутать зимний лес, Смотреть на радугу-наследницу дождя И в этой радуге увидеть вдруг … себя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Одаренные дети</dc:title>
  <dc:creator>Пользователь</dc:creator>
  <cp:lastModifiedBy>КДО-3</cp:lastModifiedBy>
  <cp:revision>42</cp:revision>
  <dcterms:created xsi:type="dcterms:W3CDTF">2017-01-30T13:16:04Z</dcterms:created>
  <dcterms:modified xsi:type="dcterms:W3CDTF">2017-02-08T07:42:41Z</dcterms:modified>
</cp:coreProperties>
</file>