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1" r:id="rId3"/>
    <p:sldId id="297" r:id="rId4"/>
    <p:sldId id="314" r:id="rId5"/>
    <p:sldId id="315" r:id="rId6"/>
    <p:sldId id="316" r:id="rId7"/>
    <p:sldId id="317" r:id="rId8"/>
    <p:sldId id="301" r:id="rId9"/>
    <p:sldId id="302" r:id="rId10"/>
    <p:sldId id="303" r:id="rId11"/>
    <p:sldId id="311" r:id="rId12"/>
    <p:sldId id="318" r:id="rId13"/>
    <p:sldId id="319" r:id="rId14"/>
    <p:sldId id="320" r:id="rId15"/>
    <p:sldId id="305" r:id="rId16"/>
    <p:sldId id="281" r:id="rId17"/>
    <p:sldId id="31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404B2F"/>
    <a:srgbClr val="004C22"/>
    <a:srgbClr val="4F8383"/>
    <a:srgbClr val="324B29"/>
    <a:srgbClr val="ECCEBE"/>
    <a:srgbClr val="FBC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96" autoAdjust="0"/>
  </p:normalViewPr>
  <p:slideViewPr>
    <p:cSldViewPr>
      <p:cViewPr>
        <p:scale>
          <a:sx n="77" d="100"/>
          <a:sy n="77" d="100"/>
        </p:scale>
        <p:origin x="-151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7ACBD-A37A-4F3F-A5DC-DEEB05531C1D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8DC29-CF2D-4C69-BA6F-0574295713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29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0" y="0"/>
            <a:ext cx="1600200" cy="6856413"/>
            <a:chOff x="0" y="0"/>
            <a:chExt cx="1008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blackWhite">
            <a:xfrm>
              <a:off x="0" y="0"/>
              <a:ext cx="1008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>
              <a:off x="124" y="336"/>
              <a:ext cx="745" cy="3497"/>
              <a:chOff x="124" y="336"/>
              <a:chExt cx="745" cy="3497"/>
            </a:xfrm>
          </p:grpSpPr>
          <p:sp>
            <p:nvSpPr>
              <p:cNvPr id="2051" name="Freeform 3"/>
              <p:cNvSpPr>
                <a:spLocks/>
              </p:cNvSpPr>
              <p:nvPr/>
            </p:nvSpPr>
            <p:spPr bwMode="ltGray">
              <a:xfrm>
                <a:off x="187" y="336"/>
                <a:ext cx="609" cy="1357"/>
              </a:xfrm>
              <a:custGeom>
                <a:avLst/>
                <a:gdLst/>
                <a:ahLst/>
                <a:cxnLst>
                  <a:cxn ang="0">
                    <a:pos x="498" y="1356"/>
                  </a:cxn>
                  <a:cxn ang="0">
                    <a:pos x="539" y="1287"/>
                  </a:cxn>
                  <a:cxn ang="0">
                    <a:pos x="574" y="1226"/>
                  </a:cxn>
                  <a:cxn ang="0">
                    <a:pos x="595" y="1163"/>
                  </a:cxn>
                  <a:cxn ang="0">
                    <a:pos x="608" y="1090"/>
                  </a:cxn>
                  <a:cxn ang="0">
                    <a:pos x="604" y="1017"/>
                  </a:cxn>
                  <a:cxn ang="0">
                    <a:pos x="588" y="960"/>
                  </a:cxn>
                  <a:cxn ang="0">
                    <a:pos x="551" y="881"/>
                  </a:cxn>
                  <a:cxn ang="0">
                    <a:pos x="524" y="835"/>
                  </a:cxn>
                  <a:cxn ang="0">
                    <a:pos x="498" y="791"/>
                  </a:cxn>
                  <a:cxn ang="0">
                    <a:pos x="461" y="740"/>
                  </a:cxn>
                  <a:cxn ang="0">
                    <a:pos x="434" y="673"/>
                  </a:cxn>
                  <a:cxn ang="0">
                    <a:pos x="422" y="587"/>
                  </a:cxn>
                  <a:cxn ang="0">
                    <a:pos x="422" y="497"/>
                  </a:cxn>
                  <a:cxn ang="0">
                    <a:pos x="437" y="406"/>
                  </a:cxn>
                  <a:cxn ang="0">
                    <a:pos x="415" y="339"/>
                  </a:cxn>
                  <a:cxn ang="0">
                    <a:pos x="408" y="441"/>
                  </a:cxn>
                  <a:cxn ang="0">
                    <a:pos x="370" y="552"/>
                  </a:cxn>
                  <a:cxn ang="0">
                    <a:pos x="370" y="644"/>
                  </a:cxn>
                  <a:cxn ang="0">
                    <a:pos x="346" y="587"/>
                  </a:cxn>
                  <a:cxn ang="0">
                    <a:pos x="339" y="520"/>
                  </a:cxn>
                  <a:cxn ang="0">
                    <a:pos x="339" y="441"/>
                  </a:cxn>
                  <a:cxn ang="0">
                    <a:pos x="305" y="485"/>
                  </a:cxn>
                  <a:cxn ang="0">
                    <a:pos x="287" y="552"/>
                  </a:cxn>
                  <a:cxn ang="0">
                    <a:pos x="279" y="627"/>
                  </a:cxn>
                  <a:cxn ang="0">
                    <a:pos x="270" y="678"/>
                  </a:cxn>
                  <a:cxn ang="0">
                    <a:pos x="256" y="627"/>
                  </a:cxn>
                  <a:cxn ang="0">
                    <a:pos x="234" y="565"/>
                  </a:cxn>
                  <a:cxn ang="0">
                    <a:pos x="234" y="485"/>
                  </a:cxn>
                  <a:cxn ang="0">
                    <a:pos x="241" y="406"/>
                  </a:cxn>
                  <a:cxn ang="0">
                    <a:pos x="263" y="316"/>
                  </a:cxn>
                  <a:cxn ang="0">
                    <a:pos x="287" y="259"/>
                  </a:cxn>
                  <a:cxn ang="0">
                    <a:pos x="309" y="192"/>
                  </a:cxn>
                  <a:cxn ang="0">
                    <a:pos x="316" y="146"/>
                  </a:cxn>
                  <a:cxn ang="0">
                    <a:pos x="298" y="90"/>
                  </a:cxn>
                  <a:cxn ang="0">
                    <a:pos x="256" y="0"/>
                  </a:cxn>
                  <a:cxn ang="0">
                    <a:pos x="249" y="33"/>
                  </a:cxn>
                  <a:cxn ang="0">
                    <a:pos x="237" y="106"/>
                  </a:cxn>
                  <a:cxn ang="0">
                    <a:pos x="207" y="158"/>
                  </a:cxn>
                  <a:cxn ang="0">
                    <a:pos x="158" y="215"/>
                  </a:cxn>
                  <a:cxn ang="0">
                    <a:pos x="87" y="334"/>
                  </a:cxn>
                  <a:cxn ang="0">
                    <a:pos x="45" y="429"/>
                  </a:cxn>
                  <a:cxn ang="0">
                    <a:pos x="14" y="514"/>
                  </a:cxn>
                  <a:cxn ang="0">
                    <a:pos x="0" y="598"/>
                  </a:cxn>
                  <a:cxn ang="0">
                    <a:pos x="0" y="688"/>
                  </a:cxn>
                  <a:cxn ang="0">
                    <a:pos x="14" y="803"/>
                  </a:cxn>
                  <a:cxn ang="0">
                    <a:pos x="40" y="904"/>
                  </a:cxn>
                  <a:cxn ang="0">
                    <a:pos x="83" y="982"/>
                  </a:cxn>
                  <a:cxn ang="0">
                    <a:pos x="79" y="1027"/>
                  </a:cxn>
                  <a:cxn ang="0">
                    <a:pos x="71" y="1096"/>
                  </a:cxn>
                  <a:cxn ang="0">
                    <a:pos x="68" y="1163"/>
                  </a:cxn>
                  <a:cxn ang="0">
                    <a:pos x="79" y="1215"/>
                  </a:cxn>
                  <a:cxn ang="0">
                    <a:pos x="105" y="1265"/>
                  </a:cxn>
                  <a:cxn ang="0">
                    <a:pos x="132" y="1310"/>
                  </a:cxn>
                  <a:cxn ang="0">
                    <a:pos x="170" y="1349"/>
                  </a:cxn>
                  <a:cxn ang="0">
                    <a:pos x="270" y="1339"/>
                  </a:cxn>
                  <a:cxn ang="0">
                    <a:pos x="385" y="1345"/>
                  </a:cxn>
                  <a:cxn ang="0">
                    <a:pos x="498" y="1356"/>
                  </a:cxn>
                </a:cxnLst>
                <a:rect l="0" t="0" r="r" b="b"/>
                <a:pathLst>
                  <a:path w="609" h="1357">
                    <a:moveTo>
                      <a:pt x="498" y="1356"/>
                    </a:moveTo>
                    <a:lnTo>
                      <a:pt x="539" y="1287"/>
                    </a:lnTo>
                    <a:lnTo>
                      <a:pt x="574" y="1226"/>
                    </a:lnTo>
                    <a:lnTo>
                      <a:pt x="595" y="1163"/>
                    </a:lnTo>
                    <a:lnTo>
                      <a:pt x="608" y="1090"/>
                    </a:lnTo>
                    <a:lnTo>
                      <a:pt x="604" y="1017"/>
                    </a:lnTo>
                    <a:lnTo>
                      <a:pt x="588" y="960"/>
                    </a:lnTo>
                    <a:lnTo>
                      <a:pt x="551" y="881"/>
                    </a:lnTo>
                    <a:lnTo>
                      <a:pt x="524" y="835"/>
                    </a:lnTo>
                    <a:lnTo>
                      <a:pt x="498" y="791"/>
                    </a:lnTo>
                    <a:lnTo>
                      <a:pt x="461" y="740"/>
                    </a:lnTo>
                    <a:lnTo>
                      <a:pt x="434" y="673"/>
                    </a:lnTo>
                    <a:lnTo>
                      <a:pt x="422" y="587"/>
                    </a:lnTo>
                    <a:lnTo>
                      <a:pt x="422" y="497"/>
                    </a:lnTo>
                    <a:lnTo>
                      <a:pt x="437" y="406"/>
                    </a:lnTo>
                    <a:lnTo>
                      <a:pt x="415" y="339"/>
                    </a:lnTo>
                    <a:lnTo>
                      <a:pt x="408" y="441"/>
                    </a:lnTo>
                    <a:lnTo>
                      <a:pt x="370" y="552"/>
                    </a:lnTo>
                    <a:lnTo>
                      <a:pt x="370" y="644"/>
                    </a:lnTo>
                    <a:lnTo>
                      <a:pt x="346" y="587"/>
                    </a:lnTo>
                    <a:lnTo>
                      <a:pt x="339" y="520"/>
                    </a:lnTo>
                    <a:lnTo>
                      <a:pt x="339" y="441"/>
                    </a:lnTo>
                    <a:lnTo>
                      <a:pt x="305" y="485"/>
                    </a:lnTo>
                    <a:lnTo>
                      <a:pt x="287" y="552"/>
                    </a:lnTo>
                    <a:lnTo>
                      <a:pt x="279" y="627"/>
                    </a:lnTo>
                    <a:lnTo>
                      <a:pt x="270" y="678"/>
                    </a:lnTo>
                    <a:lnTo>
                      <a:pt x="256" y="627"/>
                    </a:lnTo>
                    <a:lnTo>
                      <a:pt x="234" y="565"/>
                    </a:lnTo>
                    <a:lnTo>
                      <a:pt x="234" y="485"/>
                    </a:lnTo>
                    <a:lnTo>
                      <a:pt x="241" y="406"/>
                    </a:lnTo>
                    <a:lnTo>
                      <a:pt x="263" y="316"/>
                    </a:lnTo>
                    <a:lnTo>
                      <a:pt x="287" y="259"/>
                    </a:lnTo>
                    <a:lnTo>
                      <a:pt x="309" y="192"/>
                    </a:lnTo>
                    <a:lnTo>
                      <a:pt x="316" y="146"/>
                    </a:lnTo>
                    <a:lnTo>
                      <a:pt x="298" y="90"/>
                    </a:lnTo>
                    <a:lnTo>
                      <a:pt x="256" y="0"/>
                    </a:lnTo>
                    <a:lnTo>
                      <a:pt x="249" y="33"/>
                    </a:lnTo>
                    <a:lnTo>
                      <a:pt x="237" y="106"/>
                    </a:lnTo>
                    <a:lnTo>
                      <a:pt x="207" y="158"/>
                    </a:lnTo>
                    <a:lnTo>
                      <a:pt x="158" y="215"/>
                    </a:lnTo>
                    <a:lnTo>
                      <a:pt x="87" y="334"/>
                    </a:lnTo>
                    <a:lnTo>
                      <a:pt x="45" y="429"/>
                    </a:lnTo>
                    <a:lnTo>
                      <a:pt x="14" y="514"/>
                    </a:lnTo>
                    <a:lnTo>
                      <a:pt x="0" y="598"/>
                    </a:lnTo>
                    <a:lnTo>
                      <a:pt x="0" y="688"/>
                    </a:lnTo>
                    <a:lnTo>
                      <a:pt x="14" y="803"/>
                    </a:lnTo>
                    <a:lnTo>
                      <a:pt x="40" y="904"/>
                    </a:lnTo>
                    <a:lnTo>
                      <a:pt x="83" y="982"/>
                    </a:lnTo>
                    <a:lnTo>
                      <a:pt x="79" y="1027"/>
                    </a:lnTo>
                    <a:lnTo>
                      <a:pt x="71" y="1096"/>
                    </a:lnTo>
                    <a:lnTo>
                      <a:pt x="68" y="1163"/>
                    </a:lnTo>
                    <a:lnTo>
                      <a:pt x="79" y="1215"/>
                    </a:lnTo>
                    <a:lnTo>
                      <a:pt x="105" y="1265"/>
                    </a:lnTo>
                    <a:lnTo>
                      <a:pt x="132" y="1310"/>
                    </a:lnTo>
                    <a:lnTo>
                      <a:pt x="170" y="1349"/>
                    </a:lnTo>
                    <a:lnTo>
                      <a:pt x="270" y="1339"/>
                    </a:lnTo>
                    <a:lnTo>
                      <a:pt x="385" y="1345"/>
                    </a:lnTo>
                    <a:lnTo>
                      <a:pt x="498" y="1356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" name="Freeform 4"/>
              <p:cNvSpPr>
                <a:spLocks/>
              </p:cNvSpPr>
              <p:nvPr/>
            </p:nvSpPr>
            <p:spPr bwMode="ltGray">
              <a:xfrm>
                <a:off x="283" y="952"/>
                <a:ext cx="338" cy="71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0" y="69"/>
                  </a:cxn>
                  <a:cxn ang="0">
                    <a:pos x="13" y="122"/>
                  </a:cxn>
                  <a:cxn ang="0">
                    <a:pos x="1" y="181"/>
                  </a:cxn>
                  <a:cxn ang="0">
                    <a:pos x="0" y="239"/>
                  </a:cxn>
                  <a:cxn ang="0">
                    <a:pos x="14" y="284"/>
                  </a:cxn>
                  <a:cxn ang="0">
                    <a:pos x="46" y="335"/>
                  </a:cxn>
                  <a:cxn ang="0">
                    <a:pos x="71" y="373"/>
                  </a:cxn>
                  <a:cxn ang="0">
                    <a:pos x="84" y="415"/>
                  </a:cxn>
                  <a:cxn ang="0">
                    <a:pos x="78" y="466"/>
                  </a:cxn>
                  <a:cxn ang="0">
                    <a:pos x="72" y="508"/>
                  </a:cxn>
                  <a:cxn ang="0">
                    <a:pos x="71" y="574"/>
                  </a:cxn>
                  <a:cxn ang="0">
                    <a:pos x="84" y="628"/>
                  </a:cxn>
                  <a:cxn ang="0">
                    <a:pos x="108" y="670"/>
                  </a:cxn>
                  <a:cxn ang="0">
                    <a:pos x="151" y="709"/>
                  </a:cxn>
                  <a:cxn ang="0">
                    <a:pos x="286" y="709"/>
                  </a:cxn>
                  <a:cxn ang="0">
                    <a:pos x="306" y="670"/>
                  </a:cxn>
                  <a:cxn ang="0">
                    <a:pos x="324" y="634"/>
                  </a:cxn>
                  <a:cxn ang="0">
                    <a:pos x="337" y="567"/>
                  </a:cxn>
                  <a:cxn ang="0">
                    <a:pos x="337" y="505"/>
                  </a:cxn>
                  <a:cxn ang="0">
                    <a:pos x="326" y="445"/>
                  </a:cxn>
                  <a:cxn ang="0">
                    <a:pos x="310" y="392"/>
                  </a:cxn>
                  <a:cxn ang="0">
                    <a:pos x="285" y="342"/>
                  </a:cxn>
                  <a:cxn ang="0">
                    <a:pos x="252" y="302"/>
                  </a:cxn>
                  <a:cxn ang="0">
                    <a:pos x="204" y="272"/>
                  </a:cxn>
                  <a:cxn ang="0">
                    <a:pos x="167" y="242"/>
                  </a:cxn>
                  <a:cxn ang="0">
                    <a:pos x="138" y="207"/>
                  </a:cxn>
                  <a:cxn ang="0">
                    <a:pos x="105" y="169"/>
                  </a:cxn>
                  <a:cxn ang="0">
                    <a:pos x="84" y="105"/>
                  </a:cxn>
                  <a:cxn ang="0">
                    <a:pos x="57" y="57"/>
                  </a:cxn>
                  <a:cxn ang="0">
                    <a:pos x="38" y="0"/>
                  </a:cxn>
                </a:cxnLst>
                <a:rect l="0" t="0" r="r" b="b"/>
                <a:pathLst>
                  <a:path w="338" h="710">
                    <a:moveTo>
                      <a:pt x="38" y="0"/>
                    </a:moveTo>
                    <a:lnTo>
                      <a:pt x="30" y="69"/>
                    </a:lnTo>
                    <a:lnTo>
                      <a:pt x="13" y="122"/>
                    </a:lnTo>
                    <a:lnTo>
                      <a:pt x="1" y="181"/>
                    </a:lnTo>
                    <a:lnTo>
                      <a:pt x="0" y="239"/>
                    </a:lnTo>
                    <a:lnTo>
                      <a:pt x="14" y="284"/>
                    </a:lnTo>
                    <a:lnTo>
                      <a:pt x="46" y="335"/>
                    </a:lnTo>
                    <a:lnTo>
                      <a:pt x="71" y="373"/>
                    </a:lnTo>
                    <a:lnTo>
                      <a:pt x="84" y="415"/>
                    </a:lnTo>
                    <a:lnTo>
                      <a:pt x="78" y="466"/>
                    </a:lnTo>
                    <a:lnTo>
                      <a:pt x="72" y="508"/>
                    </a:lnTo>
                    <a:lnTo>
                      <a:pt x="71" y="574"/>
                    </a:lnTo>
                    <a:lnTo>
                      <a:pt x="84" y="628"/>
                    </a:lnTo>
                    <a:lnTo>
                      <a:pt x="108" y="670"/>
                    </a:lnTo>
                    <a:lnTo>
                      <a:pt x="151" y="709"/>
                    </a:lnTo>
                    <a:lnTo>
                      <a:pt x="286" y="709"/>
                    </a:lnTo>
                    <a:lnTo>
                      <a:pt x="306" y="670"/>
                    </a:lnTo>
                    <a:lnTo>
                      <a:pt x="324" y="634"/>
                    </a:lnTo>
                    <a:lnTo>
                      <a:pt x="337" y="567"/>
                    </a:lnTo>
                    <a:lnTo>
                      <a:pt x="337" y="505"/>
                    </a:lnTo>
                    <a:lnTo>
                      <a:pt x="326" y="445"/>
                    </a:lnTo>
                    <a:lnTo>
                      <a:pt x="310" y="392"/>
                    </a:lnTo>
                    <a:lnTo>
                      <a:pt x="285" y="342"/>
                    </a:lnTo>
                    <a:lnTo>
                      <a:pt x="252" y="302"/>
                    </a:lnTo>
                    <a:lnTo>
                      <a:pt x="204" y="272"/>
                    </a:lnTo>
                    <a:lnTo>
                      <a:pt x="167" y="242"/>
                    </a:lnTo>
                    <a:lnTo>
                      <a:pt x="138" y="207"/>
                    </a:lnTo>
                    <a:lnTo>
                      <a:pt x="105" y="169"/>
                    </a:lnTo>
                    <a:lnTo>
                      <a:pt x="84" y="105"/>
                    </a:lnTo>
                    <a:lnTo>
                      <a:pt x="57" y="57"/>
                    </a:lnTo>
                    <a:lnTo>
                      <a:pt x="38" y="0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060" name="Group 12"/>
              <p:cNvGrpSpPr>
                <a:grpSpLocks/>
              </p:cNvGrpSpPr>
              <p:nvPr/>
            </p:nvGrpSpPr>
            <p:grpSpPr bwMode="auto">
              <a:xfrm>
                <a:off x="124" y="1627"/>
                <a:ext cx="745" cy="2206"/>
                <a:chOff x="124" y="1627"/>
                <a:chExt cx="745" cy="2206"/>
              </a:xfrm>
            </p:grpSpPr>
            <p:sp>
              <p:nvSpPr>
                <p:cNvPr id="2053" name="Freeform 5"/>
                <p:cNvSpPr>
                  <a:spLocks/>
                </p:cNvSpPr>
                <p:nvPr/>
              </p:nvSpPr>
              <p:spPr bwMode="ltGray">
                <a:xfrm>
                  <a:off x="347" y="2415"/>
                  <a:ext cx="356" cy="14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1" y="978"/>
                    </a:cxn>
                    <a:cxn ang="0">
                      <a:pos x="85" y="1123"/>
                    </a:cxn>
                    <a:cxn ang="0">
                      <a:pos x="107" y="1254"/>
                    </a:cxn>
                    <a:cxn ang="0">
                      <a:pos x="143" y="1417"/>
                    </a:cxn>
                    <a:cxn ang="0">
                      <a:pos x="214" y="1417"/>
                    </a:cxn>
                    <a:cxn ang="0">
                      <a:pos x="240" y="1263"/>
                    </a:cxn>
                    <a:cxn ang="0">
                      <a:pos x="259" y="1132"/>
                    </a:cxn>
                    <a:cxn ang="0">
                      <a:pos x="270" y="984"/>
                    </a:cxn>
                    <a:cxn ang="0">
                      <a:pos x="35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6" h="1418">
                      <a:moveTo>
                        <a:pt x="0" y="0"/>
                      </a:moveTo>
                      <a:lnTo>
                        <a:pt x="71" y="978"/>
                      </a:lnTo>
                      <a:lnTo>
                        <a:pt x="85" y="1123"/>
                      </a:lnTo>
                      <a:lnTo>
                        <a:pt x="107" y="1254"/>
                      </a:lnTo>
                      <a:lnTo>
                        <a:pt x="143" y="1417"/>
                      </a:lnTo>
                      <a:lnTo>
                        <a:pt x="214" y="1417"/>
                      </a:lnTo>
                      <a:lnTo>
                        <a:pt x="240" y="1263"/>
                      </a:lnTo>
                      <a:lnTo>
                        <a:pt x="259" y="1132"/>
                      </a:lnTo>
                      <a:lnTo>
                        <a:pt x="270" y="984"/>
                      </a:lnTo>
                      <a:lnTo>
                        <a:pt x="35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4" name="Freeform 6"/>
                <p:cNvSpPr>
                  <a:spLocks/>
                </p:cNvSpPr>
                <p:nvPr/>
              </p:nvSpPr>
              <p:spPr bwMode="ltGray">
                <a:xfrm>
                  <a:off x="144" y="1627"/>
                  <a:ext cx="725" cy="851"/>
                </a:xfrm>
                <a:custGeom>
                  <a:avLst/>
                  <a:gdLst/>
                  <a:ahLst/>
                  <a:cxnLst>
                    <a:cxn ang="0">
                      <a:pos x="61" y="122"/>
                    </a:cxn>
                    <a:cxn ang="0">
                      <a:pos x="51" y="169"/>
                    </a:cxn>
                    <a:cxn ang="0">
                      <a:pos x="69" y="232"/>
                    </a:cxn>
                    <a:cxn ang="0">
                      <a:pos x="28" y="258"/>
                    </a:cxn>
                    <a:cxn ang="0">
                      <a:pos x="28" y="316"/>
                    </a:cxn>
                    <a:cxn ang="0">
                      <a:pos x="51" y="343"/>
                    </a:cxn>
                    <a:cxn ang="0">
                      <a:pos x="69" y="389"/>
                    </a:cxn>
                    <a:cxn ang="0">
                      <a:pos x="61" y="438"/>
                    </a:cxn>
                    <a:cxn ang="0">
                      <a:pos x="40" y="478"/>
                    </a:cxn>
                    <a:cxn ang="0">
                      <a:pos x="15" y="516"/>
                    </a:cxn>
                    <a:cxn ang="0">
                      <a:pos x="4" y="563"/>
                    </a:cxn>
                    <a:cxn ang="0">
                      <a:pos x="0" y="616"/>
                    </a:cxn>
                    <a:cxn ang="0">
                      <a:pos x="4" y="679"/>
                    </a:cxn>
                    <a:cxn ang="0">
                      <a:pos x="30" y="724"/>
                    </a:cxn>
                    <a:cxn ang="0">
                      <a:pos x="76" y="771"/>
                    </a:cxn>
                    <a:cxn ang="0">
                      <a:pos x="161" y="837"/>
                    </a:cxn>
                    <a:cxn ang="0">
                      <a:pos x="377" y="850"/>
                    </a:cxn>
                    <a:cxn ang="0">
                      <a:pos x="576" y="836"/>
                    </a:cxn>
                    <a:cxn ang="0">
                      <a:pos x="644" y="780"/>
                    </a:cxn>
                    <a:cxn ang="0">
                      <a:pos x="683" y="744"/>
                    </a:cxn>
                    <a:cxn ang="0">
                      <a:pos x="711" y="698"/>
                    </a:cxn>
                    <a:cxn ang="0">
                      <a:pos x="724" y="639"/>
                    </a:cxn>
                    <a:cxn ang="0">
                      <a:pos x="713" y="539"/>
                    </a:cxn>
                    <a:cxn ang="0">
                      <a:pos x="693" y="497"/>
                    </a:cxn>
                    <a:cxn ang="0">
                      <a:pos x="662" y="443"/>
                    </a:cxn>
                    <a:cxn ang="0">
                      <a:pos x="654" y="389"/>
                    </a:cxn>
                    <a:cxn ang="0">
                      <a:pos x="675" y="343"/>
                    </a:cxn>
                    <a:cxn ang="0">
                      <a:pos x="690" y="307"/>
                    </a:cxn>
                    <a:cxn ang="0">
                      <a:pos x="690" y="254"/>
                    </a:cxn>
                    <a:cxn ang="0">
                      <a:pos x="649" y="232"/>
                    </a:cxn>
                    <a:cxn ang="0">
                      <a:pos x="671" y="138"/>
                    </a:cxn>
                    <a:cxn ang="0">
                      <a:pos x="635" y="92"/>
                    </a:cxn>
                    <a:cxn ang="0">
                      <a:pos x="601" y="57"/>
                    </a:cxn>
                    <a:cxn ang="0">
                      <a:pos x="562" y="38"/>
                    </a:cxn>
                    <a:cxn ang="0">
                      <a:pos x="517" y="22"/>
                    </a:cxn>
                    <a:cxn ang="0">
                      <a:pos x="460" y="7"/>
                    </a:cxn>
                    <a:cxn ang="0">
                      <a:pos x="378" y="0"/>
                    </a:cxn>
                    <a:cxn ang="0">
                      <a:pos x="297" y="0"/>
                    </a:cxn>
                    <a:cxn ang="0">
                      <a:pos x="226" y="15"/>
                    </a:cxn>
                    <a:cxn ang="0">
                      <a:pos x="158" y="38"/>
                    </a:cxn>
                    <a:cxn ang="0">
                      <a:pos x="99" y="69"/>
                    </a:cxn>
                    <a:cxn ang="0">
                      <a:pos x="61" y="122"/>
                    </a:cxn>
                  </a:cxnLst>
                  <a:rect l="0" t="0" r="r" b="b"/>
                  <a:pathLst>
                    <a:path w="725" h="851">
                      <a:moveTo>
                        <a:pt x="61" y="122"/>
                      </a:moveTo>
                      <a:lnTo>
                        <a:pt x="51" y="169"/>
                      </a:lnTo>
                      <a:lnTo>
                        <a:pt x="69" y="232"/>
                      </a:lnTo>
                      <a:lnTo>
                        <a:pt x="28" y="258"/>
                      </a:lnTo>
                      <a:lnTo>
                        <a:pt x="28" y="316"/>
                      </a:lnTo>
                      <a:lnTo>
                        <a:pt x="51" y="343"/>
                      </a:lnTo>
                      <a:lnTo>
                        <a:pt x="69" y="389"/>
                      </a:lnTo>
                      <a:lnTo>
                        <a:pt x="61" y="438"/>
                      </a:lnTo>
                      <a:lnTo>
                        <a:pt x="40" y="478"/>
                      </a:lnTo>
                      <a:lnTo>
                        <a:pt x="15" y="516"/>
                      </a:lnTo>
                      <a:lnTo>
                        <a:pt x="4" y="563"/>
                      </a:lnTo>
                      <a:lnTo>
                        <a:pt x="0" y="616"/>
                      </a:lnTo>
                      <a:lnTo>
                        <a:pt x="4" y="679"/>
                      </a:lnTo>
                      <a:lnTo>
                        <a:pt x="30" y="724"/>
                      </a:lnTo>
                      <a:lnTo>
                        <a:pt x="76" y="771"/>
                      </a:lnTo>
                      <a:lnTo>
                        <a:pt x="161" y="837"/>
                      </a:lnTo>
                      <a:lnTo>
                        <a:pt x="377" y="850"/>
                      </a:lnTo>
                      <a:lnTo>
                        <a:pt x="576" y="836"/>
                      </a:lnTo>
                      <a:lnTo>
                        <a:pt x="644" y="780"/>
                      </a:lnTo>
                      <a:lnTo>
                        <a:pt x="683" y="744"/>
                      </a:lnTo>
                      <a:lnTo>
                        <a:pt x="711" y="698"/>
                      </a:lnTo>
                      <a:lnTo>
                        <a:pt x="724" y="639"/>
                      </a:lnTo>
                      <a:lnTo>
                        <a:pt x="713" y="539"/>
                      </a:lnTo>
                      <a:lnTo>
                        <a:pt x="693" y="497"/>
                      </a:lnTo>
                      <a:lnTo>
                        <a:pt x="662" y="443"/>
                      </a:lnTo>
                      <a:lnTo>
                        <a:pt x="654" y="389"/>
                      </a:lnTo>
                      <a:lnTo>
                        <a:pt x="675" y="343"/>
                      </a:lnTo>
                      <a:lnTo>
                        <a:pt x="690" y="307"/>
                      </a:lnTo>
                      <a:lnTo>
                        <a:pt x="690" y="254"/>
                      </a:lnTo>
                      <a:lnTo>
                        <a:pt x="649" y="232"/>
                      </a:lnTo>
                      <a:lnTo>
                        <a:pt x="671" y="138"/>
                      </a:lnTo>
                      <a:lnTo>
                        <a:pt x="635" y="92"/>
                      </a:lnTo>
                      <a:lnTo>
                        <a:pt x="601" y="57"/>
                      </a:lnTo>
                      <a:lnTo>
                        <a:pt x="562" y="38"/>
                      </a:lnTo>
                      <a:lnTo>
                        <a:pt x="517" y="22"/>
                      </a:lnTo>
                      <a:lnTo>
                        <a:pt x="460" y="7"/>
                      </a:lnTo>
                      <a:lnTo>
                        <a:pt x="378" y="0"/>
                      </a:lnTo>
                      <a:lnTo>
                        <a:pt x="297" y="0"/>
                      </a:lnTo>
                      <a:lnTo>
                        <a:pt x="226" y="15"/>
                      </a:lnTo>
                      <a:lnTo>
                        <a:pt x="158" y="38"/>
                      </a:lnTo>
                      <a:lnTo>
                        <a:pt x="99" y="69"/>
                      </a:lnTo>
                      <a:lnTo>
                        <a:pt x="61" y="122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5" name="Arc 7"/>
                <p:cNvSpPr>
                  <a:spLocks/>
                </p:cNvSpPr>
                <p:nvPr/>
              </p:nvSpPr>
              <p:spPr bwMode="ltGray">
                <a:xfrm>
                  <a:off x="185" y="1771"/>
                  <a:ext cx="593" cy="231"/>
                </a:xfrm>
                <a:custGeom>
                  <a:avLst/>
                  <a:gdLst>
                    <a:gd name="G0" fmla="+- 16924 0 0"/>
                    <a:gd name="G1" fmla="+- 21600 0 0"/>
                    <a:gd name="G2" fmla="+- 21600 0 0"/>
                    <a:gd name="T0" fmla="*/ 0 w 34247"/>
                    <a:gd name="T1" fmla="*/ 8179 h 21600"/>
                    <a:gd name="T2" fmla="*/ 34247 w 34247"/>
                    <a:gd name="T3" fmla="*/ 8698 h 21600"/>
                    <a:gd name="T4" fmla="*/ 16924 w 3424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247" h="21600" fill="none" extrusionOk="0">
                      <a:moveTo>
                        <a:pt x="-1" y="8178"/>
                      </a:moveTo>
                      <a:cubicBezTo>
                        <a:pt x="4096" y="3012"/>
                        <a:pt x="10329" y="-1"/>
                        <a:pt x="16924" y="0"/>
                      </a:cubicBezTo>
                      <a:cubicBezTo>
                        <a:pt x="23748" y="0"/>
                        <a:pt x="30170" y="3224"/>
                        <a:pt x="34247" y="8697"/>
                      </a:cubicBezTo>
                    </a:path>
                    <a:path w="34247" h="21600" stroke="0" extrusionOk="0">
                      <a:moveTo>
                        <a:pt x="-1" y="8178"/>
                      </a:moveTo>
                      <a:cubicBezTo>
                        <a:pt x="4096" y="3012"/>
                        <a:pt x="10329" y="-1"/>
                        <a:pt x="16924" y="0"/>
                      </a:cubicBezTo>
                      <a:cubicBezTo>
                        <a:pt x="23748" y="0"/>
                        <a:pt x="30170" y="3224"/>
                        <a:pt x="34247" y="8697"/>
                      </a:cubicBezTo>
                      <a:lnTo>
                        <a:pt x="16924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6" name="Arc 8"/>
                <p:cNvSpPr>
                  <a:spLocks/>
                </p:cNvSpPr>
                <p:nvPr/>
              </p:nvSpPr>
              <p:spPr bwMode="ltGray">
                <a:xfrm>
                  <a:off x="185" y="1887"/>
                  <a:ext cx="593" cy="231"/>
                </a:xfrm>
                <a:custGeom>
                  <a:avLst/>
                  <a:gdLst>
                    <a:gd name="G0" fmla="+- 16910 0 0"/>
                    <a:gd name="G1" fmla="+- 21600 0 0"/>
                    <a:gd name="G2" fmla="+- 21600 0 0"/>
                    <a:gd name="T0" fmla="*/ 0 w 34220"/>
                    <a:gd name="T1" fmla="*/ 8161 h 21600"/>
                    <a:gd name="T2" fmla="*/ 34220 w 34220"/>
                    <a:gd name="T3" fmla="*/ 8680 h 21600"/>
                    <a:gd name="T4" fmla="*/ 16910 w 3422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220" h="21600" fill="none" extrusionOk="0">
                      <a:moveTo>
                        <a:pt x="-1" y="8160"/>
                      </a:moveTo>
                      <a:cubicBezTo>
                        <a:pt x="4097" y="3004"/>
                        <a:pt x="10323" y="-1"/>
                        <a:pt x="16910" y="0"/>
                      </a:cubicBezTo>
                      <a:cubicBezTo>
                        <a:pt x="23726" y="0"/>
                        <a:pt x="30142" y="3217"/>
                        <a:pt x="34219" y="8680"/>
                      </a:cubicBezTo>
                    </a:path>
                    <a:path w="34220" h="21600" stroke="0" extrusionOk="0">
                      <a:moveTo>
                        <a:pt x="-1" y="8160"/>
                      </a:moveTo>
                      <a:cubicBezTo>
                        <a:pt x="4097" y="3004"/>
                        <a:pt x="10323" y="-1"/>
                        <a:pt x="16910" y="0"/>
                      </a:cubicBezTo>
                      <a:cubicBezTo>
                        <a:pt x="23726" y="0"/>
                        <a:pt x="30142" y="3217"/>
                        <a:pt x="34219" y="8680"/>
                      </a:cubicBezTo>
                      <a:lnTo>
                        <a:pt x="1691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7" name="Arc 9"/>
                <p:cNvSpPr>
                  <a:spLocks/>
                </p:cNvSpPr>
                <p:nvPr/>
              </p:nvSpPr>
              <p:spPr bwMode="ltGray">
                <a:xfrm>
                  <a:off x="124" y="2060"/>
                  <a:ext cx="714" cy="231"/>
                </a:xfrm>
                <a:custGeom>
                  <a:avLst/>
                  <a:gdLst>
                    <a:gd name="G0" fmla="+- 20528 0 0"/>
                    <a:gd name="G1" fmla="+- 21600 0 0"/>
                    <a:gd name="G2" fmla="+- 21600 0 0"/>
                    <a:gd name="T0" fmla="*/ 0 w 41226"/>
                    <a:gd name="T1" fmla="*/ 14878 h 21600"/>
                    <a:gd name="T2" fmla="*/ 41226 w 41226"/>
                    <a:gd name="T3" fmla="*/ 15422 h 21600"/>
                    <a:gd name="T4" fmla="*/ 20528 w 4122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226" h="21600" fill="none" extrusionOk="0">
                      <a:moveTo>
                        <a:pt x="0" y="14878"/>
                      </a:moveTo>
                      <a:cubicBezTo>
                        <a:pt x="2906" y="6002"/>
                        <a:pt x="11188" y="-1"/>
                        <a:pt x="20528" y="0"/>
                      </a:cubicBezTo>
                      <a:cubicBezTo>
                        <a:pt x="30077" y="0"/>
                        <a:pt x="38494" y="6271"/>
                        <a:pt x="41225" y="15422"/>
                      </a:cubicBezTo>
                    </a:path>
                    <a:path w="41226" h="21600" stroke="0" extrusionOk="0">
                      <a:moveTo>
                        <a:pt x="0" y="14878"/>
                      </a:moveTo>
                      <a:cubicBezTo>
                        <a:pt x="2906" y="6002"/>
                        <a:pt x="11188" y="-1"/>
                        <a:pt x="20528" y="0"/>
                      </a:cubicBezTo>
                      <a:cubicBezTo>
                        <a:pt x="30077" y="0"/>
                        <a:pt x="38494" y="6271"/>
                        <a:pt x="41225" y="15422"/>
                      </a:cubicBezTo>
                      <a:lnTo>
                        <a:pt x="20528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8" name="Arc 10"/>
                <p:cNvSpPr>
                  <a:spLocks/>
                </p:cNvSpPr>
                <p:nvPr/>
              </p:nvSpPr>
              <p:spPr bwMode="ltGray">
                <a:xfrm>
                  <a:off x="180" y="2002"/>
                  <a:ext cx="637" cy="231"/>
                </a:xfrm>
                <a:custGeom>
                  <a:avLst/>
                  <a:gdLst>
                    <a:gd name="G0" fmla="+- 17213 0 0"/>
                    <a:gd name="G1" fmla="+- 21600 0 0"/>
                    <a:gd name="G2" fmla="+- 21600 0 0"/>
                    <a:gd name="T0" fmla="*/ 0 w 36776"/>
                    <a:gd name="T1" fmla="*/ 8551 h 21600"/>
                    <a:gd name="T2" fmla="*/ 36776 w 36776"/>
                    <a:gd name="T3" fmla="*/ 12444 h 21600"/>
                    <a:gd name="T4" fmla="*/ 17213 w 3677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776" h="21600" fill="none" extrusionOk="0">
                      <a:moveTo>
                        <a:pt x="0" y="8551"/>
                      </a:moveTo>
                      <a:cubicBezTo>
                        <a:pt x="4083" y="3164"/>
                        <a:pt x="10453" y="-1"/>
                        <a:pt x="17213" y="0"/>
                      </a:cubicBezTo>
                      <a:cubicBezTo>
                        <a:pt x="25596" y="0"/>
                        <a:pt x="33222" y="4850"/>
                        <a:pt x="36776" y="12443"/>
                      </a:cubicBezTo>
                    </a:path>
                    <a:path w="36776" h="21600" stroke="0" extrusionOk="0">
                      <a:moveTo>
                        <a:pt x="0" y="8551"/>
                      </a:moveTo>
                      <a:cubicBezTo>
                        <a:pt x="4083" y="3164"/>
                        <a:pt x="10453" y="-1"/>
                        <a:pt x="17213" y="0"/>
                      </a:cubicBezTo>
                      <a:cubicBezTo>
                        <a:pt x="25596" y="0"/>
                        <a:pt x="33222" y="4850"/>
                        <a:pt x="36776" y="12443"/>
                      </a:cubicBezTo>
                      <a:lnTo>
                        <a:pt x="17213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9" name="Arc 11"/>
                <p:cNvSpPr>
                  <a:spLocks/>
                </p:cNvSpPr>
                <p:nvPr/>
              </p:nvSpPr>
              <p:spPr bwMode="ltGray">
                <a:xfrm>
                  <a:off x="329" y="2406"/>
                  <a:ext cx="348" cy="231"/>
                </a:xfrm>
                <a:custGeom>
                  <a:avLst/>
                  <a:gdLst>
                    <a:gd name="G0" fmla="+- 8650 0 0"/>
                    <a:gd name="G1" fmla="+- 21600 0 0"/>
                    <a:gd name="G2" fmla="+- 21600 0 0"/>
                    <a:gd name="T0" fmla="*/ 0 w 20084"/>
                    <a:gd name="T1" fmla="*/ 1807 h 21600"/>
                    <a:gd name="T2" fmla="*/ 20084 w 20084"/>
                    <a:gd name="T3" fmla="*/ 3275 h 21600"/>
                    <a:gd name="T4" fmla="*/ 8650 w 20084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84" h="21600" fill="none" extrusionOk="0">
                      <a:moveTo>
                        <a:pt x="0" y="1807"/>
                      </a:moveTo>
                      <a:cubicBezTo>
                        <a:pt x="2728" y="615"/>
                        <a:pt x="5672" y="-1"/>
                        <a:pt x="8650" y="0"/>
                      </a:cubicBezTo>
                      <a:cubicBezTo>
                        <a:pt x="12692" y="0"/>
                        <a:pt x="16654" y="1134"/>
                        <a:pt x="20084" y="3274"/>
                      </a:cubicBezTo>
                    </a:path>
                    <a:path w="20084" h="21600" stroke="0" extrusionOk="0">
                      <a:moveTo>
                        <a:pt x="0" y="1807"/>
                      </a:moveTo>
                      <a:cubicBezTo>
                        <a:pt x="2728" y="615"/>
                        <a:pt x="5672" y="-1"/>
                        <a:pt x="8650" y="0"/>
                      </a:cubicBezTo>
                      <a:cubicBezTo>
                        <a:pt x="12692" y="0"/>
                        <a:pt x="16654" y="1134"/>
                        <a:pt x="20084" y="3274"/>
                      </a:cubicBezTo>
                      <a:lnTo>
                        <a:pt x="865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206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5000" y="3810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F5B724-9D75-4BF6-B6DD-99A74FA6D2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38D3-24CD-48A8-ABAB-97F2A3CF2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59795-E0F2-4ECF-989F-CEA0C688E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87C8D-631F-4EC6-BD33-69E6AD642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3DE99-CBF3-416F-B1E3-51D444D853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5C0B1-0AEC-4F79-861B-E11B782F1D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E627-6562-40E4-BAC8-BF4E42833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3BE72-12C4-4D87-94BC-AE84817D07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6C8FE-1EF8-4420-93F9-4031B434B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A2F99-D524-4DE0-9C48-4A7AF0BA1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E1E4E-3470-4A6E-8804-DC46C80D7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blackWhite">
            <a:xfrm>
              <a:off x="0" y="0"/>
              <a:ext cx="720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42" y="438"/>
              <a:ext cx="620" cy="2909"/>
              <a:chOff x="42" y="438"/>
              <a:chExt cx="620" cy="2909"/>
            </a:xfrm>
          </p:grpSpPr>
          <p:sp>
            <p:nvSpPr>
              <p:cNvPr id="1027" name="Freeform 3"/>
              <p:cNvSpPr>
                <a:spLocks/>
              </p:cNvSpPr>
              <p:nvPr/>
            </p:nvSpPr>
            <p:spPr bwMode="ltGray">
              <a:xfrm>
                <a:off x="95" y="438"/>
                <a:ext cx="506" cy="1129"/>
              </a:xfrm>
              <a:custGeom>
                <a:avLst/>
                <a:gdLst/>
                <a:ahLst/>
                <a:cxnLst>
                  <a:cxn ang="0">
                    <a:pos x="414" y="1128"/>
                  </a:cxn>
                  <a:cxn ang="0">
                    <a:pos x="448" y="1071"/>
                  </a:cxn>
                  <a:cxn ang="0">
                    <a:pos x="477" y="1020"/>
                  </a:cxn>
                  <a:cxn ang="0">
                    <a:pos x="495" y="968"/>
                  </a:cxn>
                  <a:cxn ang="0">
                    <a:pos x="505" y="907"/>
                  </a:cxn>
                  <a:cxn ang="0">
                    <a:pos x="502" y="846"/>
                  </a:cxn>
                  <a:cxn ang="0">
                    <a:pos x="489" y="799"/>
                  </a:cxn>
                  <a:cxn ang="0">
                    <a:pos x="458" y="733"/>
                  </a:cxn>
                  <a:cxn ang="0">
                    <a:pos x="436" y="695"/>
                  </a:cxn>
                  <a:cxn ang="0">
                    <a:pos x="414" y="658"/>
                  </a:cxn>
                  <a:cxn ang="0">
                    <a:pos x="383" y="616"/>
                  </a:cxn>
                  <a:cxn ang="0">
                    <a:pos x="361" y="560"/>
                  </a:cxn>
                  <a:cxn ang="0">
                    <a:pos x="351" y="489"/>
                  </a:cxn>
                  <a:cxn ang="0">
                    <a:pos x="351" y="414"/>
                  </a:cxn>
                  <a:cxn ang="0">
                    <a:pos x="363" y="338"/>
                  </a:cxn>
                  <a:cxn ang="0">
                    <a:pos x="345" y="282"/>
                  </a:cxn>
                  <a:cxn ang="0">
                    <a:pos x="339" y="367"/>
                  </a:cxn>
                  <a:cxn ang="0">
                    <a:pos x="308" y="460"/>
                  </a:cxn>
                  <a:cxn ang="0">
                    <a:pos x="308" y="536"/>
                  </a:cxn>
                  <a:cxn ang="0">
                    <a:pos x="288" y="489"/>
                  </a:cxn>
                  <a:cxn ang="0">
                    <a:pos x="282" y="433"/>
                  </a:cxn>
                  <a:cxn ang="0">
                    <a:pos x="282" y="367"/>
                  </a:cxn>
                  <a:cxn ang="0">
                    <a:pos x="254" y="404"/>
                  </a:cxn>
                  <a:cxn ang="0">
                    <a:pos x="239" y="460"/>
                  </a:cxn>
                  <a:cxn ang="0">
                    <a:pos x="232" y="522"/>
                  </a:cxn>
                  <a:cxn ang="0">
                    <a:pos x="225" y="564"/>
                  </a:cxn>
                  <a:cxn ang="0">
                    <a:pos x="213" y="522"/>
                  </a:cxn>
                  <a:cxn ang="0">
                    <a:pos x="195" y="470"/>
                  </a:cxn>
                  <a:cxn ang="0">
                    <a:pos x="195" y="404"/>
                  </a:cxn>
                  <a:cxn ang="0">
                    <a:pos x="201" y="338"/>
                  </a:cxn>
                  <a:cxn ang="0">
                    <a:pos x="219" y="263"/>
                  </a:cxn>
                  <a:cxn ang="0">
                    <a:pos x="239" y="216"/>
                  </a:cxn>
                  <a:cxn ang="0">
                    <a:pos x="257" y="160"/>
                  </a:cxn>
                  <a:cxn ang="0">
                    <a:pos x="263" y="122"/>
                  </a:cxn>
                  <a:cxn ang="0">
                    <a:pos x="248" y="75"/>
                  </a:cxn>
                  <a:cxn ang="0">
                    <a:pos x="213" y="0"/>
                  </a:cxn>
                  <a:cxn ang="0">
                    <a:pos x="207" y="28"/>
                  </a:cxn>
                  <a:cxn ang="0">
                    <a:pos x="197" y="89"/>
                  </a:cxn>
                  <a:cxn ang="0">
                    <a:pos x="172" y="132"/>
                  </a:cxn>
                  <a:cxn ang="0">
                    <a:pos x="132" y="179"/>
                  </a:cxn>
                  <a:cxn ang="0">
                    <a:pos x="73" y="278"/>
                  </a:cxn>
                  <a:cxn ang="0">
                    <a:pos x="38" y="357"/>
                  </a:cxn>
                  <a:cxn ang="0">
                    <a:pos x="12" y="428"/>
                  </a:cxn>
                  <a:cxn ang="0">
                    <a:pos x="0" y="498"/>
                  </a:cxn>
                  <a:cxn ang="0">
                    <a:pos x="0" y="573"/>
                  </a:cxn>
                  <a:cxn ang="0">
                    <a:pos x="12" y="668"/>
                  </a:cxn>
                  <a:cxn ang="0">
                    <a:pos x="34" y="752"/>
                  </a:cxn>
                  <a:cxn ang="0">
                    <a:pos x="69" y="817"/>
                  </a:cxn>
                  <a:cxn ang="0">
                    <a:pos x="66" y="855"/>
                  </a:cxn>
                  <a:cxn ang="0">
                    <a:pos x="59" y="912"/>
                  </a:cxn>
                  <a:cxn ang="0">
                    <a:pos x="57" y="968"/>
                  </a:cxn>
                  <a:cxn ang="0">
                    <a:pos x="66" y="1011"/>
                  </a:cxn>
                  <a:cxn ang="0">
                    <a:pos x="88" y="1053"/>
                  </a:cxn>
                  <a:cxn ang="0">
                    <a:pos x="110" y="1090"/>
                  </a:cxn>
                  <a:cxn ang="0">
                    <a:pos x="142" y="1123"/>
                  </a:cxn>
                  <a:cxn ang="0">
                    <a:pos x="225" y="1114"/>
                  </a:cxn>
                  <a:cxn ang="0">
                    <a:pos x="320" y="1119"/>
                  </a:cxn>
                  <a:cxn ang="0">
                    <a:pos x="414" y="1128"/>
                  </a:cxn>
                </a:cxnLst>
                <a:rect l="0" t="0" r="r" b="b"/>
                <a:pathLst>
                  <a:path w="506" h="1129">
                    <a:moveTo>
                      <a:pt x="414" y="1128"/>
                    </a:moveTo>
                    <a:lnTo>
                      <a:pt x="448" y="1071"/>
                    </a:lnTo>
                    <a:lnTo>
                      <a:pt x="477" y="1020"/>
                    </a:lnTo>
                    <a:lnTo>
                      <a:pt x="495" y="968"/>
                    </a:lnTo>
                    <a:lnTo>
                      <a:pt x="505" y="907"/>
                    </a:lnTo>
                    <a:lnTo>
                      <a:pt x="502" y="846"/>
                    </a:lnTo>
                    <a:lnTo>
                      <a:pt x="489" y="799"/>
                    </a:lnTo>
                    <a:lnTo>
                      <a:pt x="458" y="733"/>
                    </a:lnTo>
                    <a:lnTo>
                      <a:pt x="436" y="695"/>
                    </a:lnTo>
                    <a:lnTo>
                      <a:pt x="414" y="658"/>
                    </a:lnTo>
                    <a:lnTo>
                      <a:pt x="383" y="616"/>
                    </a:lnTo>
                    <a:lnTo>
                      <a:pt x="361" y="560"/>
                    </a:lnTo>
                    <a:lnTo>
                      <a:pt x="351" y="489"/>
                    </a:lnTo>
                    <a:lnTo>
                      <a:pt x="351" y="414"/>
                    </a:lnTo>
                    <a:lnTo>
                      <a:pt x="363" y="338"/>
                    </a:lnTo>
                    <a:lnTo>
                      <a:pt x="345" y="282"/>
                    </a:lnTo>
                    <a:lnTo>
                      <a:pt x="339" y="367"/>
                    </a:lnTo>
                    <a:lnTo>
                      <a:pt x="308" y="460"/>
                    </a:lnTo>
                    <a:lnTo>
                      <a:pt x="308" y="536"/>
                    </a:lnTo>
                    <a:lnTo>
                      <a:pt x="288" y="489"/>
                    </a:lnTo>
                    <a:lnTo>
                      <a:pt x="282" y="433"/>
                    </a:lnTo>
                    <a:lnTo>
                      <a:pt x="282" y="367"/>
                    </a:lnTo>
                    <a:lnTo>
                      <a:pt x="254" y="404"/>
                    </a:lnTo>
                    <a:lnTo>
                      <a:pt x="239" y="460"/>
                    </a:lnTo>
                    <a:lnTo>
                      <a:pt x="232" y="522"/>
                    </a:lnTo>
                    <a:lnTo>
                      <a:pt x="225" y="564"/>
                    </a:lnTo>
                    <a:lnTo>
                      <a:pt x="213" y="522"/>
                    </a:lnTo>
                    <a:lnTo>
                      <a:pt x="195" y="470"/>
                    </a:lnTo>
                    <a:lnTo>
                      <a:pt x="195" y="404"/>
                    </a:lnTo>
                    <a:lnTo>
                      <a:pt x="201" y="338"/>
                    </a:lnTo>
                    <a:lnTo>
                      <a:pt x="219" y="263"/>
                    </a:lnTo>
                    <a:lnTo>
                      <a:pt x="239" y="216"/>
                    </a:lnTo>
                    <a:lnTo>
                      <a:pt x="257" y="160"/>
                    </a:lnTo>
                    <a:lnTo>
                      <a:pt x="263" y="122"/>
                    </a:lnTo>
                    <a:lnTo>
                      <a:pt x="248" y="75"/>
                    </a:lnTo>
                    <a:lnTo>
                      <a:pt x="213" y="0"/>
                    </a:lnTo>
                    <a:lnTo>
                      <a:pt x="207" y="28"/>
                    </a:lnTo>
                    <a:lnTo>
                      <a:pt x="197" y="89"/>
                    </a:lnTo>
                    <a:lnTo>
                      <a:pt x="172" y="132"/>
                    </a:lnTo>
                    <a:lnTo>
                      <a:pt x="132" y="179"/>
                    </a:lnTo>
                    <a:lnTo>
                      <a:pt x="73" y="278"/>
                    </a:lnTo>
                    <a:lnTo>
                      <a:pt x="38" y="357"/>
                    </a:lnTo>
                    <a:lnTo>
                      <a:pt x="12" y="428"/>
                    </a:lnTo>
                    <a:lnTo>
                      <a:pt x="0" y="498"/>
                    </a:lnTo>
                    <a:lnTo>
                      <a:pt x="0" y="573"/>
                    </a:lnTo>
                    <a:lnTo>
                      <a:pt x="12" y="668"/>
                    </a:lnTo>
                    <a:lnTo>
                      <a:pt x="34" y="752"/>
                    </a:lnTo>
                    <a:lnTo>
                      <a:pt x="69" y="817"/>
                    </a:lnTo>
                    <a:lnTo>
                      <a:pt x="66" y="855"/>
                    </a:lnTo>
                    <a:lnTo>
                      <a:pt x="59" y="912"/>
                    </a:lnTo>
                    <a:lnTo>
                      <a:pt x="57" y="968"/>
                    </a:lnTo>
                    <a:lnTo>
                      <a:pt x="66" y="1011"/>
                    </a:lnTo>
                    <a:lnTo>
                      <a:pt x="88" y="1053"/>
                    </a:lnTo>
                    <a:lnTo>
                      <a:pt x="110" y="1090"/>
                    </a:lnTo>
                    <a:lnTo>
                      <a:pt x="142" y="1123"/>
                    </a:lnTo>
                    <a:lnTo>
                      <a:pt x="225" y="1114"/>
                    </a:lnTo>
                    <a:lnTo>
                      <a:pt x="320" y="1119"/>
                    </a:lnTo>
                    <a:lnTo>
                      <a:pt x="414" y="1128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175" y="950"/>
                <a:ext cx="281" cy="591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5" y="58"/>
                  </a:cxn>
                  <a:cxn ang="0">
                    <a:pos x="11" y="102"/>
                  </a:cxn>
                  <a:cxn ang="0">
                    <a:pos x="1" y="151"/>
                  </a:cxn>
                  <a:cxn ang="0">
                    <a:pos x="0" y="199"/>
                  </a:cxn>
                  <a:cxn ang="0">
                    <a:pos x="12" y="237"/>
                  </a:cxn>
                  <a:cxn ang="0">
                    <a:pos x="39" y="279"/>
                  </a:cxn>
                  <a:cxn ang="0">
                    <a:pos x="59" y="311"/>
                  </a:cxn>
                  <a:cxn ang="0">
                    <a:pos x="70" y="346"/>
                  </a:cxn>
                  <a:cxn ang="0">
                    <a:pos x="65" y="388"/>
                  </a:cxn>
                  <a:cxn ang="0">
                    <a:pos x="60" y="423"/>
                  </a:cxn>
                  <a:cxn ang="0">
                    <a:pos x="59" y="478"/>
                  </a:cxn>
                  <a:cxn ang="0">
                    <a:pos x="70" y="523"/>
                  </a:cxn>
                  <a:cxn ang="0">
                    <a:pos x="90" y="558"/>
                  </a:cxn>
                  <a:cxn ang="0">
                    <a:pos x="126" y="590"/>
                  </a:cxn>
                  <a:cxn ang="0">
                    <a:pos x="238" y="590"/>
                  </a:cxn>
                  <a:cxn ang="0">
                    <a:pos x="255" y="558"/>
                  </a:cxn>
                  <a:cxn ang="0">
                    <a:pos x="270" y="528"/>
                  </a:cxn>
                  <a:cxn ang="0">
                    <a:pos x="280" y="472"/>
                  </a:cxn>
                  <a:cxn ang="0">
                    <a:pos x="280" y="421"/>
                  </a:cxn>
                  <a:cxn ang="0">
                    <a:pos x="271" y="371"/>
                  </a:cxn>
                  <a:cxn ang="0">
                    <a:pos x="258" y="327"/>
                  </a:cxn>
                  <a:cxn ang="0">
                    <a:pos x="237" y="285"/>
                  </a:cxn>
                  <a:cxn ang="0">
                    <a:pos x="210" y="252"/>
                  </a:cxn>
                  <a:cxn ang="0">
                    <a:pos x="170" y="227"/>
                  </a:cxn>
                  <a:cxn ang="0">
                    <a:pos x="139" y="202"/>
                  </a:cxn>
                  <a:cxn ang="0">
                    <a:pos x="115" y="173"/>
                  </a:cxn>
                  <a:cxn ang="0">
                    <a:pos x="88" y="141"/>
                  </a:cxn>
                  <a:cxn ang="0">
                    <a:pos x="70" y="88"/>
                  </a:cxn>
                  <a:cxn ang="0">
                    <a:pos x="48" y="48"/>
                  </a:cxn>
                  <a:cxn ang="0">
                    <a:pos x="32" y="0"/>
                  </a:cxn>
                </a:cxnLst>
                <a:rect l="0" t="0" r="r" b="b"/>
                <a:pathLst>
                  <a:path w="281" h="591">
                    <a:moveTo>
                      <a:pt x="32" y="0"/>
                    </a:moveTo>
                    <a:lnTo>
                      <a:pt x="25" y="58"/>
                    </a:lnTo>
                    <a:lnTo>
                      <a:pt x="11" y="102"/>
                    </a:lnTo>
                    <a:lnTo>
                      <a:pt x="1" y="151"/>
                    </a:lnTo>
                    <a:lnTo>
                      <a:pt x="0" y="199"/>
                    </a:lnTo>
                    <a:lnTo>
                      <a:pt x="12" y="237"/>
                    </a:lnTo>
                    <a:lnTo>
                      <a:pt x="39" y="279"/>
                    </a:lnTo>
                    <a:lnTo>
                      <a:pt x="59" y="311"/>
                    </a:lnTo>
                    <a:lnTo>
                      <a:pt x="70" y="346"/>
                    </a:lnTo>
                    <a:lnTo>
                      <a:pt x="65" y="388"/>
                    </a:lnTo>
                    <a:lnTo>
                      <a:pt x="60" y="423"/>
                    </a:lnTo>
                    <a:lnTo>
                      <a:pt x="59" y="478"/>
                    </a:lnTo>
                    <a:lnTo>
                      <a:pt x="70" y="523"/>
                    </a:lnTo>
                    <a:lnTo>
                      <a:pt x="90" y="558"/>
                    </a:lnTo>
                    <a:lnTo>
                      <a:pt x="126" y="590"/>
                    </a:lnTo>
                    <a:lnTo>
                      <a:pt x="238" y="590"/>
                    </a:lnTo>
                    <a:lnTo>
                      <a:pt x="255" y="558"/>
                    </a:lnTo>
                    <a:lnTo>
                      <a:pt x="270" y="528"/>
                    </a:lnTo>
                    <a:lnTo>
                      <a:pt x="280" y="472"/>
                    </a:lnTo>
                    <a:lnTo>
                      <a:pt x="280" y="421"/>
                    </a:lnTo>
                    <a:lnTo>
                      <a:pt x="271" y="371"/>
                    </a:lnTo>
                    <a:lnTo>
                      <a:pt x="258" y="327"/>
                    </a:lnTo>
                    <a:lnTo>
                      <a:pt x="237" y="285"/>
                    </a:lnTo>
                    <a:lnTo>
                      <a:pt x="210" y="252"/>
                    </a:lnTo>
                    <a:lnTo>
                      <a:pt x="170" y="227"/>
                    </a:lnTo>
                    <a:lnTo>
                      <a:pt x="139" y="202"/>
                    </a:lnTo>
                    <a:lnTo>
                      <a:pt x="115" y="173"/>
                    </a:lnTo>
                    <a:lnTo>
                      <a:pt x="88" y="141"/>
                    </a:lnTo>
                    <a:lnTo>
                      <a:pt x="70" y="88"/>
                    </a:lnTo>
                    <a:lnTo>
                      <a:pt x="48" y="48"/>
                    </a:lnTo>
                    <a:lnTo>
                      <a:pt x="32" y="0"/>
                    </a:lnTo>
                  </a:path>
                </a:pathLst>
              </a:custGeom>
              <a:gradFill rotWithShape="0">
                <a:gsLst>
                  <a:gs pos="0">
                    <a:srgbClr val="4D0808"/>
                  </a:gs>
                  <a:gs pos="30000">
                    <a:srgbClr val="FF0300"/>
                  </a:gs>
                  <a:gs pos="55000">
                    <a:srgbClr val="FF7A00"/>
                  </a:gs>
                  <a:gs pos="100000">
                    <a:srgbClr val="FFF200"/>
                  </a:gs>
                </a:gsLst>
                <a:lin ang="540000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>
                <a:off x="42" y="1512"/>
                <a:ext cx="620" cy="1835"/>
                <a:chOff x="42" y="1512"/>
                <a:chExt cx="620" cy="1835"/>
              </a:xfrm>
            </p:grpSpPr>
            <p:sp>
              <p:nvSpPr>
                <p:cNvPr id="1029" name="Freeform 5"/>
                <p:cNvSpPr>
                  <a:spLocks/>
                </p:cNvSpPr>
                <p:nvPr/>
              </p:nvSpPr>
              <p:spPr bwMode="ltGray">
                <a:xfrm>
                  <a:off x="228" y="2167"/>
                  <a:ext cx="296" cy="118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9" y="814"/>
                    </a:cxn>
                    <a:cxn ang="0">
                      <a:pos x="71" y="935"/>
                    </a:cxn>
                    <a:cxn ang="0">
                      <a:pos x="89" y="1044"/>
                    </a:cxn>
                    <a:cxn ang="0">
                      <a:pos x="119" y="1179"/>
                    </a:cxn>
                    <a:cxn ang="0">
                      <a:pos x="178" y="1179"/>
                    </a:cxn>
                    <a:cxn ang="0">
                      <a:pos x="200" y="1051"/>
                    </a:cxn>
                    <a:cxn ang="0">
                      <a:pos x="216" y="942"/>
                    </a:cxn>
                    <a:cxn ang="0">
                      <a:pos x="225" y="819"/>
                    </a:cxn>
                    <a:cxn ang="0">
                      <a:pos x="295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96" h="1180">
                      <a:moveTo>
                        <a:pt x="0" y="0"/>
                      </a:moveTo>
                      <a:lnTo>
                        <a:pt x="59" y="814"/>
                      </a:lnTo>
                      <a:lnTo>
                        <a:pt x="71" y="935"/>
                      </a:lnTo>
                      <a:lnTo>
                        <a:pt x="89" y="1044"/>
                      </a:lnTo>
                      <a:lnTo>
                        <a:pt x="119" y="1179"/>
                      </a:lnTo>
                      <a:lnTo>
                        <a:pt x="178" y="1179"/>
                      </a:lnTo>
                      <a:lnTo>
                        <a:pt x="200" y="1051"/>
                      </a:lnTo>
                      <a:lnTo>
                        <a:pt x="216" y="942"/>
                      </a:lnTo>
                      <a:lnTo>
                        <a:pt x="225" y="819"/>
                      </a:lnTo>
                      <a:lnTo>
                        <a:pt x="295" y="0"/>
                      </a:lnTo>
                      <a:lnTo>
                        <a:pt x="0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ltGray">
                <a:xfrm>
                  <a:off x="59" y="1512"/>
                  <a:ext cx="603" cy="708"/>
                </a:xfrm>
                <a:custGeom>
                  <a:avLst/>
                  <a:gdLst/>
                  <a:ahLst/>
                  <a:cxnLst>
                    <a:cxn ang="0">
                      <a:pos x="51" y="102"/>
                    </a:cxn>
                    <a:cxn ang="0">
                      <a:pos x="43" y="141"/>
                    </a:cxn>
                    <a:cxn ang="0">
                      <a:pos x="58" y="193"/>
                    </a:cxn>
                    <a:cxn ang="0">
                      <a:pos x="24" y="215"/>
                    </a:cxn>
                    <a:cxn ang="0">
                      <a:pos x="24" y="263"/>
                    </a:cxn>
                    <a:cxn ang="0">
                      <a:pos x="43" y="286"/>
                    </a:cxn>
                    <a:cxn ang="0">
                      <a:pos x="58" y="324"/>
                    </a:cxn>
                    <a:cxn ang="0">
                      <a:pos x="51" y="365"/>
                    </a:cxn>
                    <a:cxn ang="0">
                      <a:pos x="34" y="398"/>
                    </a:cxn>
                    <a:cxn ang="0">
                      <a:pos x="13" y="430"/>
                    </a:cxn>
                    <a:cxn ang="0">
                      <a:pos x="4" y="469"/>
                    </a:cxn>
                    <a:cxn ang="0">
                      <a:pos x="0" y="513"/>
                    </a:cxn>
                    <a:cxn ang="0">
                      <a:pos x="4" y="565"/>
                    </a:cxn>
                    <a:cxn ang="0">
                      <a:pos x="25" y="603"/>
                    </a:cxn>
                    <a:cxn ang="0">
                      <a:pos x="64" y="642"/>
                    </a:cxn>
                    <a:cxn ang="0">
                      <a:pos x="134" y="697"/>
                    </a:cxn>
                    <a:cxn ang="0">
                      <a:pos x="314" y="707"/>
                    </a:cxn>
                    <a:cxn ang="0">
                      <a:pos x="479" y="696"/>
                    </a:cxn>
                    <a:cxn ang="0">
                      <a:pos x="536" y="649"/>
                    </a:cxn>
                    <a:cxn ang="0">
                      <a:pos x="568" y="619"/>
                    </a:cxn>
                    <a:cxn ang="0">
                      <a:pos x="592" y="581"/>
                    </a:cxn>
                    <a:cxn ang="0">
                      <a:pos x="602" y="532"/>
                    </a:cxn>
                    <a:cxn ang="0">
                      <a:pos x="593" y="449"/>
                    </a:cxn>
                    <a:cxn ang="0">
                      <a:pos x="577" y="414"/>
                    </a:cxn>
                    <a:cxn ang="0">
                      <a:pos x="551" y="369"/>
                    </a:cxn>
                    <a:cxn ang="0">
                      <a:pos x="544" y="324"/>
                    </a:cxn>
                    <a:cxn ang="0">
                      <a:pos x="562" y="286"/>
                    </a:cxn>
                    <a:cxn ang="0">
                      <a:pos x="574" y="256"/>
                    </a:cxn>
                    <a:cxn ang="0">
                      <a:pos x="574" y="212"/>
                    </a:cxn>
                    <a:cxn ang="0">
                      <a:pos x="540" y="193"/>
                    </a:cxn>
                    <a:cxn ang="0">
                      <a:pos x="558" y="115"/>
                    </a:cxn>
                    <a:cxn ang="0">
                      <a:pos x="528" y="77"/>
                    </a:cxn>
                    <a:cxn ang="0">
                      <a:pos x="500" y="48"/>
                    </a:cxn>
                    <a:cxn ang="0">
                      <a:pos x="468" y="32"/>
                    </a:cxn>
                    <a:cxn ang="0">
                      <a:pos x="430" y="19"/>
                    </a:cxn>
                    <a:cxn ang="0">
                      <a:pos x="383" y="6"/>
                    </a:cxn>
                    <a:cxn ang="0">
                      <a:pos x="315" y="0"/>
                    </a:cxn>
                    <a:cxn ang="0">
                      <a:pos x="247" y="0"/>
                    </a:cxn>
                    <a:cxn ang="0">
                      <a:pos x="188" y="13"/>
                    </a:cxn>
                    <a:cxn ang="0">
                      <a:pos x="132" y="32"/>
                    </a:cxn>
                    <a:cxn ang="0">
                      <a:pos x="83" y="58"/>
                    </a:cxn>
                    <a:cxn ang="0">
                      <a:pos x="51" y="102"/>
                    </a:cxn>
                  </a:cxnLst>
                  <a:rect l="0" t="0" r="r" b="b"/>
                  <a:pathLst>
                    <a:path w="603" h="708">
                      <a:moveTo>
                        <a:pt x="51" y="102"/>
                      </a:moveTo>
                      <a:lnTo>
                        <a:pt x="43" y="141"/>
                      </a:lnTo>
                      <a:lnTo>
                        <a:pt x="58" y="193"/>
                      </a:lnTo>
                      <a:lnTo>
                        <a:pt x="24" y="215"/>
                      </a:lnTo>
                      <a:lnTo>
                        <a:pt x="24" y="263"/>
                      </a:lnTo>
                      <a:lnTo>
                        <a:pt x="43" y="286"/>
                      </a:lnTo>
                      <a:lnTo>
                        <a:pt x="58" y="324"/>
                      </a:lnTo>
                      <a:lnTo>
                        <a:pt x="51" y="365"/>
                      </a:lnTo>
                      <a:lnTo>
                        <a:pt x="34" y="398"/>
                      </a:lnTo>
                      <a:lnTo>
                        <a:pt x="13" y="430"/>
                      </a:lnTo>
                      <a:lnTo>
                        <a:pt x="4" y="469"/>
                      </a:lnTo>
                      <a:lnTo>
                        <a:pt x="0" y="513"/>
                      </a:lnTo>
                      <a:lnTo>
                        <a:pt x="4" y="565"/>
                      </a:lnTo>
                      <a:lnTo>
                        <a:pt x="25" y="603"/>
                      </a:lnTo>
                      <a:lnTo>
                        <a:pt x="64" y="642"/>
                      </a:lnTo>
                      <a:lnTo>
                        <a:pt x="134" y="697"/>
                      </a:lnTo>
                      <a:lnTo>
                        <a:pt x="314" y="707"/>
                      </a:lnTo>
                      <a:lnTo>
                        <a:pt x="479" y="696"/>
                      </a:lnTo>
                      <a:lnTo>
                        <a:pt x="536" y="649"/>
                      </a:lnTo>
                      <a:lnTo>
                        <a:pt x="568" y="619"/>
                      </a:lnTo>
                      <a:lnTo>
                        <a:pt x="592" y="581"/>
                      </a:lnTo>
                      <a:lnTo>
                        <a:pt x="602" y="532"/>
                      </a:lnTo>
                      <a:lnTo>
                        <a:pt x="593" y="449"/>
                      </a:lnTo>
                      <a:lnTo>
                        <a:pt x="577" y="414"/>
                      </a:lnTo>
                      <a:lnTo>
                        <a:pt x="551" y="369"/>
                      </a:lnTo>
                      <a:lnTo>
                        <a:pt x="544" y="324"/>
                      </a:lnTo>
                      <a:lnTo>
                        <a:pt x="562" y="286"/>
                      </a:lnTo>
                      <a:lnTo>
                        <a:pt x="574" y="256"/>
                      </a:lnTo>
                      <a:lnTo>
                        <a:pt x="574" y="212"/>
                      </a:lnTo>
                      <a:lnTo>
                        <a:pt x="540" y="193"/>
                      </a:lnTo>
                      <a:lnTo>
                        <a:pt x="558" y="115"/>
                      </a:lnTo>
                      <a:lnTo>
                        <a:pt x="528" y="77"/>
                      </a:lnTo>
                      <a:lnTo>
                        <a:pt x="500" y="48"/>
                      </a:lnTo>
                      <a:lnTo>
                        <a:pt x="468" y="32"/>
                      </a:lnTo>
                      <a:lnTo>
                        <a:pt x="430" y="19"/>
                      </a:lnTo>
                      <a:lnTo>
                        <a:pt x="383" y="6"/>
                      </a:lnTo>
                      <a:lnTo>
                        <a:pt x="315" y="0"/>
                      </a:lnTo>
                      <a:lnTo>
                        <a:pt x="247" y="0"/>
                      </a:lnTo>
                      <a:lnTo>
                        <a:pt x="188" y="13"/>
                      </a:lnTo>
                      <a:lnTo>
                        <a:pt x="132" y="32"/>
                      </a:lnTo>
                      <a:lnTo>
                        <a:pt x="83" y="58"/>
                      </a:lnTo>
                      <a:lnTo>
                        <a:pt x="51" y="102"/>
                      </a:lnTo>
                    </a:path>
                  </a:pathLst>
                </a:custGeom>
                <a:gradFill rotWithShape="0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0" scaled="1"/>
                </a:gra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1" name="Arc 7"/>
                <p:cNvSpPr>
                  <a:spLocks/>
                </p:cNvSpPr>
                <p:nvPr/>
              </p:nvSpPr>
              <p:spPr bwMode="ltGray">
                <a:xfrm>
                  <a:off x="94" y="1632"/>
                  <a:ext cx="493" cy="192"/>
                </a:xfrm>
                <a:custGeom>
                  <a:avLst/>
                  <a:gdLst>
                    <a:gd name="G0" fmla="+- 16921 0 0"/>
                    <a:gd name="G1" fmla="+- 21600 0 0"/>
                    <a:gd name="G2" fmla="+- 21600 0 0"/>
                    <a:gd name="T0" fmla="*/ 0 w 34217"/>
                    <a:gd name="T1" fmla="*/ 8175 h 21600"/>
                    <a:gd name="T2" fmla="*/ 34217 w 34217"/>
                    <a:gd name="T3" fmla="*/ 8661 h 21600"/>
                    <a:gd name="T4" fmla="*/ 16921 w 3421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217" h="21600" fill="none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</a:path>
                    <a:path w="34217" h="21600" stroke="0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  <a:lnTo>
                        <a:pt x="16921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2" name="Arc 8"/>
                <p:cNvSpPr>
                  <a:spLocks/>
                </p:cNvSpPr>
                <p:nvPr/>
              </p:nvSpPr>
              <p:spPr bwMode="ltGray">
                <a:xfrm>
                  <a:off x="94" y="1728"/>
                  <a:ext cx="493" cy="192"/>
                </a:xfrm>
                <a:custGeom>
                  <a:avLst/>
                  <a:gdLst>
                    <a:gd name="G0" fmla="+- 16921 0 0"/>
                    <a:gd name="G1" fmla="+- 21600 0 0"/>
                    <a:gd name="G2" fmla="+- 21600 0 0"/>
                    <a:gd name="T0" fmla="*/ 0 w 34217"/>
                    <a:gd name="T1" fmla="*/ 8175 h 21600"/>
                    <a:gd name="T2" fmla="*/ 34217 w 34217"/>
                    <a:gd name="T3" fmla="*/ 8661 h 21600"/>
                    <a:gd name="T4" fmla="*/ 16921 w 3421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4217" h="21600" fill="none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</a:path>
                    <a:path w="34217" h="21600" stroke="0" extrusionOk="0">
                      <a:moveTo>
                        <a:pt x="-1" y="8174"/>
                      </a:moveTo>
                      <a:cubicBezTo>
                        <a:pt x="4097" y="3010"/>
                        <a:pt x="10328" y="-1"/>
                        <a:pt x="16921" y="0"/>
                      </a:cubicBezTo>
                      <a:cubicBezTo>
                        <a:pt x="23729" y="0"/>
                        <a:pt x="30138" y="3209"/>
                        <a:pt x="34216" y="8661"/>
                      </a:cubicBezTo>
                      <a:lnTo>
                        <a:pt x="16921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3" name="Arc 9"/>
                <p:cNvSpPr>
                  <a:spLocks/>
                </p:cNvSpPr>
                <p:nvPr/>
              </p:nvSpPr>
              <p:spPr bwMode="ltGray">
                <a:xfrm>
                  <a:off x="42" y="1872"/>
                  <a:ext cx="593" cy="192"/>
                </a:xfrm>
                <a:custGeom>
                  <a:avLst/>
                  <a:gdLst>
                    <a:gd name="G0" fmla="+- 20522 0 0"/>
                    <a:gd name="G1" fmla="+- 21600 0 0"/>
                    <a:gd name="G2" fmla="+- 21600 0 0"/>
                    <a:gd name="T0" fmla="*/ 0 w 41217"/>
                    <a:gd name="T1" fmla="*/ 14862 h 21600"/>
                    <a:gd name="T2" fmla="*/ 41217 w 41217"/>
                    <a:gd name="T3" fmla="*/ 15413 h 21600"/>
                    <a:gd name="T4" fmla="*/ 20522 w 41217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217" h="21600" fill="none" extrusionOk="0">
                      <a:moveTo>
                        <a:pt x="-1" y="14861"/>
                      </a:moveTo>
                      <a:cubicBezTo>
                        <a:pt x="2911" y="5994"/>
                        <a:pt x="11188" y="-1"/>
                        <a:pt x="20522" y="0"/>
                      </a:cubicBezTo>
                      <a:cubicBezTo>
                        <a:pt x="30068" y="0"/>
                        <a:pt x="38482" y="6266"/>
                        <a:pt x="41216" y="15413"/>
                      </a:cubicBezTo>
                    </a:path>
                    <a:path w="41217" h="21600" stroke="0" extrusionOk="0">
                      <a:moveTo>
                        <a:pt x="-1" y="14861"/>
                      </a:moveTo>
                      <a:cubicBezTo>
                        <a:pt x="2911" y="5994"/>
                        <a:pt x="11188" y="-1"/>
                        <a:pt x="20522" y="0"/>
                      </a:cubicBezTo>
                      <a:cubicBezTo>
                        <a:pt x="30068" y="0"/>
                        <a:pt x="38482" y="6266"/>
                        <a:pt x="41216" y="15413"/>
                      </a:cubicBezTo>
                      <a:lnTo>
                        <a:pt x="20522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4" name="Arc 10"/>
                <p:cNvSpPr>
                  <a:spLocks/>
                </p:cNvSpPr>
                <p:nvPr/>
              </p:nvSpPr>
              <p:spPr bwMode="ltGray">
                <a:xfrm>
                  <a:off x="90" y="1824"/>
                  <a:ext cx="530" cy="192"/>
                </a:xfrm>
                <a:custGeom>
                  <a:avLst/>
                  <a:gdLst>
                    <a:gd name="G0" fmla="+- 17217 0 0"/>
                    <a:gd name="G1" fmla="+- 21600 0 0"/>
                    <a:gd name="G2" fmla="+- 21600 0 0"/>
                    <a:gd name="T0" fmla="*/ 0 w 36801"/>
                    <a:gd name="T1" fmla="*/ 8556 h 21600"/>
                    <a:gd name="T2" fmla="*/ 36801 w 36801"/>
                    <a:gd name="T3" fmla="*/ 12488 h 21600"/>
                    <a:gd name="T4" fmla="*/ 17217 w 3680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801" h="21600" fill="none" extrusionOk="0">
                      <a:moveTo>
                        <a:pt x="0" y="8556"/>
                      </a:moveTo>
                      <a:cubicBezTo>
                        <a:pt x="4083" y="3166"/>
                        <a:pt x="10455" y="-1"/>
                        <a:pt x="17217" y="0"/>
                      </a:cubicBezTo>
                      <a:cubicBezTo>
                        <a:pt x="25618" y="0"/>
                        <a:pt x="33256" y="4871"/>
                        <a:pt x="36800" y="12488"/>
                      </a:cubicBezTo>
                    </a:path>
                    <a:path w="36801" h="21600" stroke="0" extrusionOk="0">
                      <a:moveTo>
                        <a:pt x="0" y="8556"/>
                      </a:moveTo>
                      <a:cubicBezTo>
                        <a:pt x="4083" y="3166"/>
                        <a:pt x="10455" y="-1"/>
                        <a:pt x="17217" y="0"/>
                      </a:cubicBezTo>
                      <a:cubicBezTo>
                        <a:pt x="25618" y="0"/>
                        <a:pt x="33256" y="4871"/>
                        <a:pt x="36800" y="12488"/>
                      </a:cubicBezTo>
                      <a:lnTo>
                        <a:pt x="17217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5" name="Arc 11"/>
                <p:cNvSpPr>
                  <a:spLocks/>
                </p:cNvSpPr>
                <p:nvPr/>
              </p:nvSpPr>
              <p:spPr bwMode="ltGray">
                <a:xfrm>
                  <a:off x="212" y="2160"/>
                  <a:ext cx="290" cy="192"/>
                </a:xfrm>
                <a:custGeom>
                  <a:avLst/>
                  <a:gdLst>
                    <a:gd name="G0" fmla="+- 8674 0 0"/>
                    <a:gd name="G1" fmla="+- 21600 0 0"/>
                    <a:gd name="G2" fmla="+- 21600 0 0"/>
                    <a:gd name="T0" fmla="*/ 0 w 20121"/>
                    <a:gd name="T1" fmla="*/ 1818 h 21600"/>
                    <a:gd name="T2" fmla="*/ 20121 w 20121"/>
                    <a:gd name="T3" fmla="*/ 3283 h 21600"/>
                    <a:gd name="T4" fmla="*/ 8674 w 2012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121" h="21600" fill="none" extrusionOk="0">
                      <a:moveTo>
                        <a:pt x="0" y="1818"/>
                      </a:moveTo>
                      <a:cubicBezTo>
                        <a:pt x="2734" y="619"/>
                        <a:pt x="5688" y="-1"/>
                        <a:pt x="8674" y="0"/>
                      </a:cubicBezTo>
                      <a:cubicBezTo>
                        <a:pt x="12721" y="0"/>
                        <a:pt x="16688" y="1137"/>
                        <a:pt x="20121" y="3282"/>
                      </a:cubicBezTo>
                    </a:path>
                    <a:path w="20121" h="21600" stroke="0" extrusionOk="0">
                      <a:moveTo>
                        <a:pt x="0" y="1818"/>
                      </a:moveTo>
                      <a:cubicBezTo>
                        <a:pt x="2734" y="619"/>
                        <a:pt x="5688" y="-1"/>
                        <a:pt x="8674" y="0"/>
                      </a:cubicBezTo>
                      <a:cubicBezTo>
                        <a:pt x="12721" y="0"/>
                        <a:pt x="16688" y="1137"/>
                        <a:pt x="20121" y="3282"/>
                      </a:cubicBezTo>
                      <a:lnTo>
                        <a:pt x="8674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CC99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EE6747-7ECE-45FE-8F09-D22057378C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7;&#1090;&#1086;&#1076;&#1080;&#1082;&#1072;%20&#1050;&#1072;&#1088;&#1090;&#1072;%20&#1086;&#1076;&#1072;&#1088;&#1077;&#1085;&#1085;&#1086;&#1089;&#1090;&#1080;_&#1091;&#1076;&#1086;&#1073;&#1085;&#1072;&#1103;.doc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0800000" flipV="1">
            <a:off x="1043608" y="1623493"/>
            <a:ext cx="76003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itchFamily="34" charset="0"/>
              </a:rPr>
              <a:t>Развитие одарённости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itchFamily="34" charset="0"/>
              </a:rPr>
              <a:t> детей средствами внеурочной деятельности</a:t>
            </a:r>
          </a:p>
          <a:p>
            <a:pPr algn="ctr"/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  <a:p>
            <a:pPr algn="r"/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  <a:p>
            <a:pPr algn="r"/>
            <a:r>
              <a:rPr lang="ru-RU" sz="2000" b="1" i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Путинцева Наталья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Анатольевна, </a:t>
            </a:r>
          </a:p>
          <a:p>
            <a:pPr algn="r"/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у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n-lt"/>
              </a:rPr>
              <a:t>читель МБОУ «СШ № 35» </a:t>
            </a:r>
          </a:p>
        </p:txBody>
      </p:sp>
      <p:pic>
        <p:nvPicPr>
          <p:cNvPr id="9217" name="Рисунок 1" descr="Школа 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8621" t="23009" r="15086"/>
          <a:stretch>
            <a:fillRect/>
          </a:stretch>
        </p:blipFill>
        <p:spPr bwMode="auto">
          <a:xfrm>
            <a:off x="6572264" y="214290"/>
            <a:ext cx="2143140" cy="185738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45085"/>
              </p:ext>
            </p:extLst>
          </p:nvPr>
        </p:nvGraphicFramePr>
        <p:xfrm>
          <a:off x="1285852" y="357166"/>
          <a:ext cx="5000660" cy="1571636"/>
        </p:xfrm>
        <a:graphic>
          <a:graphicData uri="http://schemas.openxmlformats.org/drawingml/2006/table">
            <a:tbl>
              <a:tblPr/>
              <a:tblGrid>
                <a:gridCol w="661854"/>
                <a:gridCol w="4338806"/>
              </a:tblGrid>
              <a:tr h="157163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«Не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школы учимся,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 для жизни»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58" marR="6575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1714480" y="3429000"/>
            <a:ext cx="2286016" cy="300039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714480" y="428604"/>
            <a:ext cx="2286016" cy="257176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286380" y="3429000"/>
            <a:ext cx="2500330" cy="307183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17336" y="1532299"/>
          <a:ext cx="6109328" cy="3793402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3793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18107" marB="181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214941" y="428604"/>
            <a:ext cx="2643207" cy="257176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Интеллектуальные конкурсы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«Кенгуру»</a:t>
            </a:r>
          </a:p>
          <a:p>
            <a:pPr eaLnBrk="1" hangingPunct="1"/>
            <a:r>
              <a:rPr lang="ru-RU" dirty="0" smtClean="0"/>
              <a:t>«Русский медвежонок»</a:t>
            </a:r>
          </a:p>
          <a:p>
            <a:pPr eaLnBrk="1" hangingPunct="1"/>
            <a:r>
              <a:rPr lang="ru-RU" dirty="0" smtClean="0"/>
              <a:t>«Человек и природа» (</a:t>
            </a:r>
            <a:r>
              <a:rPr lang="ru-RU" dirty="0" err="1" smtClean="0"/>
              <a:t>ЧиП</a:t>
            </a:r>
            <a:r>
              <a:rPr lang="ru-RU" dirty="0" smtClean="0"/>
              <a:t>)</a:t>
            </a:r>
          </a:p>
          <a:p>
            <a:pPr eaLnBrk="1" hangingPunct="1"/>
            <a:r>
              <a:rPr lang="ru-RU" dirty="0" smtClean="0"/>
              <a:t>Всероссийская олимпиада для младших школьников»</a:t>
            </a:r>
          </a:p>
          <a:p>
            <a:pPr eaLnBrk="1" hangingPunct="1"/>
            <a:r>
              <a:rPr lang="ru-RU" b="1" dirty="0" smtClean="0"/>
              <a:t>«Эрудит-марафон учащихся»(ЭМУ)</a:t>
            </a:r>
          </a:p>
          <a:p>
            <a:pPr eaLnBrk="1" hangingPunct="1">
              <a:buFontTx/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385529"/>
              </p:ext>
            </p:extLst>
          </p:nvPr>
        </p:nvGraphicFramePr>
        <p:xfrm>
          <a:off x="1187625" y="1080748"/>
          <a:ext cx="7776863" cy="55886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458"/>
                <a:gridCol w="735140"/>
                <a:gridCol w="492023"/>
                <a:gridCol w="492023"/>
                <a:gridCol w="506493"/>
                <a:gridCol w="622266"/>
                <a:gridCol w="651207"/>
                <a:gridCol w="607794"/>
                <a:gridCol w="593323"/>
                <a:gridCol w="593323"/>
                <a:gridCol w="578851"/>
                <a:gridCol w="659504"/>
                <a:gridCol w="518458"/>
              </a:tblGrid>
              <a:tr h="385199">
                <a:tc rowSpan="2"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ЭМУ (1-4 классы)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"Русский</a:t>
                      </a:r>
                      <a:br>
                        <a:rPr lang="ru-RU" sz="1400" b="1" kern="1200" dirty="0">
                          <a:effectLst/>
                        </a:rPr>
                      </a:br>
                      <a:r>
                        <a:rPr lang="ru-RU" sz="1400" b="1" kern="1200" dirty="0">
                          <a:effectLst/>
                        </a:rPr>
                        <a:t>медвежонок"</a:t>
                      </a:r>
                      <a:br>
                        <a:rPr lang="ru-RU" sz="1400" b="1" kern="1200" dirty="0">
                          <a:effectLst/>
                        </a:rPr>
                      </a:br>
                      <a:r>
                        <a:rPr lang="ru-RU" sz="1400" b="1" kern="1200" dirty="0">
                          <a:effectLst/>
                        </a:rPr>
                        <a:t>(2-4 классы)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71755" marR="71755"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Кенгуру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конкурс</a:t>
                      </a:r>
                      <a:br>
                        <a:rPr lang="ru-RU" sz="1600" b="1" kern="1200" dirty="0">
                          <a:effectLst/>
                        </a:rPr>
                      </a:br>
                      <a:r>
                        <a:rPr lang="ru-RU" sz="1600" b="1" kern="1200" dirty="0">
                          <a:effectLst/>
                        </a:rPr>
                        <a:t>"Эрудитов"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конкурс</a:t>
                      </a:r>
                      <a:br>
                        <a:rPr lang="ru-RU" sz="1600" b="1" kern="1200" dirty="0">
                          <a:effectLst/>
                        </a:rPr>
                      </a:br>
                      <a:r>
                        <a:rPr lang="ru-RU" sz="1600" b="1" kern="1200" dirty="0">
                          <a:effectLst/>
                        </a:rPr>
                        <a:t>"Специалистов"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9981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Раунд «Быстрый»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Раунд «Умный»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Раунд «Смелый»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Раунд «Ловкий»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Русский язык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Литературное</a:t>
                      </a:r>
                      <a:br>
                        <a:rPr lang="ru-RU" sz="1600" b="1" kern="1200">
                          <a:effectLst/>
                        </a:rPr>
                      </a:br>
                      <a:r>
                        <a:rPr lang="ru-RU" sz="1600" b="1" kern="1200">
                          <a:effectLst/>
                        </a:rPr>
                        <a:t>чтение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Математика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Окружающий</a:t>
                      </a:r>
                      <a:br>
                        <a:rPr lang="ru-RU" sz="1600" b="1" kern="1200">
                          <a:effectLst/>
                        </a:rPr>
                      </a:br>
                      <a:r>
                        <a:rPr lang="ru-RU" sz="1600" b="1" kern="1200">
                          <a:effectLst/>
                        </a:rPr>
                        <a:t>мир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Английский язык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Информатика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5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2012/</a:t>
                      </a:r>
                      <a:endParaRPr lang="ru-RU" sz="1400" b="1">
                        <a:effectLst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2013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241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231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255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234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215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225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257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232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61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86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117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56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5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2013/</a:t>
                      </a:r>
                      <a:endParaRPr lang="ru-RU" sz="1400" b="1">
                        <a:effectLst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2014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261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253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271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276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242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235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267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235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69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159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150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61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3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2014/</a:t>
                      </a:r>
                      <a:endParaRPr lang="ru-RU" sz="1400" b="1">
                        <a:effectLst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2015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260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251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454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266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248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258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294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242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111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133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157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64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3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2015/</a:t>
                      </a:r>
                      <a:endParaRPr lang="ru-RU" sz="1400" b="1">
                        <a:effectLst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2016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265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254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271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268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251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250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314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259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54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105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162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66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38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2016/</a:t>
                      </a:r>
                      <a:endParaRPr lang="ru-RU" sz="1400" b="1">
                        <a:effectLst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2017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300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286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288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284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effectLst/>
                        </a:rPr>
                        <a:t>226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255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310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224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65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61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05" marR="4705" marT="4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116632"/>
            <a:ext cx="7772400" cy="792088"/>
          </a:xfrm>
        </p:spPr>
        <p:txBody>
          <a:bodyPr/>
          <a:lstStyle/>
          <a:p>
            <a:r>
              <a:rPr lang="ru-RU" sz="1800" b="1" u="sng" dirty="0">
                <a:solidFill>
                  <a:schemeClr val="tx1"/>
                </a:solidFill>
                <a:latin typeface="+mn-lt"/>
              </a:rPr>
              <a:t>О Б Щ А </a:t>
            </a:r>
            <a:r>
              <a:rPr lang="ru-RU" sz="1800" b="1" u="sng" dirty="0" smtClean="0">
                <a:solidFill>
                  <a:schemeClr val="tx1"/>
                </a:solidFill>
                <a:latin typeface="+mn-lt"/>
              </a:rPr>
              <a:t>Я    </a:t>
            </a:r>
            <a:r>
              <a:rPr lang="ru-RU" sz="1800" b="1" u="sng" dirty="0">
                <a:solidFill>
                  <a:schemeClr val="tx1"/>
                </a:solidFill>
                <a:latin typeface="+mn-lt"/>
              </a:rPr>
              <a:t>У М С Т В Е Н </a:t>
            </a:r>
            <a:r>
              <a:rPr lang="ru-RU" sz="1800" b="1" u="sng" dirty="0" err="1">
                <a:solidFill>
                  <a:schemeClr val="tx1"/>
                </a:solidFill>
                <a:latin typeface="+mn-lt"/>
              </a:rPr>
              <a:t>Н</a:t>
            </a:r>
            <a:r>
              <a:rPr lang="ru-RU" sz="1800" b="1" u="sng" dirty="0">
                <a:solidFill>
                  <a:schemeClr val="tx1"/>
                </a:solidFill>
                <a:latin typeface="+mn-lt"/>
              </a:rPr>
              <a:t> А Я    О Д А Р Ё Н </a:t>
            </a:r>
            <a:r>
              <a:rPr lang="ru-RU" sz="1800" b="1" u="sng" dirty="0" err="1">
                <a:solidFill>
                  <a:schemeClr val="tx1"/>
                </a:solidFill>
                <a:latin typeface="+mn-lt"/>
              </a:rPr>
              <a:t>Н</a:t>
            </a:r>
            <a:r>
              <a:rPr lang="ru-RU" sz="1800" b="1" u="sng" dirty="0">
                <a:solidFill>
                  <a:schemeClr val="tx1"/>
                </a:solidFill>
                <a:latin typeface="+mn-lt"/>
              </a:rPr>
              <a:t> О С Т Ь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Копия pero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730" y="142852"/>
            <a:ext cx="1053550" cy="9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620713"/>
            <a:ext cx="76549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4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758348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9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DSCN08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5" y="142875"/>
            <a:ext cx="4595813" cy="34464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Содержимое 8" descr="DSCN08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42875"/>
            <a:ext cx="4048125" cy="3429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Содержимое 9" descr="IMG_722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875" y="3786188"/>
            <a:ext cx="4572000" cy="3044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Содержимое 10" descr="IMG_715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719638" y="3786188"/>
            <a:ext cx="4373562" cy="3071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33d2a4b9ee639651493fb2be604d01d-94f36a7f25e64653397818253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85728"/>
            <a:ext cx="6215106" cy="4572032"/>
          </a:xfrm>
          <a:prstGeom prst="rect">
            <a:avLst/>
          </a:prstGeom>
          <a:ln w="57150">
            <a:solidFill>
              <a:srgbClr val="004C2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643174" y="4929198"/>
            <a:ext cx="55721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Где ты, детство моё золотое?</a:t>
            </a:r>
          </a:p>
          <a:p>
            <a:r>
              <a:rPr lang="ru-RU" sz="2400" b="1" dirty="0" smtClean="0"/>
              <a:t>Где ты, радость промчавшихся дней?</a:t>
            </a:r>
          </a:p>
          <a:p>
            <a:r>
              <a:rPr lang="ru-RU" sz="2400" b="1" dirty="0" smtClean="0"/>
              <a:t>Вундеркиндом быть – дело простое,</a:t>
            </a:r>
          </a:p>
          <a:p>
            <a:r>
              <a:rPr lang="ru-RU" sz="2400" b="1" dirty="0" smtClean="0"/>
              <a:t>«</a:t>
            </a:r>
            <a:r>
              <a:rPr lang="ru-RU" sz="2400" b="1" dirty="0" err="1" smtClean="0"/>
              <a:t>Вундерюношей</a:t>
            </a:r>
            <a:r>
              <a:rPr lang="ru-RU" sz="2400" b="1" dirty="0" smtClean="0"/>
              <a:t>» – много трудней!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88640"/>
            <a:ext cx="7772400" cy="5040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Литература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836712"/>
            <a:ext cx="7772400" cy="568863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 smtClean="0"/>
              <a:t>1.</a:t>
            </a:r>
            <a:r>
              <a:rPr lang="ru-RU" sz="1600" dirty="0"/>
              <a:t> </a:t>
            </a:r>
            <a:r>
              <a:rPr lang="ru-RU" sz="1600" b="1" dirty="0" err="1" smtClean="0"/>
              <a:t>Гильбух</a:t>
            </a:r>
            <a:r>
              <a:rPr lang="ru-RU" sz="1600" b="1" dirty="0" smtClean="0"/>
              <a:t> </a:t>
            </a:r>
            <a:r>
              <a:rPr lang="ru-RU" sz="1600" b="1" dirty="0"/>
              <a:t>Ю.З</a:t>
            </a:r>
            <a:r>
              <a:rPr lang="ru-RU" sz="1600" dirty="0"/>
              <a:t>. Внимание: одаренные дети. – М.: Знание, 19991. – 80 с.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/>
              <a:t>2.</a:t>
            </a:r>
            <a:r>
              <a:rPr lang="ru-RU" sz="1600" b="1" dirty="0" smtClean="0"/>
              <a:t>Джамагулова Т.Н</a:t>
            </a:r>
            <a:r>
              <a:rPr lang="ru-RU" sz="1600" b="1" dirty="0"/>
              <a:t>., Соловьева И.В</a:t>
            </a:r>
            <a:r>
              <a:rPr lang="ru-RU" sz="1600" dirty="0"/>
              <a:t>. Одаренный ребенок : дар или наказание. Книга для педагогов и родителей. – СПб : Речь; М.: Сфера, 2009. – 160 с.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/>
              <a:t>3.</a:t>
            </a:r>
            <a:r>
              <a:rPr lang="ru-RU" sz="1600" b="1" dirty="0" smtClean="0"/>
              <a:t>Карманчиков </a:t>
            </a:r>
            <a:r>
              <a:rPr lang="ru-RU" sz="1600" b="1" dirty="0"/>
              <a:t>А.И. </a:t>
            </a:r>
            <a:r>
              <a:rPr lang="ru-RU" sz="1600" dirty="0"/>
              <a:t>Одаренность: диагностика и технология развития мышления учащихся: Методическое пособие. –  М.: Педагогическая литература, 2008. – 144 с.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/>
              <a:t>4.Одаренный </a:t>
            </a:r>
            <a:r>
              <a:rPr lang="ru-RU" sz="1600" dirty="0"/>
              <a:t>ребенок : особенности обучения: пособие для учителя / </a:t>
            </a:r>
            <a:r>
              <a:rPr lang="ru-RU" sz="1600" dirty="0" err="1"/>
              <a:t>Н.Б.Шумакова</a:t>
            </a:r>
            <a:r>
              <a:rPr lang="ru-RU" sz="1600" dirty="0"/>
              <a:t>, </a:t>
            </a:r>
            <a:r>
              <a:rPr lang="ru-RU" sz="1600" dirty="0" err="1"/>
              <a:t>Н.И.Авдеева</a:t>
            </a:r>
            <a:r>
              <a:rPr lang="ru-RU" sz="1600" dirty="0"/>
              <a:t>, </a:t>
            </a:r>
            <a:r>
              <a:rPr lang="ru-RU" sz="1600" dirty="0" err="1"/>
              <a:t>Л.Е.Журавлева</a:t>
            </a:r>
            <a:r>
              <a:rPr lang="ru-RU" sz="1600" dirty="0"/>
              <a:t> и др.; под ред. </a:t>
            </a:r>
            <a:r>
              <a:rPr lang="ru-RU" sz="1600" dirty="0" err="1"/>
              <a:t>Н.Б.Шумаковой</a:t>
            </a:r>
            <a:r>
              <a:rPr lang="ru-RU" sz="1600" dirty="0"/>
              <a:t>. –М.: Просвещение, 2006, - 239 с.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/>
              <a:t>5.Психология </a:t>
            </a:r>
            <a:r>
              <a:rPr lang="ru-RU" sz="1600" dirty="0"/>
              <a:t>одаренности детей и подростков / Под ред. </a:t>
            </a:r>
            <a:r>
              <a:rPr lang="ru-RU" sz="1600" dirty="0" err="1"/>
              <a:t>Н.С.Лейтеса</a:t>
            </a:r>
            <a:r>
              <a:rPr lang="ru-RU" sz="1600" dirty="0"/>
              <a:t>. – М.: Издательский центр «Академия», 1996. –  416 с.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/>
              <a:t>6.Рабочая </a:t>
            </a:r>
            <a:r>
              <a:rPr lang="ru-RU" sz="1600" dirty="0"/>
              <a:t>концепция одаренности / Под ред. </a:t>
            </a:r>
            <a:r>
              <a:rPr lang="ru-RU" sz="1600" dirty="0" err="1"/>
              <a:t>В.Д.Шадрикова</a:t>
            </a:r>
            <a:r>
              <a:rPr lang="ru-RU" sz="1600" dirty="0"/>
              <a:t>. – М.: 2003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/>
              <a:t>7.</a:t>
            </a:r>
            <a:r>
              <a:rPr lang="ru-RU" sz="1600" b="1" dirty="0" smtClean="0"/>
              <a:t>СавенковА.И. </a:t>
            </a:r>
            <a:r>
              <a:rPr lang="ru-RU" sz="1600" dirty="0" smtClean="0"/>
              <a:t>Одаренный ребенок в массовой школе / М.: Сентябрь, 2001. – 208 с.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/>
              <a:t>8.</a:t>
            </a:r>
            <a:r>
              <a:rPr lang="ru-RU" sz="1600" b="1" dirty="0" smtClean="0"/>
              <a:t>Шумакова Н.Б. </a:t>
            </a:r>
            <a:r>
              <a:rPr lang="ru-RU" sz="1600" dirty="0" smtClean="0"/>
              <a:t>Междисциплинарный подход к обучению одаренных детей // Вопросы психологии. – 1996. – № 3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92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72931"/>
            <a:ext cx="5256584" cy="397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6632"/>
            <a:ext cx="7772400" cy="1635968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МУНИЦИПАЛЬНОЕ БЮДЖЕТНОЕ ОБЩЕОБРАЗОВАТЕЛЬНОЕ УЧРЕЖДЕНИЕ   </a:t>
            </a:r>
            <a:br>
              <a:rPr lang="ru-RU" sz="1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dirty="0" smtClean="0">
                <a:solidFill>
                  <a:schemeClr val="tx1"/>
                </a:solidFill>
                <a:latin typeface="+mn-lt"/>
              </a:rPr>
              <a:t>«СРЕДНЯЯ ШКОЛА № 35» ГОРОДА СМОЛЕНСКА</a:t>
            </a:r>
            <a:r>
              <a:rPr lang="ru-RU" sz="1800" b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+mn-lt"/>
              </a:rPr>
            </a:br>
            <a:r>
              <a:rPr lang="ru-RU" sz="1800" b="1" i="1" dirty="0">
                <a:solidFill>
                  <a:schemeClr val="tx1"/>
                </a:solidFill>
                <a:latin typeface="+mn-lt"/>
              </a:rPr>
              <a:t>Наш адрес: 214036, г. Смоленск, ул. Петра Алексеева д. 20.</a:t>
            </a:r>
            <a:br>
              <a:rPr lang="ru-RU" sz="1800" b="1" i="1" dirty="0">
                <a:solidFill>
                  <a:schemeClr val="tx1"/>
                </a:solidFill>
                <a:latin typeface="+mn-lt"/>
              </a:rPr>
            </a:br>
            <a:r>
              <a:rPr lang="ru-RU" sz="1800" b="1" i="1" dirty="0">
                <a:solidFill>
                  <a:schemeClr val="tx1"/>
                </a:solidFill>
                <a:latin typeface="+mn-lt"/>
              </a:rPr>
              <a:t>Контактный телефон: (4812) 55-03-75. 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E-</a:t>
            </a:r>
            <a:r>
              <a:rPr lang="ru-RU" sz="1800" b="1" i="1" dirty="0" err="1" smtClean="0">
                <a:solidFill>
                  <a:schemeClr val="tx1"/>
                </a:solidFill>
                <a:latin typeface="+mn-lt"/>
              </a:rPr>
              <a:t>mail</a:t>
            </a:r>
            <a:r>
              <a:rPr lang="ru-RU" sz="1800" b="1" i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ru-RU" sz="1800" b="1" i="1" dirty="0" smtClean="0">
                <a:solidFill>
                  <a:schemeClr val="tx1"/>
                </a:solidFill>
                <a:latin typeface="+mn-lt"/>
              </a:rPr>
              <a:t>School-35@mail.ru. </a:t>
            </a:r>
            <a:endParaRPr lang="ru-RU" sz="1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972931"/>
            <a:ext cx="7223720" cy="448040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9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214414" y="357166"/>
            <a:ext cx="7715304" cy="60007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+mn-lt"/>
              </a:rPr>
              <a:t>В основе  ФГОС лежит </a:t>
            </a:r>
            <a:r>
              <a:rPr lang="ru-RU" sz="3200" b="1" dirty="0" err="1" smtClean="0">
                <a:latin typeface="+mn-lt"/>
              </a:rPr>
              <a:t>системно-деятельностный</a:t>
            </a:r>
            <a:r>
              <a:rPr lang="ru-RU" sz="3200" b="1" dirty="0" smtClean="0">
                <a:latin typeface="+mn-lt"/>
              </a:rPr>
              <a:t> подход, который предполагает: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Arial Black" pitchFamily="34" charset="0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развитие личности обучающегося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на основе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усвоения универсальных учебных действий;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/>
              <a:t>  разнообразие организационных форм и учет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   индивидуальных особенностей каждого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   обучающегося (включая </a:t>
            </a:r>
            <a:r>
              <a:rPr lang="ru-RU" sz="2400" b="1" i="1" dirty="0" smtClean="0"/>
              <a:t>одаренных детей </a:t>
            </a:r>
            <a:r>
              <a:rPr lang="ru-RU" sz="2400" b="1" dirty="0" smtClean="0"/>
              <a:t>и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   детей с ограниченными возможностями здоровья),  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  обеспечивающих рост творческого потенциала и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/>
              <a:t>  познавательных мотивов</a:t>
            </a:r>
          </a:p>
          <a:p>
            <a:pPr marL="68263" lvl="0" algn="r" eaLnBrk="1" hangingPunct="1">
              <a:spcBef>
                <a:spcPct val="20000"/>
              </a:spcBef>
              <a:buClr>
                <a:srgbClr val="000099"/>
              </a:buClr>
              <a:buSzPct val="76000"/>
            </a:pPr>
            <a:r>
              <a:rPr lang="ru-RU" altLang="ru-RU" sz="1600" b="1" dirty="0">
                <a:solidFill>
                  <a:srgbClr val="000099"/>
                </a:solidFill>
                <a:latin typeface="Century Gothic"/>
              </a:rPr>
              <a:t>(Федеральный государственный образовательный стандарт начального общего образования, 2016 г. С. </a:t>
            </a:r>
            <a:r>
              <a:rPr lang="ru-RU" altLang="ru-RU" sz="1600" b="1" dirty="0" smtClean="0">
                <a:solidFill>
                  <a:srgbClr val="000099"/>
                </a:solidFill>
                <a:latin typeface="Century Gothic"/>
              </a:rPr>
              <a:t>1</a:t>
            </a:r>
            <a:r>
              <a:rPr lang="ru-RU" altLang="ru-RU" sz="1600" b="1" dirty="0" smtClean="0">
                <a:solidFill>
                  <a:srgbClr val="000099"/>
                </a:solidFill>
                <a:latin typeface="Arial" pitchFamily="34" charset="0"/>
              </a:rPr>
              <a:t>2</a:t>
            </a:r>
            <a:r>
              <a:rPr lang="ru-RU" altLang="ru-RU" sz="1600" b="1" dirty="0" smtClean="0">
                <a:solidFill>
                  <a:srgbClr val="000099"/>
                </a:solidFill>
                <a:latin typeface="Century Gothic"/>
              </a:rPr>
              <a:t>)</a:t>
            </a:r>
            <a:endParaRPr lang="ru-RU" altLang="ru-RU" sz="1600" b="1" dirty="0">
              <a:solidFill>
                <a:srgbClr val="000099"/>
              </a:solidFill>
              <a:latin typeface="Century Gothic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848872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pPr algn="just">
              <a:lnSpc>
                <a:spcPct val="150000"/>
              </a:lnSpc>
            </a:pPr>
            <a:r>
              <a:rPr lang="ru-RU" sz="3200" b="1" dirty="0" smtClean="0"/>
              <a:t>«</a:t>
            </a:r>
            <a:r>
              <a:rPr lang="ru-RU" sz="3200" b="1" dirty="0"/>
              <a:t>Создание  условий,  обеспечивающих выявление и развитие одаренных детей,  реализацию их потенциальных возможностей, является одной из приоритетных задач современного </a:t>
            </a:r>
            <a:r>
              <a:rPr lang="ru-RU" sz="3200" b="1" dirty="0" smtClean="0"/>
              <a:t>общества»</a:t>
            </a:r>
          </a:p>
          <a:p>
            <a:endParaRPr lang="ru-RU" sz="4000" b="1" dirty="0" smtClean="0"/>
          </a:p>
          <a:p>
            <a:r>
              <a:rPr lang="ru-RU" altLang="ru-RU" sz="1600" b="1" dirty="0" smtClean="0">
                <a:solidFill>
                  <a:srgbClr val="000099"/>
                </a:solidFill>
                <a:latin typeface="Century Gothic"/>
              </a:rPr>
              <a:t>(Рабочая концепция одарённости / Под ред. В.Д. </a:t>
            </a:r>
            <a:r>
              <a:rPr lang="ru-RU" altLang="ru-RU" sz="1600" b="1" dirty="0" err="1" smtClean="0">
                <a:solidFill>
                  <a:srgbClr val="000099"/>
                </a:solidFill>
                <a:latin typeface="Century Gothic"/>
              </a:rPr>
              <a:t>Шадрикова</a:t>
            </a:r>
            <a:r>
              <a:rPr lang="ru-RU" altLang="ru-RU" sz="1600" b="1" dirty="0" smtClean="0">
                <a:solidFill>
                  <a:srgbClr val="000099"/>
                </a:solidFill>
                <a:latin typeface="Century Gothic"/>
              </a:rPr>
              <a:t>. – М. : 2003)</a:t>
            </a:r>
            <a:endParaRPr lang="ru-RU" sz="4000" b="1" dirty="0" smtClean="0"/>
          </a:p>
          <a:p>
            <a:r>
              <a:rPr lang="ru-RU" sz="4000" b="1" dirty="0" smtClean="0"/>
              <a:t>_____________________________</a:t>
            </a:r>
          </a:p>
          <a:p>
            <a:endParaRPr lang="ru-RU" sz="4000" b="1" dirty="0"/>
          </a:p>
          <a:p>
            <a:endParaRPr lang="ru-RU" sz="2000" dirty="0"/>
          </a:p>
          <a:p>
            <a:endParaRPr lang="ru-RU" sz="2400" b="1" dirty="0" smtClean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4596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556792"/>
            <a:ext cx="7848872" cy="304698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/>
              <a:t>«В душе каждого ребенка есть невидимые струны. Если тронуть их умелой рукой, они красиво зазвучат».</a:t>
            </a:r>
          </a:p>
          <a:p>
            <a:pPr algn="just">
              <a:lnSpc>
                <a:spcPct val="150000"/>
              </a:lnSpc>
            </a:pPr>
            <a:r>
              <a:rPr lang="ru-RU" sz="3200" dirty="0"/>
              <a:t>                   </a:t>
            </a:r>
            <a:r>
              <a:rPr lang="ru-RU" sz="3200" dirty="0" err="1"/>
              <a:t>В.А.Сухомлинский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340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88640"/>
            <a:ext cx="7772400" cy="792088"/>
          </a:xfrm>
        </p:spPr>
        <p:txBody>
          <a:bodyPr/>
          <a:lstStyle/>
          <a:p>
            <a:r>
              <a:rPr lang="ru-RU" sz="3200" b="1" u="sng" dirty="0">
                <a:solidFill>
                  <a:schemeClr val="tx1"/>
                </a:solidFill>
                <a:latin typeface="+mn-lt"/>
              </a:rPr>
              <a:t>Диагностика детской </a:t>
            </a:r>
            <a:r>
              <a:rPr lang="ru-RU" sz="3200" b="1" u="sng" dirty="0" smtClean="0">
                <a:solidFill>
                  <a:schemeClr val="tx1"/>
                </a:solidFill>
                <a:latin typeface="+mn-lt"/>
              </a:rPr>
              <a:t>одарённости </a:t>
            </a:r>
            <a:endParaRPr lang="ru-RU" sz="3200" b="1" u="sng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65258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620688"/>
            <a:ext cx="754558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idx="1"/>
          </p:nvPr>
        </p:nvSpPr>
        <p:spPr/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517525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85729"/>
            <a:ext cx="7715304" cy="10772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Факультативный  курс</a:t>
            </a:r>
          </a:p>
          <a:p>
            <a:pPr algn="ctr"/>
            <a:r>
              <a:rPr lang="ru-RU" sz="3200" b="1" i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Умники  и  умницы »</a:t>
            </a:r>
            <a:endParaRPr lang="ru-RU" sz="3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1214414" y="1801005"/>
            <a:ext cx="771530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54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038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Цель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: выявление и развитие интеллектуального и творческого потенциала учащихся.</a:t>
            </a:r>
          </a:p>
          <a:p>
            <a:pPr marL="0" marR="0" lvl="0" indent="2254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038" algn="l"/>
              </a:tabLst>
            </a:pPr>
            <a:endParaRPr kumimoji="0" lang="ru-RU" sz="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2254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7038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</a:rPr>
              <a:t>Задачи :</a:t>
            </a:r>
            <a:endParaRPr lang="ru-RU" sz="2000" b="1" u="sng" dirty="0" smtClean="0">
              <a:latin typeface="+mn-lt"/>
              <a:ea typeface="Times New Roman" pitchFamily="18" charset="0"/>
            </a:endParaRPr>
          </a:p>
          <a:p>
            <a:r>
              <a:rPr lang="ru-RU" sz="2000" b="1" dirty="0" smtClean="0"/>
              <a:t>1) развитие творческого, критического и логического мышления;</a:t>
            </a:r>
          </a:p>
          <a:p>
            <a:r>
              <a:rPr lang="ru-RU" sz="2000" b="1" dirty="0" smtClean="0"/>
              <a:t>2) развитие способностей к самостоятельному приобретению знаний и исследовательской работе, обучение исследовательским навыкам и умениям;</a:t>
            </a:r>
          </a:p>
          <a:p>
            <a:r>
              <a:rPr lang="ru-RU" sz="2000" b="1" dirty="0" smtClean="0"/>
              <a:t>3) обучение умениям работать совместно (решать проблем в малых группах, проводить совместную исследовательскую  работу, вести диалог и дискуссию, принимать точку зрения другого человека и т. п.);</a:t>
            </a:r>
          </a:p>
          <a:p>
            <a:r>
              <a:rPr lang="ru-RU" sz="2000" b="1" dirty="0" smtClean="0"/>
              <a:t>4) формирование потребности в интеллектуально-творческой деятельности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33207" y="1071547"/>
          <a:ext cx="7110759" cy="5429286"/>
        </p:xfrm>
        <a:graphic>
          <a:graphicData uri="http://schemas.openxmlformats.org/drawingml/2006/table">
            <a:tbl>
              <a:tblPr/>
              <a:tblGrid>
                <a:gridCol w="1181405"/>
                <a:gridCol w="3349837"/>
                <a:gridCol w="2579517"/>
              </a:tblGrid>
              <a:tr h="620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Классы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Методологическая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  <a:cs typeface="Times New Roman"/>
                        </a:rPr>
                        <a:t>основа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Авторы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0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Приемы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развития творческого воображения из теории решения изобретательских задач (ТРИЗ)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Гин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С.И. Мир фантазии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Шустерман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З.Г. Новые приключения Колобка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Приемы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развития логики из теории решения изобретательских задач (ТРИЗ)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Гин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С.И. Мир логики.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Рубина Н. Школа сказок.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Рубина Н. Планета неразгаданных тайн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3 – 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Курс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междисциплинарного обучения (МДО)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Шумакова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Н.Б.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1142976" y="441811"/>
            <a:ext cx="742955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Факультативный курс рассчитан на 1час в неделю с 1 по 4 классы.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IUMPH">
  <a:themeElements>
    <a:clrScheme name="Тема Office 2">
      <a:dk1>
        <a:srgbClr val="000000"/>
      </a:dk1>
      <a:lt1>
        <a:srgbClr val="FFFFFF"/>
      </a:lt1>
      <a:dk2>
        <a:srgbClr val="993300"/>
      </a:dk2>
      <a:lt2>
        <a:srgbClr val="FFCC99"/>
      </a:lt2>
      <a:accent1>
        <a:srgbClr val="FF5050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B3B3"/>
      </a:accent5>
      <a:accent6>
        <a:srgbClr val="E7B95C"/>
      </a:accent6>
      <a:hlink>
        <a:srgbClr val="FF7C80"/>
      </a:hlink>
      <a:folHlink>
        <a:srgbClr val="FFF6CC"/>
      </a:folHlink>
    </a:clrScheme>
    <a:fontScheme name="Тема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CC0000"/>
        </a:dk2>
        <a:lt2>
          <a:srgbClr val="FFFF00"/>
        </a:lt2>
        <a:accent1>
          <a:srgbClr val="FFCC00"/>
        </a:accent1>
        <a:accent2>
          <a:srgbClr val="CCCC00"/>
        </a:accent2>
        <a:accent3>
          <a:srgbClr val="E2AAAA"/>
        </a:accent3>
        <a:accent4>
          <a:srgbClr val="DADADA"/>
        </a:accent4>
        <a:accent5>
          <a:srgbClr val="FFE2AA"/>
        </a:accent5>
        <a:accent6>
          <a:srgbClr val="B9B900"/>
        </a:accent6>
        <a:hlink>
          <a:srgbClr val="FF6633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993300"/>
        </a:dk2>
        <a:lt2>
          <a:srgbClr val="FFCC99"/>
        </a:lt2>
        <a:accent1>
          <a:srgbClr val="FF5050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B3B3"/>
        </a:accent5>
        <a:accent6>
          <a:srgbClr val="E7B95C"/>
        </a:accent6>
        <a:hlink>
          <a:srgbClr val="FF7C80"/>
        </a:hlink>
        <a:folHlink>
          <a:srgbClr val="FFF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725</Words>
  <Application>Microsoft Office PowerPoint</Application>
  <PresentationFormat>Экран (4:3)</PresentationFormat>
  <Paragraphs>170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TRIUMPH</vt:lpstr>
      <vt:lpstr>Презентация PowerPoint</vt:lpstr>
      <vt:lpstr>МУНИЦИПАЛЬНОЕ БЮДЖЕТНОЕ ОБЩЕОБРАЗОВАТЕЛЬНОЕ УЧРЕЖДЕНИЕ    «СРЕДНЯЯ ШКОЛА № 35» ГОРОДА СМОЛЕНСКА Наш адрес: 214036, г. Смоленск, ул. Петра Алексеева д. 20. Контактный телефон: (4812) 55-03-75.  E-mail: School-35@mail.ru. </vt:lpstr>
      <vt:lpstr>Презентация PowerPoint</vt:lpstr>
      <vt:lpstr>Презентация PowerPoint</vt:lpstr>
      <vt:lpstr>Презентация PowerPoint</vt:lpstr>
      <vt:lpstr>Диагностика детской одарённости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Интеллектуальные конкурсы</vt:lpstr>
      <vt:lpstr>О Б Щ А Я    У М С Т В Е Н Н А Я    О Д А Р Ё Н Н О С Т Ь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Алёнка</cp:lastModifiedBy>
  <cp:revision>260</cp:revision>
  <cp:lastPrinted>1601-01-01T00:00:00Z</cp:lastPrinted>
  <dcterms:created xsi:type="dcterms:W3CDTF">2010-11-24T08:11:18Z</dcterms:created>
  <dcterms:modified xsi:type="dcterms:W3CDTF">2017-02-15T08:58:53Z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