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</p:sldMasterIdLst>
  <p:notesMasterIdLst>
    <p:notesMasterId r:id="rId27"/>
  </p:notesMasterIdLst>
  <p:sldIdLst>
    <p:sldId id="290" r:id="rId4"/>
    <p:sldId id="257" r:id="rId5"/>
    <p:sldId id="258" r:id="rId6"/>
    <p:sldId id="289" r:id="rId7"/>
    <p:sldId id="259" r:id="rId8"/>
    <p:sldId id="260" r:id="rId9"/>
    <p:sldId id="287" r:id="rId10"/>
    <p:sldId id="268" r:id="rId11"/>
    <p:sldId id="269" r:id="rId12"/>
    <p:sldId id="270" r:id="rId13"/>
    <p:sldId id="286" r:id="rId14"/>
    <p:sldId id="271" r:id="rId15"/>
    <p:sldId id="274" r:id="rId16"/>
    <p:sldId id="273" r:id="rId17"/>
    <p:sldId id="275" r:id="rId18"/>
    <p:sldId id="276" r:id="rId19"/>
    <p:sldId id="281" r:id="rId20"/>
    <p:sldId id="279" r:id="rId21"/>
    <p:sldId id="285" r:id="rId22"/>
    <p:sldId id="282" r:id="rId23"/>
    <p:sldId id="288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7" autoAdjust="0"/>
    <p:restoredTop sz="58286" autoAdjust="0"/>
  </p:normalViewPr>
  <p:slideViewPr>
    <p:cSldViewPr>
      <p:cViewPr varScale="1">
        <p:scale>
          <a:sx n="65" d="100"/>
          <a:sy n="65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F4100-290D-44CB-867F-2B21E3C8397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8E576-57D5-4D48-8614-AC27E3E3B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8E576-57D5-4D48-8614-AC27E3E3BA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0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E3C70-F75F-49A2-8BE8-C906D56DA7A5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A1F20-E333-43EA-84DC-C2F432AFA516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6C80D-7A8F-4F50-A183-40C637351115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143DD-CB9C-4EE5-8B8E-F44BF4D05692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C0288-B99B-4254-8C41-E97CB5B1824B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E6CD8-7571-45DB-AE02-E718E56B0C57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4EB4-072D-4516-97FF-09190AF4FBBB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CD40C-F3DC-4799-A3BE-245C6549E6BF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2C772-B515-430A-8173-C83153AA82B8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E8E19-AE6B-4555-93D5-47EA6DEC691A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BFCB5-7E3C-407B-BF74-072ADA1E6990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E3C70-F75F-49A2-8BE8-C906D56DA7A5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A1F20-E333-43EA-84DC-C2F432AFA516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6C80D-7A8F-4F50-A183-40C637351115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143DD-CB9C-4EE5-8B8E-F44BF4D05692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C0288-B99B-4254-8C41-E97CB5B1824B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E6CD8-7571-45DB-AE02-E718E56B0C57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44EB4-072D-4516-97FF-09190AF4FBBB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CD40C-F3DC-4799-A3BE-245C6549E6BF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2C772-B515-430A-8173-C83153AA82B8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E8E19-AE6B-4555-93D5-47EA6DEC691A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BFCB5-7E3C-407B-BF74-072ADA1E6990}" type="slidenum">
              <a:rPr lang="ru-RU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933056"/>
            <a:ext cx="6512511" cy="1582112"/>
          </a:xfrm>
        </p:spPr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i="1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Андреева Т. </a:t>
            </a:r>
            <a:r>
              <a:rPr lang="ru-RU" altLang="ru-RU" sz="28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800" i="1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b="0" i="1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altLang="ru-RU" sz="2800" b="0" i="1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0" i="1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заместитель директора СОГБОУ «Прогимназия «Полянка»</a:t>
            </a:r>
            <a:endParaRPr lang="ru-RU" altLang="ru-RU" sz="2400" b="0" i="1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 dirty="0" smtClean="0">
              <a:solidFill>
                <a:srgbClr val="292929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32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32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br>
              <a:rPr lang="ru-RU" altLang="ru-RU" sz="32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 в условиях начальной школы СОГБОУ «Прогимназия «Полянка»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6612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Адрес: г. Смоленск, ул. Попова, д. 14 В</a:t>
            </a:r>
          </a:p>
          <a:p>
            <a:r>
              <a:rPr lang="ru-RU" dirty="0" smtClean="0"/>
              <a:t>Учредители: Департамент Смоленской области по образованию и науке, 		        Комитет по госимуществу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0389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D:\Документы\Pictures\Посвящ в первокл 2011\Посвящение\IMG_9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5" y="571500"/>
            <a:ext cx="4659188" cy="32258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окументы\Pictures\1 Проект окт 2011\100OLYMP\PA25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0" y="3501008"/>
            <a:ext cx="4475989" cy="335699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545395"/>
            <a:ext cx="4067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Одновременно с развитием </a:t>
            </a:r>
            <a:r>
              <a:rPr lang="ru-RU" sz="2400" dirty="0" smtClean="0"/>
              <a:t>учебных </a:t>
            </a:r>
            <a:r>
              <a:rPr lang="ru-RU" sz="2400" dirty="0"/>
              <a:t>способностей </a:t>
            </a:r>
          </a:p>
          <a:p>
            <a:r>
              <a:rPr lang="ru-RU" sz="2400" dirty="0"/>
              <a:t>педагоги «Полянки»</a:t>
            </a:r>
          </a:p>
          <a:p>
            <a:r>
              <a:rPr lang="ru-RU" sz="2400" dirty="0"/>
              <a:t> стараются предоставить </a:t>
            </a:r>
          </a:p>
          <a:p>
            <a:r>
              <a:rPr lang="ru-RU" sz="2400" dirty="0"/>
              <a:t>ребятам возможность</a:t>
            </a:r>
          </a:p>
          <a:p>
            <a:r>
              <a:rPr lang="ru-RU" sz="2400" dirty="0"/>
              <a:t> выявить способности к</a:t>
            </a:r>
          </a:p>
          <a:p>
            <a:r>
              <a:rPr lang="ru-RU" sz="2400" dirty="0"/>
              <a:t> творческой деятельности. </a:t>
            </a: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4895" y="3836273"/>
            <a:ext cx="46638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Эти способности определяют умение создавать предметы материальной и духовной культуры, производить новые идеи, открытия, словом – умение индивидуально творить в различных видах человеческой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142" y="588750"/>
            <a:ext cx="87223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Развивающая </a:t>
            </a:r>
            <a:r>
              <a:rPr lang="ru-RU" sz="2400" dirty="0"/>
              <a:t>среда начальной школы прогимназии предоставляет ребятам возможность проявить свой творческий потенциал, реализовать себя в разнообразных сферах человеческой деятельности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 </a:t>
            </a:r>
            <a:r>
              <a:rPr lang="ru-RU" sz="2400" dirty="0"/>
              <a:t>Для этого в школе организован творческий конкурс «Магистр».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Проводится </a:t>
            </a:r>
            <a:r>
              <a:rPr lang="ru-RU" sz="2400" dirty="0"/>
              <a:t>этот конкурс на протяжении всей третьей четверти по номинациям 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Доброе сердце», «Филология», «Английский язык», 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Математика», «Экология»,</a:t>
            </a:r>
          </a:p>
          <a:p>
            <a:pPr algn="ctr"/>
            <a:r>
              <a:rPr lang="ru-RU" sz="2400" dirty="0"/>
              <a:t>«Музыка», «Изобразительное искусство», 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«Грация и Сила», </a:t>
            </a:r>
            <a:r>
              <a:rPr lang="ru-RU" sz="2400" dirty="0" smtClean="0"/>
              <a:t>«</a:t>
            </a:r>
            <a:r>
              <a:rPr lang="ru-RU" sz="2400" dirty="0"/>
              <a:t>Художественный труд», «Хореография». </a:t>
            </a:r>
          </a:p>
        </p:txBody>
      </p:sp>
    </p:spTree>
    <p:extLst>
      <p:ext uri="{BB962C8B-B14F-4D97-AF65-F5344CB8AC3E}">
        <p14:creationId xmlns:p14="http://schemas.microsoft.com/office/powerpoint/2010/main" val="1897049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14" descr="C:\Users\Учитель\Desktop\Новая папка\2\100OLYMP\P1010018.JPG"/>
          <p:cNvPicPr>
            <a:picLocks noChangeAspect="1" noChangeArrowheads="1"/>
          </p:cNvPicPr>
          <p:nvPr/>
        </p:nvPicPr>
        <p:blipFill rotWithShape="1">
          <a:blip r:embed="rId3"/>
          <a:srcRect r="14638"/>
          <a:stretch/>
        </p:blipFill>
        <p:spPr bwMode="auto">
          <a:xfrm>
            <a:off x="2746263" y="1143000"/>
            <a:ext cx="6397737" cy="561934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25178"/>
            <a:ext cx="820891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pc="-10" dirty="0">
                <a:latin typeface="Times New Roman"/>
                <a:ea typeface="Times New Roman"/>
              </a:rPr>
              <a:t>Конкурс «Магистр» проводится под девизом юбилейной в текущем году даты. </a:t>
            </a:r>
            <a:endParaRPr lang="ru-RU" sz="24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Так </a:t>
            </a:r>
            <a:r>
              <a:rPr lang="ru-RU" sz="2000" b="1" spc="-10" dirty="0">
                <a:latin typeface="Times New Roman"/>
                <a:ea typeface="Times New Roman"/>
              </a:rPr>
              <a:t>в 2014 г. Праздник Магистров был приурочен к празднованию 200-летия со дня рождения М.Ю. Лермонтова,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в </a:t>
            </a:r>
            <a:r>
              <a:rPr lang="ru-RU" sz="2000" b="1" spc="-10" dirty="0">
                <a:latin typeface="Times New Roman"/>
                <a:ea typeface="Times New Roman"/>
              </a:rPr>
              <a:t>2015 г. – к 200-летию со дня рождения Петра Павловича Ершова,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в </a:t>
            </a:r>
            <a:r>
              <a:rPr lang="ru-RU" sz="2000" b="1" spc="-10" dirty="0">
                <a:latin typeface="Times New Roman"/>
                <a:ea typeface="Times New Roman"/>
              </a:rPr>
              <a:t>2016 г. - отметили 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юбилейные </a:t>
            </a:r>
            <a:r>
              <a:rPr lang="ru-RU" sz="2000" b="1" spc="-10" dirty="0">
                <a:latin typeface="Times New Roman"/>
                <a:ea typeface="Times New Roman"/>
              </a:rPr>
              <a:t>даты со дня рождения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А.Т</a:t>
            </a:r>
            <a:r>
              <a:rPr lang="ru-RU" sz="2000" b="1" spc="-10" dirty="0">
                <a:latin typeface="Times New Roman"/>
                <a:ea typeface="Times New Roman"/>
              </a:rPr>
              <a:t>. Твардовского и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М.В</a:t>
            </a:r>
            <a:r>
              <a:rPr lang="ru-RU" sz="2000" b="1" spc="-10" dirty="0">
                <a:latin typeface="Times New Roman"/>
                <a:ea typeface="Times New Roman"/>
              </a:rPr>
              <a:t>. Исаковского.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А </a:t>
            </a:r>
            <a:r>
              <a:rPr lang="ru-RU" sz="2000" b="1" spc="-10" dirty="0">
                <a:latin typeface="Times New Roman"/>
                <a:ea typeface="Times New Roman"/>
              </a:rPr>
              <a:t>в текущем году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вспоминаем </a:t>
            </a: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известных </a:t>
            </a:r>
            <a:r>
              <a:rPr lang="ru-RU" sz="2000" b="1" spc="-10" dirty="0">
                <a:latin typeface="Times New Roman"/>
                <a:ea typeface="Times New Roman"/>
              </a:rPr>
              <a:t>земляков</a:t>
            </a:r>
            <a:r>
              <a:rPr lang="ru-RU" sz="2000" b="1" spc="-10" dirty="0" smtClean="0">
                <a:latin typeface="Times New Roman"/>
                <a:ea typeface="Times New Roman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 </a:t>
            </a:r>
            <a:r>
              <a:rPr lang="ru-RU" sz="2000" b="1" spc="-10" dirty="0">
                <a:latin typeface="Times New Roman"/>
                <a:ea typeface="Times New Roman"/>
              </a:rPr>
              <a:t>изучавших природу: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Сергея </a:t>
            </a:r>
            <a:r>
              <a:rPr lang="ru-RU" sz="2000" b="1" spc="-10" dirty="0">
                <a:latin typeface="Times New Roman"/>
                <a:ea typeface="Times New Roman"/>
              </a:rPr>
              <a:t>Четыркина,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Константина </a:t>
            </a:r>
            <a:r>
              <a:rPr lang="ru-RU" sz="2000" b="1" spc="-10" dirty="0">
                <a:latin typeface="Times New Roman"/>
                <a:ea typeface="Times New Roman"/>
              </a:rPr>
              <a:t>Глинку,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Николая </a:t>
            </a:r>
            <a:r>
              <a:rPr lang="ru-RU" sz="2000" b="1" spc="-10" dirty="0">
                <a:latin typeface="Times New Roman"/>
                <a:ea typeface="Times New Roman"/>
              </a:rPr>
              <a:t>Пржевальского</a:t>
            </a:r>
            <a:r>
              <a:rPr lang="ru-RU" sz="2000" b="1" spc="-10" dirty="0" smtClean="0">
                <a:latin typeface="Times New Roman"/>
                <a:ea typeface="Times New Roman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 </a:t>
            </a:r>
            <a:r>
              <a:rPr lang="ru-RU" sz="2000" b="1" spc="-10" dirty="0">
                <a:latin typeface="Times New Roman"/>
                <a:ea typeface="Times New Roman"/>
              </a:rPr>
              <a:t>Александра </a:t>
            </a:r>
            <a:r>
              <a:rPr lang="ru-RU" sz="2000" b="1" spc="-10" dirty="0" err="1">
                <a:latin typeface="Times New Roman"/>
                <a:ea typeface="Times New Roman"/>
              </a:rPr>
              <a:t>Энгельгарда</a:t>
            </a:r>
            <a:r>
              <a:rPr lang="ru-RU" sz="2000" b="1" spc="-10" dirty="0" smtClean="0">
                <a:latin typeface="Times New Roman"/>
                <a:ea typeface="Times New Roman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 </a:t>
            </a:r>
            <a:r>
              <a:rPr lang="ru-RU" sz="2000" b="1" spc="-10" dirty="0">
                <a:latin typeface="Times New Roman"/>
                <a:ea typeface="Times New Roman"/>
              </a:rPr>
              <a:t>Василия Докучаева,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spc="-10" dirty="0" smtClean="0">
                <a:latin typeface="Times New Roman"/>
                <a:ea typeface="Times New Roman"/>
              </a:rPr>
              <a:t>Петра </a:t>
            </a:r>
            <a:r>
              <a:rPr lang="ru-RU" sz="2000" b="1" spc="-10" dirty="0">
                <a:latin typeface="Times New Roman"/>
                <a:ea typeface="Times New Roman"/>
              </a:rPr>
              <a:t>Козлова.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3" descr="D:\Документы\Pictures\фото\P1000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28" y="813830"/>
            <a:ext cx="2909094" cy="387879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4756944"/>
            <a:ext cx="8735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Начальная школа прогимназии большое внимание уделяет развитию языковых способностей детей. Уроки английского языка проводятся по подгруппам по 2 часа в неделю в каждом классе. На курс английского языка выделяется дополнительно 10 часов внеурочной деятельности. Для занятий языком оборудован специальный кабинет со средствами технической поддержки.</a:t>
            </a:r>
          </a:p>
        </p:txBody>
      </p:sp>
      <p:pic>
        <p:nvPicPr>
          <p:cNvPr id="1026" name="Picture 2" descr="C:\Users\Учитель\Desktop\Вебинар\100OLYMP\P101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0" y="691696"/>
            <a:ext cx="5316625" cy="398746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2" y="3309923"/>
            <a:ext cx="4582583" cy="34369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03" y="473406"/>
            <a:ext cx="4356100" cy="326548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20669"/>
            <a:ext cx="7769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599" y="505560"/>
            <a:ext cx="4601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Наряду </a:t>
            </a:r>
            <a:r>
              <a:rPr lang="ru-RU" sz="2000" b="1" dirty="0"/>
              <a:t>с развитием общих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и </a:t>
            </a:r>
            <a:r>
              <a:rPr lang="ru-RU" sz="2000" b="1" dirty="0"/>
              <a:t>творческих способностей </a:t>
            </a:r>
            <a:endParaRPr lang="ru-RU" sz="2000" b="1" dirty="0" smtClean="0"/>
          </a:p>
          <a:p>
            <a:r>
              <a:rPr lang="ru-RU" sz="2000" b="1" dirty="0" smtClean="0"/>
              <a:t>«</a:t>
            </a:r>
            <a:r>
              <a:rPr lang="ru-RU" sz="2000" b="1" dirty="0"/>
              <a:t>Полянка» предоставляет </a:t>
            </a:r>
            <a:endParaRPr lang="ru-RU" sz="2000" b="1" dirty="0" smtClean="0"/>
          </a:p>
          <a:p>
            <a:r>
              <a:rPr lang="ru-RU" sz="2000" b="1" dirty="0" smtClean="0"/>
              <a:t>благоприятные условия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для развития </a:t>
            </a:r>
            <a:endParaRPr lang="ru-RU" sz="2000" b="1" dirty="0" smtClean="0"/>
          </a:p>
          <a:p>
            <a:r>
              <a:rPr lang="ru-RU" sz="2000" b="1" dirty="0" smtClean="0"/>
              <a:t>специальных способностей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к музыкальной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изобразительной, </a:t>
            </a:r>
            <a:endParaRPr lang="ru-RU" sz="2000" b="1" dirty="0" smtClean="0"/>
          </a:p>
          <a:p>
            <a:r>
              <a:rPr lang="ru-RU" sz="2000" b="1" dirty="0" smtClean="0"/>
              <a:t>хореографической </a:t>
            </a:r>
            <a:r>
              <a:rPr lang="ru-RU" sz="2000" b="1" dirty="0"/>
              <a:t>деятельности.</a:t>
            </a:r>
          </a:p>
        </p:txBody>
      </p:sp>
      <p:pic>
        <p:nvPicPr>
          <p:cNvPr id="9" name="Рисунок 5" descr="C:\Users\Учитель\Desktop\Новая папка\3\100OLYMP\P101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"/>
          <a:stretch>
            <a:fillRect/>
          </a:stretch>
        </p:blipFill>
        <p:spPr bwMode="auto">
          <a:xfrm>
            <a:off x="4943545" y="3901072"/>
            <a:ext cx="4060685" cy="2861841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6874"/>
            <a:ext cx="873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	Учебный </a:t>
            </a:r>
            <a:r>
              <a:rPr lang="ru-RU" sz="2000" b="1" dirty="0"/>
              <a:t>предмет «Музыка» в начальной школе прогимназии преподаётся на основе содержания учебной программы «Музыка» Дмитрия Анатольевича </a:t>
            </a:r>
            <a:r>
              <a:rPr lang="ru-RU" sz="2000" b="1" dirty="0" smtClean="0"/>
              <a:t>Рытова.</a:t>
            </a:r>
            <a:endParaRPr lang="ru-RU" sz="2000" b="1" dirty="0"/>
          </a:p>
        </p:txBody>
      </p:sp>
      <p:pic>
        <p:nvPicPr>
          <p:cNvPr id="2050" name="Picture 2" descr="C:\Users\Учитель\Desktop\Вебинар\11100OLYMP\P101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83" y="1572537"/>
            <a:ext cx="6716792" cy="503759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16" y="2060848"/>
            <a:ext cx="24482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(Программа курса: к учебникам Д.А. Рытова «Музыка». 1–4 классы / авт.-сост. Д.А. Рытов. – М.: ООО «Русское слово – учебник», 2012. — 52 с. — </a:t>
            </a:r>
            <a:r>
              <a:rPr lang="ru-RU" sz="2400" b="1" dirty="0"/>
              <a:t>(Начальная инновационная школа).</a:t>
            </a:r>
          </a:p>
        </p:txBody>
      </p:sp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2002" y="624222"/>
            <a:ext cx="3421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Прогимназия полностью обеспечивает инструментальную поддержку выбранной педагогическим коллективом программы по музыке. В учреждении оборудован музыкальный зал, где проводятся уроки и специализированный музыкальный кабинет, где проводится групповое обучение игре на народных музыкальных инструментах и блок-флейте.</a:t>
            </a:r>
          </a:p>
        </p:txBody>
      </p:sp>
      <p:pic>
        <p:nvPicPr>
          <p:cNvPr id="3074" name="Picture 2" descr="C:\Users\Учитель\Desktop\Вебинар\11100OLYMP\P101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84"/>
            <a:ext cx="4587180" cy="344038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Вебинар\1100OLYMP\P101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39" y="3659203"/>
            <a:ext cx="4265063" cy="3198797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9783" y="25020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Учитель\Desktop\Вебинар\11100OLYMP\P101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80" y="1959907"/>
            <a:ext cx="6045204" cy="453390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7" y="75957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Учебный </a:t>
            </a:r>
            <a:r>
              <a:rPr lang="ru-RU" sz="2400" b="1" dirty="0"/>
              <a:t>предмет Изобразительное искусство преподается на основе содержания </a:t>
            </a:r>
            <a:endParaRPr lang="ru-RU" sz="2400" b="1" dirty="0" smtClean="0"/>
          </a:p>
          <a:p>
            <a:r>
              <a:rPr lang="ru-RU" sz="2400" b="1" dirty="0" smtClean="0"/>
              <a:t>учебной </a:t>
            </a:r>
            <a:r>
              <a:rPr lang="ru-RU" sz="2400" b="1" dirty="0"/>
              <a:t>программы «Изобразительное искусство</a:t>
            </a:r>
            <a:r>
              <a:rPr lang="ru-RU" sz="2400" b="1" dirty="0" smtClean="0"/>
              <a:t>». 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7" y="1818988"/>
            <a:ext cx="30582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Программа разработана коллективом </a:t>
            </a:r>
            <a:r>
              <a:rPr lang="ru-RU" sz="2400" b="1" dirty="0"/>
              <a:t>авторов под руководством  </a:t>
            </a:r>
            <a:r>
              <a:rPr lang="ru-RU" sz="2400" b="1" dirty="0" err="1"/>
              <a:t>д.п.н</a:t>
            </a:r>
            <a:r>
              <a:rPr lang="ru-RU" sz="2400" b="1" dirty="0"/>
              <a:t>. профессора Любови Григорьевны Савенковой</a:t>
            </a:r>
            <a:r>
              <a:rPr lang="ru-RU" sz="2400" b="1" dirty="0" smtClean="0"/>
              <a:t>.</a:t>
            </a:r>
            <a:r>
              <a:rPr lang="ru-RU" sz="2000" b="1" dirty="0">
                <a:solidFill>
                  <a:prstClr val="black"/>
                </a:solidFill>
              </a:rPr>
              <a:t> М.: ООО «Русское слово – учебник», 2012. — 52 с. — </a:t>
            </a:r>
            <a:r>
              <a:rPr lang="ru-RU" sz="2400" b="1" dirty="0">
                <a:solidFill>
                  <a:prstClr val="black"/>
                </a:solidFill>
              </a:rPr>
              <a:t>(Начальная инновационная школа).</a:t>
            </a:r>
          </a:p>
          <a:p>
            <a:r>
              <a:rPr lang="ru-RU" sz="2400" b="1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pic>
        <p:nvPicPr>
          <p:cNvPr id="5122" name="Picture 2" descr="C:\Users\Учитель\Desktop\Вебинар\1100OLYMP\P101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0" y="2485726"/>
            <a:ext cx="5321699" cy="399127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9810" y="1974380"/>
            <a:ext cx="37041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их </a:t>
            </a:r>
            <a:r>
              <a:rPr lang="ru-RU" sz="2400" b="1" dirty="0"/>
              <a:t>эмоции и интуицию, активизирует в нужном направлении внимание, мышление, активно задействует разные виды памяти (зрительную, слуховую, чувственную, осязательную, вкусовую, </a:t>
            </a:r>
            <a:r>
              <a:rPr lang="ru-RU" sz="2400" b="1" dirty="0" smtClean="0"/>
              <a:t>двигательную).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8934" y="836712"/>
            <a:ext cx="9226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Программа привлекает  </a:t>
            </a:r>
            <a:r>
              <a:rPr lang="ru-RU" sz="2400" dirty="0"/>
              <a:t>интегрированным подходом к обучению и идеей </a:t>
            </a:r>
            <a:r>
              <a:rPr lang="ru-RU" sz="2400" dirty="0" err="1"/>
              <a:t>полихудожественного</a:t>
            </a:r>
            <a:r>
              <a:rPr lang="ru-RU" sz="2400" dirty="0"/>
              <a:t> воспитания </a:t>
            </a:r>
          </a:p>
          <a:p>
            <a:r>
              <a:rPr lang="ru-RU" sz="2400" dirty="0"/>
              <a:t>с позиций предметно-пространственного освоения искусства. Учитель опирается на чувства детей,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9783" y="25020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783" y="25020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3" descr="D:\Документы\Pictures\2010-03-10 изо кабинет\изо кабинет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1600"/>
            <a:ext cx="4956041" cy="371703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5552" y="666659"/>
            <a:ext cx="3994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spc="-10" dirty="0">
                <a:latin typeface="Times New Roman"/>
                <a:ea typeface="Times New Roman"/>
              </a:rPr>
              <a:t>Такой подход формирует у ребенка способность направлять свою волю к деятельности воображения и фантазии. В процессе этой деятельности  возникает свой (индивидуальный) образ (состояние, настроение, характер). 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5553" y="3380116"/>
            <a:ext cx="3994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10" dirty="0">
                <a:latin typeface="Times New Roman"/>
                <a:ea typeface="Times New Roman"/>
              </a:rPr>
              <a:t>Кабинет изобразительного искусства оборудован мольбертами двух ростовых групп, магнитно-маркерной доской, индивидуальными магнитно-маркерными досками, пособиями по </a:t>
            </a:r>
            <a:r>
              <a:rPr lang="ru-RU" sz="2000" b="1" spc="-10" dirty="0" err="1">
                <a:latin typeface="Times New Roman"/>
                <a:ea typeface="Times New Roman"/>
              </a:rPr>
              <a:t>изодеятельности</a:t>
            </a:r>
            <a:r>
              <a:rPr lang="ru-RU" sz="2000" b="1" spc="-10" dirty="0">
                <a:latin typeface="Times New Roman"/>
                <a:ea typeface="Times New Roman"/>
              </a:rPr>
              <a:t>, средствами технической поддержки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544908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pic>
        <p:nvPicPr>
          <p:cNvPr id="3" name="Picture 4" descr="D:\Документы\Pictures\1 сент 2011\IMG_0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5" y="1323439"/>
            <a:ext cx="8244408" cy="549627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9633" y="0"/>
            <a:ext cx="87621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ru-RU" altLang="ru-RU" sz="2000" b="1" dirty="0">
                <a:cs typeface="Arial" pitchFamily="34" charset="0"/>
              </a:rPr>
              <a:t>«Прогимназия «Полянка» - это областное бюджетное </a:t>
            </a:r>
            <a:r>
              <a:rPr kumimoji="1" lang="ru-RU" altLang="ru-RU" sz="2000" b="1" dirty="0" smtClean="0">
                <a:cs typeface="Arial" pitchFamily="34" charset="0"/>
              </a:rPr>
              <a:t/>
            </a:r>
            <a:br>
              <a:rPr kumimoji="1" lang="ru-RU" altLang="ru-RU" sz="2000" b="1" dirty="0" smtClean="0">
                <a:cs typeface="Arial" pitchFamily="34" charset="0"/>
              </a:rPr>
            </a:br>
            <a:r>
              <a:rPr kumimoji="1" lang="ru-RU" altLang="ru-RU" sz="2000" b="1" dirty="0" smtClean="0">
                <a:cs typeface="Arial" pitchFamily="34" charset="0"/>
              </a:rPr>
              <a:t>образовательное </a:t>
            </a:r>
            <a:r>
              <a:rPr kumimoji="1" lang="ru-RU" altLang="ru-RU" sz="2000" b="1" dirty="0">
                <a:cs typeface="Arial" pitchFamily="34" charset="0"/>
              </a:rPr>
              <a:t>учреждение для детей с 3-х до 11-ти лет.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ru-RU" altLang="ru-RU" sz="2000" b="1" dirty="0">
                <a:cs typeface="Arial" pitchFamily="34" charset="0"/>
              </a:rPr>
              <a:t>Начальная школа прогимназии принимает </a:t>
            </a:r>
            <a:r>
              <a:rPr kumimoji="1" lang="ru-RU" altLang="ru-RU" sz="2000" b="1" dirty="0" smtClean="0">
                <a:cs typeface="Arial" pitchFamily="34" charset="0"/>
              </a:rPr>
              <a:t>всех </a:t>
            </a:r>
            <a:r>
              <a:rPr kumimoji="1" lang="ru-RU" altLang="ru-RU" sz="2000" b="1" dirty="0">
                <a:cs typeface="Arial" pitchFamily="34" charset="0"/>
              </a:rPr>
              <a:t>детей детского сада нашего </a:t>
            </a:r>
            <a:r>
              <a:rPr kumimoji="1" lang="ru-RU" altLang="ru-RU" sz="2000" b="1" dirty="0" smtClean="0">
                <a:cs typeface="Arial" pitchFamily="34" charset="0"/>
              </a:rPr>
              <a:t>учреждения, не </a:t>
            </a:r>
            <a:r>
              <a:rPr kumimoji="1" lang="ru-RU" altLang="ru-RU" sz="2000" b="1" dirty="0">
                <a:cs typeface="Arial" pitchFamily="34" charset="0"/>
              </a:rPr>
              <a:t>проводя никакого </a:t>
            </a:r>
            <a:r>
              <a:rPr kumimoji="1" lang="ru-RU" altLang="ru-RU" sz="2000" b="1" dirty="0" smtClean="0">
                <a:cs typeface="Arial" pitchFamily="34" charset="0"/>
              </a:rPr>
              <a:t>отбора.</a:t>
            </a:r>
          </a:p>
        </p:txBody>
      </p:sp>
    </p:spTree>
    <p:extLst>
      <p:ext uri="{BB962C8B-B14F-4D97-AF65-F5344CB8AC3E}">
        <p14:creationId xmlns:p14="http://schemas.microsoft.com/office/powerpoint/2010/main" val="1218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0"/>
            <a:ext cx="93261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	Учебный </a:t>
            </a:r>
            <a:r>
              <a:rPr lang="ru-RU" sz="2000" b="1" dirty="0"/>
              <a:t>предмет Ритмическая гимнастика с элементами хореографической подготовки преподается на основе учебной программы, разработанной коллективом педагогов прогимназии. </a:t>
            </a:r>
            <a:r>
              <a:rPr lang="ru-RU" sz="2000" b="1" dirty="0" smtClean="0"/>
              <a:t>	Программа </a:t>
            </a:r>
            <a:r>
              <a:rPr lang="ru-RU" sz="2000" b="1" dirty="0"/>
              <a:t>участвовала в конкурсе программ ГАУ ДПО «СОИРО» в 2016г. и поощрена дипломом.</a:t>
            </a:r>
          </a:p>
          <a:p>
            <a:endParaRPr lang="ru-RU" dirty="0"/>
          </a:p>
        </p:txBody>
      </p:sp>
      <p:pic>
        <p:nvPicPr>
          <p:cNvPr id="8" name="Picture 11" descr="2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3"/>
            <a:ext cx="6048672" cy="456745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424936" cy="474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spc="-10" dirty="0" smtClean="0">
                <a:latin typeface="Times New Roman"/>
                <a:ea typeface="Times New Roman"/>
              </a:rPr>
              <a:t>	</a:t>
            </a:r>
            <a:r>
              <a:rPr lang="ru-RU" sz="2000" b="1" spc="-10" dirty="0" smtClean="0">
                <a:latin typeface="Times New Roman"/>
                <a:ea typeface="Times New Roman"/>
              </a:rPr>
              <a:t>Предметы художественно-эстетического </a:t>
            </a:r>
            <a:r>
              <a:rPr lang="ru-RU" sz="2000" b="1" spc="-10" dirty="0">
                <a:latin typeface="Times New Roman"/>
                <a:ea typeface="Times New Roman"/>
              </a:rPr>
              <a:t>цикла интегрированы </a:t>
            </a:r>
            <a:r>
              <a:rPr lang="ru-RU" sz="2000" b="1" spc="-10" dirty="0" smtClean="0">
                <a:latin typeface="Times New Roman"/>
                <a:ea typeface="Times New Roman"/>
              </a:rPr>
              <a:t>идеей </a:t>
            </a:r>
            <a:r>
              <a:rPr lang="ru-RU" sz="2000" b="1" spc="-10" dirty="0">
                <a:latin typeface="Times New Roman"/>
                <a:ea typeface="Times New Roman"/>
              </a:rPr>
              <a:t>воспитания у младших школьников духовно-нравственных качеств на основе православной культуры. </a:t>
            </a:r>
            <a:endParaRPr lang="ru-RU" sz="2000" b="1" spc="-10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spc="-10" dirty="0">
                <a:latin typeface="Times New Roman"/>
                <a:ea typeface="Times New Roman"/>
              </a:rPr>
              <a:t>	</a:t>
            </a:r>
            <a:r>
              <a:rPr lang="ru-RU" sz="2000" b="1" spc="-10" dirty="0" smtClean="0">
                <a:latin typeface="Times New Roman"/>
                <a:ea typeface="Times New Roman"/>
              </a:rPr>
              <a:t>Такая </a:t>
            </a:r>
            <a:r>
              <a:rPr lang="ru-RU" sz="2000" b="1" spc="-10" dirty="0">
                <a:latin typeface="Times New Roman"/>
                <a:ea typeface="Times New Roman"/>
              </a:rPr>
              <a:t>интеграция способствует тому, что процесс обучения органично перетекает во внеурочную деятельность, где все обучающиеся прогимназии имеют возможность закрепить навыки практического </a:t>
            </a:r>
            <a:r>
              <a:rPr lang="ru-RU" sz="2000" b="1" spc="-10" dirty="0" err="1">
                <a:latin typeface="Times New Roman"/>
                <a:ea typeface="Times New Roman"/>
              </a:rPr>
              <a:t>музицирования</a:t>
            </a:r>
            <a:r>
              <a:rPr lang="ru-RU" sz="2000" b="1" spc="-10" dirty="0">
                <a:latin typeface="Times New Roman"/>
                <a:ea typeface="Times New Roman"/>
              </a:rPr>
              <a:t>, хореографической и изобразительной деятельности при подготовке </a:t>
            </a:r>
            <a:r>
              <a:rPr lang="ru-RU" sz="2000" b="1" spc="-10" dirty="0" err="1">
                <a:latin typeface="Times New Roman"/>
                <a:ea typeface="Times New Roman"/>
              </a:rPr>
              <a:t>метапредметных</a:t>
            </a:r>
            <a:r>
              <a:rPr lang="ru-RU" sz="2000" b="1" spc="-10" dirty="0">
                <a:latin typeface="Times New Roman"/>
                <a:ea typeface="Times New Roman"/>
              </a:rPr>
              <a:t> проектов духовно-нравственной направленности (различных драматизаций, утренников, праздников).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3461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000" b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71255"/>
              </p:ext>
            </p:extLst>
          </p:nvPr>
        </p:nvGraphicFramePr>
        <p:xfrm>
          <a:off x="395536" y="3717031"/>
          <a:ext cx="8519864" cy="2950478"/>
        </p:xfrm>
        <a:graphic>
          <a:graphicData uri="http://schemas.openxmlformats.org/drawingml/2006/table">
            <a:tbl>
              <a:tblPr firstRow="1" firstCol="1" bandRow="1"/>
              <a:tblGrid>
                <a:gridCol w="2463944"/>
                <a:gridCol w="2164046"/>
                <a:gridCol w="1872666"/>
                <a:gridCol w="2019208"/>
              </a:tblGrid>
              <a:tr h="368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Крохичева Л.В.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2014-2015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Окунева С.Е.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2015-2016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Ткаченко И.В.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Гимназия 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Гимназия 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СШ 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СШ 33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СШ 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СШ 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СШ 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СШ 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СШ 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СШ 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СШ 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СШ 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Кадетский корпус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604" y="3212976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Социализация выпускников 4 класса прогимназии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36" y="615351"/>
            <a:ext cx="8748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	В </a:t>
            </a:r>
            <a:r>
              <a:rPr lang="ru-RU" sz="2000" b="1" dirty="0"/>
              <a:t>заключение, хотим отметить, что целенаправленная развивающая деятельность педагогического коллектива начальной школы «Полянки» дает нашим выпускникам добротную базу начального общего образования, позволяет в творческой атмосфере определить, к каким видам человеческой деятельности у ребят есть способности. </a:t>
            </a:r>
          </a:p>
          <a:p>
            <a:r>
              <a:rPr lang="ru-RU" sz="2000" b="1" dirty="0"/>
              <a:t>Наши ребята успешно продолжают образование в школах г. Смоленска. </a:t>
            </a:r>
          </a:p>
        </p:txBody>
      </p:sp>
    </p:spTree>
    <p:extLst>
      <p:ext uri="{BB962C8B-B14F-4D97-AF65-F5344CB8AC3E}">
        <p14:creationId xmlns:p14="http://schemas.microsoft.com/office/powerpoint/2010/main" val="5921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окументы\Pictures\Посв в ученики Игры на ул\P101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1095"/>
            <a:ext cx="4589615" cy="611948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40985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2499286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latin typeface="Monotype Corsiva" panose="03010101010201010101" pitchFamily="66" charset="0"/>
              </a:rPr>
              <a:t>Благодарим за внимание!</a:t>
            </a:r>
            <a:endParaRPr lang="ru-RU" sz="44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1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90" y="995243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	</a:t>
            </a:r>
            <a:r>
              <a:rPr lang="ru-RU" sz="2400" b="1" dirty="0" smtClean="0"/>
              <a:t>Все четыре года развития в детском саду прогимназии дети находятся под наблюдением опытного педагога-психолога, что позволяет достаточно рано заметить склонность к </a:t>
            </a:r>
            <a:r>
              <a:rPr lang="ru-RU" sz="2400" b="1" dirty="0"/>
              <a:t>какому-либо виду деятельности, </a:t>
            </a:r>
          </a:p>
        </p:txBody>
      </p:sp>
      <p:pic>
        <p:nvPicPr>
          <p:cNvPr id="13" name="Picture 11" descr="P1010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05" y="2564903"/>
            <a:ext cx="5556510" cy="416738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179" y="2564903"/>
            <a:ext cx="3113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поддержать </a:t>
            </a:r>
            <a:r>
              <a:rPr lang="ru-RU" sz="2400" b="1" dirty="0"/>
              <a:t>интерес ребенка, </a:t>
            </a:r>
            <a:endParaRPr lang="ru-RU" sz="2400" b="1" dirty="0" smtClean="0"/>
          </a:p>
          <a:p>
            <a:r>
              <a:rPr lang="ru-RU" sz="2400" b="1" dirty="0" smtClean="0"/>
              <a:t>дать </a:t>
            </a:r>
            <a:r>
              <a:rPr lang="ru-RU" sz="2400" b="1" dirty="0"/>
              <a:t>ему возможность проявить свою индивидуальность.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4533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Переход </a:t>
            </a:r>
            <a:r>
              <a:rPr lang="ru-RU" sz="2400" b="1" dirty="0"/>
              <a:t>в начальную школу нашей прогимназии позволяет тактично и бережно продолжить выявление и развитие способностей ребенка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 smtClean="0"/>
              <a:t>	Начальная </a:t>
            </a:r>
            <a:r>
              <a:rPr lang="ru-RU" sz="2400" b="1" dirty="0"/>
              <a:t>школа прогимназии устроена по принципу «Школы полного дня», где младшие школьники находятся с 8.30 до 18.00.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	Поэтому каждый класс помещается в специальном блоке, который состоит из четырех помещений: </a:t>
            </a:r>
          </a:p>
          <a:p>
            <a:pPr algn="ctr"/>
            <a:r>
              <a:rPr lang="ru-RU" sz="2400" b="1" dirty="0" smtClean="0"/>
              <a:t>гардеробной, </a:t>
            </a:r>
          </a:p>
          <a:p>
            <a:pPr algn="ctr"/>
            <a:r>
              <a:rPr lang="ru-RU" sz="2400" b="1" dirty="0" smtClean="0"/>
              <a:t>гигиенической комнаты,</a:t>
            </a:r>
          </a:p>
          <a:p>
            <a:pPr algn="ctr"/>
            <a:r>
              <a:rPr lang="ru-RU" sz="2400" b="1" dirty="0" smtClean="0"/>
              <a:t> игровой </a:t>
            </a:r>
          </a:p>
          <a:p>
            <a:pPr algn="ctr"/>
            <a:r>
              <a:rPr lang="ru-RU" sz="2400" b="1" dirty="0" smtClean="0"/>
              <a:t>и учебной комнат.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905319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856" y="17139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3" descr="PB22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9" y="571500"/>
            <a:ext cx="4795884" cy="3596179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B22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00" y="2335200"/>
            <a:ext cx="5522400" cy="41418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B220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4" y="2114528"/>
            <a:ext cx="5814307" cy="436247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PB220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4005" y="571500"/>
            <a:ext cx="5825784" cy="436880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200" y="17139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P101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21" y="1772816"/>
            <a:ext cx="6756279" cy="5067209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71500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Развивающая </a:t>
            </a:r>
            <a:r>
              <a:rPr lang="ru-RU" sz="2800" dirty="0"/>
              <a:t>образовательная среда </a:t>
            </a:r>
            <a:r>
              <a:rPr lang="ru-RU" sz="2800" dirty="0" smtClean="0"/>
              <a:t>        начальной </a:t>
            </a:r>
            <a:r>
              <a:rPr lang="ru-RU" sz="2800" dirty="0"/>
              <a:t>школы «Полянки» представляет собой специально созданную администрацией, </a:t>
            </a:r>
            <a:endParaRPr lang="ru-RU" sz="2800" dirty="0" smtClean="0"/>
          </a:p>
          <a:p>
            <a:r>
              <a:rPr lang="ru-RU" sz="2800" dirty="0" smtClean="0"/>
              <a:t>учителями</a:t>
            </a:r>
            <a:r>
              <a:rPr lang="ru-RU" sz="2800" dirty="0"/>
              <a:t>, воспитателями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родителями атмосферу </a:t>
            </a:r>
            <a:endParaRPr lang="ru-RU" sz="2800" dirty="0" smtClean="0"/>
          </a:p>
          <a:p>
            <a:r>
              <a:rPr lang="ru-RU" sz="2800" dirty="0" smtClean="0"/>
              <a:t>интеллектуального </a:t>
            </a:r>
            <a:r>
              <a:rPr lang="ru-RU" sz="2800" dirty="0"/>
              <a:t>поиска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творческой деятельности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которая базируется </a:t>
            </a:r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содержании ФГОС, </a:t>
            </a:r>
            <a:endParaRPr lang="ru-RU" sz="2800" dirty="0" smtClean="0"/>
          </a:p>
          <a:p>
            <a:r>
              <a:rPr lang="ru-RU" sz="2800" dirty="0" smtClean="0"/>
              <a:t>инновационных </a:t>
            </a:r>
          </a:p>
          <a:p>
            <a:r>
              <a:rPr lang="ru-RU" sz="2800" dirty="0" smtClean="0"/>
              <a:t>методах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приемах </a:t>
            </a:r>
            <a:r>
              <a:rPr lang="ru-RU" sz="2800" dirty="0"/>
              <a:t>и </a:t>
            </a:r>
            <a:endParaRPr lang="ru-RU" sz="2800" dirty="0" smtClean="0"/>
          </a:p>
          <a:p>
            <a:r>
              <a:rPr lang="ru-RU" sz="2800" dirty="0" smtClean="0"/>
              <a:t>технологиях </a:t>
            </a:r>
          </a:p>
          <a:p>
            <a:r>
              <a:rPr lang="ru-RU" sz="2800" dirty="0" smtClean="0"/>
              <a:t>обучения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3" y="908720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spc="-10" dirty="0" smtClean="0">
                <a:latin typeface="Times New Roman"/>
                <a:ea typeface="Times New Roman"/>
              </a:rPr>
              <a:t>	Развивающая </a:t>
            </a:r>
            <a:r>
              <a:rPr lang="ru-RU" sz="2400" b="1" spc="-10" dirty="0">
                <a:latin typeface="Times New Roman"/>
                <a:ea typeface="Times New Roman"/>
              </a:rPr>
              <a:t>среда «Полянки» не ограничивается формированием лишь творческой атмосферы. </a:t>
            </a:r>
            <a:endParaRPr lang="ru-RU" sz="2400" b="1" spc="-1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b="1" spc="-1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spc="-10" dirty="0">
                <a:latin typeface="Times New Roman"/>
                <a:ea typeface="Times New Roman"/>
              </a:rPr>
              <a:t>	</a:t>
            </a:r>
            <a:r>
              <a:rPr lang="ru-RU" sz="2400" b="1" spc="-10" dirty="0" smtClean="0">
                <a:latin typeface="Times New Roman"/>
                <a:ea typeface="Times New Roman"/>
              </a:rPr>
              <a:t>Одновременно </a:t>
            </a:r>
            <a:r>
              <a:rPr lang="ru-RU" sz="2400" b="1" spc="-10" dirty="0">
                <a:latin typeface="Times New Roman"/>
                <a:ea typeface="Times New Roman"/>
              </a:rPr>
              <a:t>с творчеством мы заботимся о нравственности младших школьников. </a:t>
            </a:r>
            <a:endParaRPr lang="ru-RU" sz="2400" b="1" spc="-1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b="1" spc="-1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spc="-10" dirty="0">
                <a:latin typeface="Times New Roman"/>
                <a:ea typeface="Times New Roman"/>
              </a:rPr>
              <a:t>	</a:t>
            </a:r>
            <a:r>
              <a:rPr lang="ru-RU" sz="2400" b="1" spc="-10" dirty="0" smtClean="0">
                <a:latin typeface="Times New Roman"/>
                <a:ea typeface="Times New Roman"/>
              </a:rPr>
              <a:t>Наши </a:t>
            </a:r>
            <a:r>
              <a:rPr lang="ru-RU" sz="2400" b="1" spc="-10" dirty="0" smtClean="0">
                <a:latin typeface="Times New Roman"/>
                <a:ea typeface="Times New Roman"/>
              </a:rPr>
              <a:t>воспитатели– </a:t>
            </a:r>
            <a:r>
              <a:rPr lang="ru-RU" sz="2400" b="1" spc="-10" dirty="0">
                <a:latin typeface="Times New Roman"/>
                <a:ea typeface="Times New Roman"/>
              </a:rPr>
              <a:t>это творческие, думающие педагоги, которые целенаправленно формируют общечеловеческие нормы морали </a:t>
            </a:r>
            <a:endParaRPr lang="ru-RU" sz="2400" b="1" spc="-1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spc="-10" dirty="0" smtClean="0">
                <a:latin typeface="Times New Roman"/>
                <a:ea typeface="Times New Roman"/>
              </a:rPr>
              <a:t>(</a:t>
            </a:r>
            <a:r>
              <a:rPr lang="ru-RU" sz="2400" b="1" spc="-10" dirty="0">
                <a:latin typeface="Times New Roman"/>
                <a:ea typeface="Times New Roman"/>
              </a:rPr>
              <a:t>терпимость, </a:t>
            </a:r>
            <a:r>
              <a:rPr lang="ru-RU" sz="2400" b="1" spc="-10" dirty="0" smtClean="0">
                <a:latin typeface="Times New Roman"/>
                <a:ea typeface="Times New Roman"/>
              </a:rPr>
              <a:t>доброту</a:t>
            </a:r>
            <a:r>
              <a:rPr lang="ru-RU" sz="2400" b="1" spc="-10" dirty="0">
                <a:latin typeface="Times New Roman"/>
                <a:ea typeface="Times New Roman"/>
              </a:rPr>
              <a:t>, </a:t>
            </a:r>
            <a:endParaRPr lang="ru-RU" sz="2400" b="1" spc="-1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spc="-10" dirty="0" smtClean="0">
                <a:latin typeface="Times New Roman"/>
                <a:ea typeface="Times New Roman"/>
              </a:rPr>
              <a:t>взаимопонимание</a:t>
            </a:r>
            <a:r>
              <a:rPr lang="ru-RU" sz="2400" b="1" spc="-10" dirty="0">
                <a:latin typeface="Times New Roman"/>
                <a:ea typeface="Times New Roman"/>
              </a:rPr>
              <a:t>, </a:t>
            </a:r>
            <a:endParaRPr lang="ru-RU" sz="2400" b="1" spc="-1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spc="-10" dirty="0" smtClean="0">
                <a:latin typeface="Times New Roman"/>
                <a:ea typeface="Times New Roman"/>
              </a:rPr>
              <a:t>честность</a:t>
            </a:r>
            <a:r>
              <a:rPr lang="ru-RU" sz="2400" b="1" spc="-10" dirty="0">
                <a:latin typeface="Times New Roman"/>
                <a:ea typeface="Times New Roman"/>
              </a:rPr>
              <a:t>, </a:t>
            </a:r>
            <a:endParaRPr lang="ru-RU" sz="2400" b="1" spc="-1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spc="-10" dirty="0" smtClean="0">
                <a:latin typeface="Times New Roman"/>
                <a:ea typeface="Times New Roman"/>
              </a:rPr>
              <a:t>уважение </a:t>
            </a:r>
            <a:r>
              <a:rPr lang="ru-RU" sz="2400" b="1" spc="-10" dirty="0">
                <a:latin typeface="Times New Roman"/>
                <a:ea typeface="Times New Roman"/>
              </a:rPr>
              <a:t>к нормам коллективной жизни) </a:t>
            </a:r>
            <a:endParaRPr lang="ru-RU" sz="2400" b="1" spc="-1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spc="-10" dirty="0" smtClean="0">
                <a:latin typeface="Times New Roman"/>
                <a:ea typeface="Times New Roman"/>
              </a:rPr>
              <a:t>средствами </a:t>
            </a:r>
            <a:r>
              <a:rPr lang="ru-RU" sz="2400" b="1" spc="-10" dirty="0">
                <a:latin typeface="Times New Roman"/>
                <a:ea typeface="Times New Roman"/>
              </a:rPr>
              <a:t>неурочной деятельности в группе продленного дня.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25515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88750"/>
            <a:ext cx="81003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10" dirty="0" smtClean="0">
                <a:latin typeface="Times New Roman"/>
                <a:ea typeface="Times New Roman"/>
              </a:rPr>
              <a:t>      Развивающая </a:t>
            </a:r>
            <a:r>
              <a:rPr lang="ru-RU" sz="3200" spc="-10" dirty="0">
                <a:latin typeface="Times New Roman"/>
                <a:ea typeface="Times New Roman"/>
              </a:rPr>
              <a:t>среда «Полянки» обеспечивает не только формирование глубоких знаний, умений и навыков во всех сферах деятельности младшего школьника, а, прежде всего, направлена на развитие способностей к тем видам деятельности, которые вызвали </a:t>
            </a:r>
            <a:r>
              <a:rPr lang="ru-RU" sz="3200" spc="-10" dirty="0" smtClean="0">
                <a:latin typeface="Times New Roman"/>
                <a:ea typeface="Times New Roman"/>
              </a:rPr>
              <a:t>повышенный </a:t>
            </a:r>
            <a:r>
              <a:rPr lang="ru-RU" sz="3200" spc="-10" dirty="0">
                <a:latin typeface="Times New Roman"/>
                <a:ea typeface="Times New Roman"/>
              </a:rPr>
              <a:t>интерес </a:t>
            </a:r>
            <a:endParaRPr lang="ru-RU" sz="3200" spc="-10" dirty="0" smtClean="0">
              <a:latin typeface="Times New Roman"/>
              <a:ea typeface="Times New Roman"/>
            </a:endParaRPr>
          </a:p>
          <a:p>
            <a:r>
              <a:rPr lang="ru-RU" sz="3200" spc="-10" dirty="0" smtClean="0">
                <a:latin typeface="Times New Roman"/>
                <a:ea typeface="Times New Roman"/>
              </a:rPr>
              <a:t>ребенка </a:t>
            </a:r>
            <a:r>
              <a:rPr lang="ru-RU" sz="3200" spc="-10" dirty="0">
                <a:latin typeface="Times New Roman"/>
                <a:ea typeface="Times New Roman"/>
              </a:rPr>
              <a:t>в </a:t>
            </a:r>
            <a:r>
              <a:rPr lang="ru-RU" sz="3200" spc="-10" dirty="0" smtClean="0">
                <a:latin typeface="Times New Roman"/>
                <a:ea typeface="Times New Roman"/>
              </a:rPr>
              <a:t>дошкольном </a:t>
            </a:r>
            <a:r>
              <a:rPr lang="ru-RU" sz="3200" spc="-10" dirty="0">
                <a:latin typeface="Times New Roman"/>
                <a:ea typeface="Times New Roman"/>
              </a:rPr>
              <a:t>детстве, и поиск </a:t>
            </a:r>
            <a:endParaRPr lang="ru-RU" sz="3200" spc="-10" dirty="0" smtClean="0">
              <a:latin typeface="Times New Roman"/>
              <a:ea typeface="Times New Roman"/>
            </a:endParaRPr>
          </a:p>
          <a:p>
            <a:r>
              <a:rPr lang="ru-RU" sz="3200" spc="-10" dirty="0" smtClean="0">
                <a:latin typeface="Times New Roman"/>
                <a:ea typeface="Times New Roman"/>
              </a:rPr>
              <a:t>новых </a:t>
            </a:r>
            <a:r>
              <a:rPr lang="ru-RU" sz="3200" spc="-10" dirty="0">
                <a:latin typeface="Times New Roman"/>
                <a:ea typeface="Times New Roman"/>
              </a:rPr>
              <a:t>склонностей </a:t>
            </a:r>
            <a:r>
              <a:rPr lang="ru-RU" sz="3200" spc="-10" dirty="0" smtClean="0">
                <a:latin typeface="Times New Roman"/>
                <a:ea typeface="Times New Roman"/>
              </a:rPr>
              <a:t>младшего </a:t>
            </a:r>
            <a:r>
              <a:rPr lang="ru-RU" sz="3200" spc="-10" dirty="0">
                <a:latin typeface="Times New Roman"/>
                <a:ea typeface="Times New Roman"/>
              </a:rPr>
              <a:t>школьника </a:t>
            </a:r>
            <a:endParaRPr lang="ru-RU" sz="3200" spc="-10" dirty="0" smtClean="0">
              <a:latin typeface="Times New Roman"/>
              <a:ea typeface="Times New Roman"/>
            </a:endParaRPr>
          </a:p>
          <a:p>
            <a:r>
              <a:rPr lang="ru-RU" sz="3200" spc="-10" dirty="0" smtClean="0">
                <a:latin typeface="Times New Roman"/>
                <a:ea typeface="Times New Roman"/>
              </a:rPr>
              <a:t>в </a:t>
            </a:r>
            <a:r>
              <a:rPr lang="ru-RU" sz="3200" spc="-10" dirty="0">
                <a:latin typeface="Times New Roman"/>
                <a:ea typeface="Times New Roman"/>
              </a:rPr>
              <a:t>новом для него виде </a:t>
            </a:r>
            <a:r>
              <a:rPr lang="ru-RU" sz="3200" spc="-10" dirty="0" smtClean="0">
                <a:latin typeface="Times New Roman"/>
                <a:ea typeface="Times New Roman"/>
              </a:rPr>
              <a:t>учебной </a:t>
            </a:r>
            <a:r>
              <a:rPr lang="ru-RU" sz="3200" spc="-10" dirty="0">
                <a:latin typeface="Times New Roman"/>
                <a:ea typeface="Times New Roman"/>
              </a:rPr>
              <a:t>деятельности.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6973888" y="4573588"/>
            <a:ext cx="17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180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15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533400" y="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endParaRPr lang="ru-RU" sz="3600" b="1" kern="10" spc="720" dirty="0" smtClean="0">
              <a:ln w="222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Monotype Corsiva"/>
            </a:endParaRPr>
          </a:p>
        </p:txBody>
      </p:sp>
      <p:sp>
        <p:nvSpPr>
          <p:cNvPr id="4105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eginning">
            <a:avLst/>
          </a:prstGeom>
          <a:solidFill>
            <a:srgbClr val="0066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ru-RU" altLang="ru-RU" sz="2400" i="1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СОГБОУ «Прогимназия «Полянка»  - начальная школа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 descr="D:\Документы\Pictures\конкурс о Смоленске\Изображение 0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75417"/>
            <a:ext cx="4064000" cy="28702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60" y="571500"/>
            <a:ext cx="550676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</a:t>
            </a:r>
            <a:r>
              <a:rPr lang="ru-RU" sz="2400" dirty="0" smtClean="0"/>
              <a:t>Начальная </a:t>
            </a:r>
            <a:r>
              <a:rPr lang="ru-RU" sz="2400" dirty="0"/>
              <a:t>школа </a:t>
            </a:r>
            <a:r>
              <a:rPr lang="ru-RU" sz="2400" dirty="0" smtClean="0"/>
              <a:t>   прогимназии  нацелена </a:t>
            </a:r>
            <a:r>
              <a:rPr lang="ru-RU" sz="2400" dirty="0"/>
              <a:t>на развитие как общих (интеллект, креативность, поисковая активность), так и специальных </a:t>
            </a:r>
            <a:r>
              <a:rPr lang="ru-RU" sz="2400" dirty="0" smtClean="0"/>
              <a:t>способностей </a:t>
            </a:r>
            <a:r>
              <a:rPr lang="ru-RU" sz="2400" dirty="0"/>
              <a:t>младших </a:t>
            </a:r>
            <a:r>
              <a:rPr lang="ru-RU" sz="2400" dirty="0" smtClean="0"/>
              <a:t>школьников.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В </a:t>
            </a:r>
            <a:r>
              <a:rPr lang="ru-RU" sz="2400" dirty="0"/>
              <a:t>процессе формирования общих способностей у ребят прогимназии выявляются способности к учебной деятельности. Эти способности определяют успешность </a:t>
            </a:r>
            <a:endParaRPr lang="ru-RU" sz="2400" dirty="0" smtClean="0"/>
          </a:p>
          <a:p>
            <a:r>
              <a:rPr lang="ru-RU" sz="2400" dirty="0" smtClean="0"/>
              <a:t>обучения </a:t>
            </a:r>
            <a:r>
              <a:rPr lang="ru-RU" sz="2400" dirty="0"/>
              <a:t>и воспитания, </a:t>
            </a:r>
            <a:endParaRPr lang="ru-RU" sz="2400" dirty="0" smtClean="0"/>
          </a:p>
          <a:p>
            <a:r>
              <a:rPr lang="ru-RU" sz="2400" dirty="0" smtClean="0"/>
              <a:t>усвоения </a:t>
            </a:r>
            <a:r>
              <a:rPr lang="ru-RU" sz="2400" dirty="0"/>
              <a:t>знаний, </a:t>
            </a:r>
            <a:endParaRPr lang="ru-RU" sz="2400" dirty="0" smtClean="0"/>
          </a:p>
          <a:p>
            <a:r>
              <a:rPr lang="ru-RU" sz="2400" dirty="0" smtClean="0"/>
              <a:t>формирования умений</a:t>
            </a:r>
            <a:r>
              <a:rPr lang="ru-RU" sz="2400" dirty="0"/>
              <a:t>, навыков, качеств личности.</a:t>
            </a:r>
          </a:p>
          <a:p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9" name="Рисунок 8" descr="ы (17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712014"/>
            <a:ext cx="4114800" cy="30861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946</Words>
  <Application>Microsoft Office PowerPoint</Application>
  <PresentationFormat>Экран (4:3)</PresentationFormat>
  <Paragraphs>197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Воздушный поток</vt:lpstr>
      <vt:lpstr>1_Воздушный поток</vt:lpstr>
      <vt:lpstr>Андреева Т. А.,  заместитель директора СОГБОУ «Прогимназия «Полянка»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СОГБОУ Прогимназия «Полянка»</dc:title>
  <dc:creator>Учитель</dc:creator>
  <cp:lastModifiedBy>Учитель</cp:lastModifiedBy>
  <cp:revision>67</cp:revision>
  <dcterms:created xsi:type="dcterms:W3CDTF">2017-01-30T10:35:21Z</dcterms:created>
  <dcterms:modified xsi:type="dcterms:W3CDTF">2017-02-13T13:27:54Z</dcterms:modified>
</cp:coreProperties>
</file>