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C0000"/>
    <a:srgbClr val="000D26"/>
    <a:srgbClr val="760000"/>
    <a:srgbClr val="FFE389"/>
    <a:srgbClr val="DEA900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212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4D3A-5B14-4585-8100-07504E5F6FB8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63861-4C7C-4177-9048-CAC50CC63F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op-50.gapm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785926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ДИАЛОГОВАЯ ПЛОЩАДКА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«Проектирование комплексного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учебно-методического сопровождения</a:t>
            </a:r>
            <a:r>
              <a:rPr lang="ru-RU" sz="2800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образовательного процесса с учетом интеграции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ФГОС СПО, Профессиональных стандартов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и требований WSR»</a:t>
            </a:r>
            <a:endParaRPr lang="ru-RU" sz="2800" dirty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000636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ОРГАНИЗАТОР: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«ведущий колледж» по направлениям «Информационные и коммуникационные технологии» и «Промышленные и инженерные технологии»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ОГБПОУ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СмолАПО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14422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СОДЕРЖАНИЕ ПРОФЕССИОНАЛЬНОГО ОБРАЗОВАНИЯ</a:t>
            </a:r>
            <a:endParaRPr lang="ru-RU" dirty="0" smtClean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42844" y="1643050"/>
            <a:ext cx="2286016" cy="1714512"/>
          </a:xfrm>
          <a:prstGeom prst="rightArrow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Отраслевые рамки квалификаций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42844" y="3143248"/>
            <a:ext cx="2286016" cy="1714512"/>
          </a:xfrm>
          <a:prstGeom prst="rightArrow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рамка квалификаций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60" y="1857364"/>
            <a:ext cx="3714776" cy="2857520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Профессиональный стандарт</a:t>
            </a: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ПС)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ФГОС СПО</a:t>
            </a:r>
          </a:p>
          <a:p>
            <a:pPr>
              <a:buFont typeface="Arial" pitchFamily="34" charset="0"/>
              <a:buChar char="•"/>
            </a:pP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Международный стандарт </a:t>
            </a: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WORLDSKILLS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6215074" y="2214554"/>
            <a:ext cx="2786082" cy="2071702"/>
          </a:xfrm>
          <a:prstGeom prst="teardrop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cap="all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6512" y="2854107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ОБРАЗОВАТЕЛЬНАЯ ПРОГРАММА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000636"/>
            <a:ext cx="2928958" cy="1714512"/>
          </a:xfrm>
          <a:prstGeom prst="rect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5000636"/>
            <a:ext cx="2928958" cy="1714512"/>
          </a:xfrm>
          <a:prstGeom prst="rect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5000636"/>
            <a:ext cx="2786082" cy="1714512"/>
          </a:xfrm>
          <a:prstGeom prst="rect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5720" y="5000636"/>
            <a:ext cx="29289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ПС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характеристика квалификации, необходимой работнику для осуществления определенного вида профессиональной деятельности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(статья 195.1, ТК РФ)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5000636"/>
            <a:ext cx="29289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ФГОС СПО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совокупность обязательных требований к образованию определенного уровня и (или) к профессии, специальности и направлению подготовки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(статья 2, 273-ФЗ)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72198" y="5280740"/>
            <a:ext cx="29289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Стандарт </a:t>
            </a:r>
            <a:r>
              <a:rPr lang="en-US" sz="1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WS</a:t>
            </a:r>
            <a:r>
              <a:rPr lang="ru-RU" sz="1600" b="1" dirty="0" smtClean="0">
                <a:solidFill>
                  <a:srgbClr val="76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выход на уровень международных стандартов профессиональной подготовки и квалификации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1397938"/>
            <a:ext cx="3714776" cy="714380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Профессиональный стандарт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1428736"/>
            <a:ext cx="3714776" cy="714380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ФГОС СПО</a:t>
            </a:r>
          </a:p>
        </p:txBody>
      </p:sp>
      <p:sp>
        <p:nvSpPr>
          <p:cNvPr id="9" name="Плюс 8"/>
          <p:cNvSpPr/>
          <p:nvPr/>
        </p:nvSpPr>
        <p:spPr>
          <a:xfrm>
            <a:off x="4429124" y="1540814"/>
            <a:ext cx="571504" cy="500066"/>
          </a:xfrm>
          <a:prstGeom prst="mathPlus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5720" y="2357430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357430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Федеральный закон от 29.12.2012 № 273-ФЗ </a:t>
            </a:r>
          </a:p>
          <a:p>
            <a:pPr algn="ctr"/>
            <a:r>
              <a:rPr lang="ru-RU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«Об образовании в Российской Федерации», статья 11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023242"/>
            <a:ext cx="86947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Формирование требований </a:t>
            </a:r>
            <a:r>
              <a:rPr lang="ru-RU" b="1" dirty="0" smtClean="0">
                <a:solidFill>
                  <a:srgbClr val="000D26"/>
                </a:solidFill>
                <a:latin typeface="Arial" pitchFamily="34" charset="0"/>
                <a:cs typeface="Arial" pitchFamily="34" charset="0"/>
              </a:rPr>
              <a:t>федеральных государственных образовательных стандартов профессионального образования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 результатам освоения основных образовательных программ профессионального образования в части профессиональной компетенции осуществляется на основе соответствующих </a:t>
            </a:r>
            <a:r>
              <a:rPr lang="ru-RU" b="1" dirty="0" smtClean="0">
                <a:solidFill>
                  <a:srgbClr val="000D26"/>
                </a:solidFill>
                <a:latin typeface="Arial" pitchFamily="34" charset="0"/>
                <a:cs typeface="Arial" pitchFamily="34" charset="0"/>
              </a:rPr>
              <a:t>профессиональных стандартов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(при наличии)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26" y="476881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4768816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Постановление правительства РФ от 22.01.2013 №23 « О правилах разработки, утверждения и применения профессиональных стандартов», п. 25(б)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688" y="5648942"/>
            <a:ext cx="86947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Профессиональные стандарты применяются образовательными организациями профессионального образования при разработке профессиональных образовательных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rofStandar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6" y="1874870"/>
            <a:ext cx="8896350" cy="1419225"/>
          </a:xfrm>
          <a:prstGeom prst="rect">
            <a:avLst/>
          </a:prstGeom>
          <a:ln w="25400">
            <a:solidFill>
              <a:srgbClr val="760000"/>
            </a:solidFill>
          </a:ln>
        </p:spPr>
      </p:pic>
      <p:sp>
        <p:nvSpPr>
          <p:cNvPr id="9" name="Стрелка вправо 8"/>
          <p:cNvSpPr/>
          <p:nvPr/>
        </p:nvSpPr>
        <p:spPr>
          <a:xfrm rot="5400000">
            <a:off x="1893075" y="3267911"/>
            <a:ext cx="1000132" cy="1071570"/>
          </a:xfrm>
          <a:prstGeom prst="rightArrow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6250793" y="3267911"/>
            <a:ext cx="1000132" cy="1071570"/>
          </a:xfrm>
          <a:prstGeom prst="rightArrow">
            <a:avLst/>
          </a:prstGeom>
          <a:noFill/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34" y="4303762"/>
            <a:ext cx="3714776" cy="714380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ТОП-50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98392" y="4303762"/>
            <a:ext cx="3714776" cy="714380"/>
          </a:xfrm>
          <a:prstGeom prst="roundRect">
            <a:avLst/>
          </a:prstGeom>
          <a:solidFill>
            <a:srgbClr val="FFE389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не ТОП-50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8728" y="5232456"/>
            <a:ext cx="6286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0D26"/>
                </a:solidFill>
                <a:latin typeface="Times New Roman" pitchFamily="18" charset="0"/>
                <a:cs typeface="Times New Roman" pitchFamily="18" charset="0"/>
              </a:rPr>
              <a:t>АКТУАЛИЗАЦИЯ ФГОС СПО</a:t>
            </a:r>
            <a:endParaRPr lang="ru-RU" sz="3000" b="1" dirty="0">
              <a:solidFill>
                <a:srgbClr val="000D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4219" t="9028" r="25782" b="63889"/>
          <a:stretch>
            <a:fillRect/>
          </a:stretch>
        </p:blipFill>
        <p:spPr bwMode="auto">
          <a:xfrm>
            <a:off x="285720" y="2449188"/>
            <a:ext cx="8643998" cy="26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Овал 9"/>
          <p:cNvSpPr/>
          <p:nvPr/>
        </p:nvSpPr>
        <p:spPr>
          <a:xfrm>
            <a:off x="71406" y="4643446"/>
            <a:ext cx="2143140" cy="500066"/>
          </a:xfrm>
          <a:prstGeom prst="ellipse">
            <a:avLst/>
          </a:prstGeom>
          <a:noFill/>
          <a:ln>
            <a:solidFill>
              <a:srgbClr val="000D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14612" y="1714488"/>
            <a:ext cx="4602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D26"/>
                </a:solidFill>
                <a:latin typeface="Arial" pitchFamily="34" charset="0"/>
                <a:cs typeface="Arial" pitchFamily="34" charset="0"/>
              </a:rPr>
              <a:t>http://www.crpo-mpu.com</a:t>
            </a:r>
            <a:endParaRPr lang="ru-RU" sz="2800" b="1" dirty="0">
              <a:solidFill>
                <a:srgbClr val="000D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000768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D26"/>
                </a:solidFill>
                <a:latin typeface="Arial" pitchFamily="34" charset="0"/>
                <a:cs typeface="Arial" pitchFamily="34" charset="0"/>
                <a:hlinkClick r:id="rId3"/>
              </a:rPr>
              <a:t>http://top-50.gapm.ru/</a:t>
            </a:r>
            <a:r>
              <a:rPr lang="ru-RU" sz="2400" b="1" dirty="0" smtClean="0">
                <a:solidFill>
                  <a:srgbClr val="000D26"/>
                </a:solidFill>
                <a:latin typeface="Arial" pitchFamily="34" charset="0"/>
                <a:cs typeface="Arial" pitchFamily="34" charset="0"/>
              </a:rPr>
              <a:t> - организационно-методическое сопровождение внедрения ФГОС по ТОП-50</a:t>
            </a: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345156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СТАНДАРТИЗАЦИЯ В ОБЛАСТИ ОБРАЗОВАНИЯ</a:t>
            </a:r>
            <a:endParaRPr lang="ru-RU" dirty="0" smtClean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-75033" y="3218250"/>
            <a:ext cx="1264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ln w="22225">
                  <a:solidFill>
                    <a:srgbClr val="009DD9"/>
                  </a:solidFill>
                  <a:prstDash val="solid"/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ФГОС</a:t>
            </a: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2947" y="4997657"/>
            <a:ext cx="1108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ln w="22225">
                  <a:solidFill>
                    <a:srgbClr val="009DD9"/>
                  </a:solidFill>
                  <a:prstDash val="solid"/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ПООП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000100" y="1928802"/>
            <a:ext cx="1500198" cy="4541738"/>
            <a:chOff x="85884" y="0"/>
            <a:chExt cx="1716529" cy="518465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85884" y="0"/>
              <a:ext cx="1716529" cy="5184656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6">
                    <a:lumMod val="60000"/>
                    <a:lumOff val="40000"/>
                  </a:schemeClr>
                </a:gs>
                <a:gs pos="17999">
                  <a:schemeClr val="accent6">
                    <a:lumMod val="60000"/>
                    <a:lumOff val="40000"/>
                  </a:schemeClr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sp3d z="-152400" extrusionH="63500" prstMaterial="matte">
              <a:bevelT w="144450" h="6350" prst="relaxedInset"/>
              <a:contourClr>
                <a:schemeClr val="bg1"/>
              </a:contourClr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85884" y="0"/>
              <a:ext cx="1716529" cy="1555396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600" b="1" kern="12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928662" y="2143116"/>
            <a:ext cx="1648915" cy="476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2000" b="1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1990г</a:t>
            </a:r>
            <a:r>
              <a:rPr lang="ru-RU" sz="2000" b="1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ln>
                <a:solidFill>
                  <a:schemeClr val="accent5">
                    <a:lumMod val="2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000100" y="2714620"/>
            <a:ext cx="1500198" cy="1714512"/>
            <a:chOff x="79022" y="974706"/>
            <a:chExt cx="1727812" cy="92194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79022" y="974706"/>
              <a:ext cx="1727812" cy="92194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06025" y="1001709"/>
              <a:ext cx="1673806" cy="8679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760" tIns="83820" rIns="111760" bIns="8382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400" kern="1200" dirty="0" smtClean="0"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lang="ru-RU" sz="4400" b="1" kern="1200" dirty="0"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000099" y="4561847"/>
            <a:ext cx="1500199" cy="1796111"/>
            <a:chOff x="76981" y="2120241"/>
            <a:chExt cx="1671763" cy="121357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76981" y="2120241"/>
              <a:ext cx="1671763" cy="1213571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12525" y="2155785"/>
              <a:ext cx="1600675" cy="11424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0955" rIns="27940" bIns="2095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effectLst/>
                  <a:latin typeface="Arial" pitchFamily="34" charset="0"/>
                  <a:cs typeface="Arial" pitchFamily="34" charset="0"/>
                </a:rPr>
                <a:t>Единые сборники учебных планов и программ</a:t>
              </a:r>
              <a:endParaRPr lang="ru-RU" sz="1100" b="1" kern="1200" dirty="0"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" name="Группа 5"/>
          <p:cNvGrpSpPr/>
          <p:nvPr/>
        </p:nvGrpSpPr>
        <p:grpSpPr>
          <a:xfrm>
            <a:off x="2857488" y="1928802"/>
            <a:ext cx="1500198" cy="4541738"/>
            <a:chOff x="85884" y="0"/>
            <a:chExt cx="1716529" cy="518465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85884" y="0"/>
              <a:ext cx="1716529" cy="5184656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6">
                    <a:lumMod val="60000"/>
                    <a:lumOff val="40000"/>
                  </a:schemeClr>
                </a:gs>
                <a:gs pos="17999">
                  <a:schemeClr val="accent6">
                    <a:lumMod val="60000"/>
                    <a:lumOff val="40000"/>
                  </a:schemeClr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sp3d z="-152400" extrusionH="63500" prstMaterial="matte">
              <a:bevelT w="144450" h="6350" prst="relaxedInset"/>
              <a:contourClr>
                <a:schemeClr val="bg1"/>
              </a:contourClr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Скругленный прямоугольник 4"/>
            <p:cNvSpPr/>
            <p:nvPr/>
          </p:nvSpPr>
          <p:spPr>
            <a:xfrm>
              <a:off x="85884" y="0"/>
              <a:ext cx="1716529" cy="1555396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600" b="1" kern="12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2786050" y="2143116"/>
            <a:ext cx="1648915" cy="476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1993-2009</a:t>
            </a:r>
            <a:endParaRPr lang="ru-RU" sz="2000" b="1" dirty="0">
              <a:ln>
                <a:solidFill>
                  <a:schemeClr val="accent5">
                    <a:lumMod val="2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Группа 12"/>
          <p:cNvGrpSpPr/>
          <p:nvPr/>
        </p:nvGrpSpPr>
        <p:grpSpPr>
          <a:xfrm>
            <a:off x="2857488" y="2714620"/>
            <a:ext cx="1500198" cy="1714512"/>
            <a:chOff x="79022" y="974706"/>
            <a:chExt cx="1727812" cy="92194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79022" y="974706"/>
              <a:ext cx="1727812" cy="92194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Скругленный прямоугольник 4"/>
            <p:cNvSpPr/>
            <p:nvPr/>
          </p:nvSpPr>
          <p:spPr>
            <a:xfrm>
              <a:off x="106025" y="1001709"/>
              <a:ext cx="1673806" cy="8679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760" tIns="83820" rIns="111760" bIns="8382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/>
                  <a:latin typeface="Arial" pitchFamily="34" charset="0"/>
                  <a:cs typeface="Arial" pitchFamily="34" charset="0"/>
                </a:rPr>
                <a:t>ГОС НПО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latin typeface="Arial" pitchFamily="34" charset="0"/>
                  <a:cs typeface="Arial" pitchFamily="34" charset="0"/>
                </a:rPr>
                <a:t>ГОС СПО</a:t>
              </a:r>
              <a:endParaRPr lang="ru-RU" sz="2000" b="1" kern="1200" dirty="0"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Группа 16"/>
          <p:cNvGrpSpPr/>
          <p:nvPr/>
        </p:nvGrpSpPr>
        <p:grpSpPr>
          <a:xfrm>
            <a:off x="2857487" y="4572009"/>
            <a:ext cx="1500199" cy="1785949"/>
            <a:chOff x="76981" y="2120241"/>
            <a:chExt cx="1671763" cy="121357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76981" y="2120241"/>
              <a:ext cx="1671763" cy="1213571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Скругленный прямоугольник 4"/>
            <p:cNvSpPr/>
            <p:nvPr/>
          </p:nvSpPr>
          <p:spPr>
            <a:xfrm>
              <a:off x="112525" y="2155785"/>
              <a:ext cx="1600675" cy="11424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0955" rIns="27940" bIns="20955" numCol="1" spcCol="1270" anchor="ctr" anchorCtr="0">
              <a:noAutofit/>
            </a:bodyPr>
            <a:lstStyle/>
            <a:p>
              <a:pPr lvl="0" algn="ctr"/>
              <a:r>
                <a:rPr lang="ru-RU" sz="1100" b="1" dirty="0" smtClean="0">
                  <a:latin typeface="Arial" pitchFamily="34" charset="0"/>
                  <a:cs typeface="Arial" pitchFamily="34" charset="0"/>
                </a:rPr>
                <a:t>Единые комплекты учебной документации, включающие примерные учебные планы и программы</a:t>
              </a:r>
            </a:p>
          </p:txBody>
        </p:sp>
      </p:grpSp>
      <p:grpSp>
        <p:nvGrpSpPr>
          <p:cNvPr id="44" name="Группа 5"/>
          <p:cNvGrpSpPr/>
          <p:nvPr/>
        </p:nvGrpSpPr>
        <p:grpSpPr>
          <a:xfrm>
            <a:off x="4694238" y="1928802"/>
            <a:ext cx="1500198" cy="4541738"/>
            <a:chOff x="85884" y="0"/>
            <a:chExt cx="1716529" cy="518465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2" name="Скругленный прямоугольник 51"/>
            <p:cNvSpPr/>
            <p:nvPr/>
          </p:nvSpPr>
          <p:spPr>
            <a:xfrm>
              <a:off x="85884" y="0"/>
              <a:ext cx="1716529" cy="5184656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6">
                    <a:lumMod val="60000"/>
                    <a:lumOff val="40000"/>
                  </a:schemeClr>
                </a:gs>
                <a:gs pos="17999">
                  <a:schemeClr val="accent6">
                    <a:lumMod val="60000"/>
                    <a:lumOff val="40000"/>
                  </a:schemeClr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sp3d z="-152400" extrusionH="63500" prstMaterial="matte">
              <a:bevelT w="144450" h="6350" prst="relaxedInset"/>
              <a:contourClr>
                <a:schemeClr val="bg1"/>
              </a:contourClr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Скругленный прямоугольник 4"/>
            <p:cNvSpPr/>
            <p:nvPr/>
          </p:nvSpPr>
          <p:spPr>
            <a:xfrm>
              <a:off x="85884" y="0"/>
              <a:ext cx="1716529" cy="1555396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600" b="1" kern="12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Прямоугольник 44"/>
          <p:cNvSpPr/>
          <p:nvPr/>
        </p:nvSpPr>
        <p:spPr>
          <a:xfrm>
            <a:off x="4622800" y="2143116"/>
            <a:ext cx="1648915" cy="476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2009-2017</a:t>
            </a:r>
            <a:endParaRPr lang="ru-RU" sz="2000" b="1" dirty="0">
              <a:ln>
                <a:solidFill>
                  <a:schemeClr val="accent5">
                    <a:lumMod val="2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6" name="Группа 12"/>
          <p:cNvGrpSpPr/>
          <p:nvPr/>
        </p:nvGrpSpPr>
        <p:grpSpPr>
          <a:xfrm>
            <a:off x="4694238" y="2714620"/>
            <a:ext cx="1500198" cy="1714512"/>
            <a:chOff x="79022" y="974706"/>
            <a:chExt cx="1727812" cy="92194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0" name="Скругленный прямоугольник 49"/>
            <p:cNvSpPr/>
            <p:nvPr/>
          </p:nvSpPr>
          <p:spPr>
            <a:xfrm>
              <a:off x="79022" y="974706"/>
              <a:ext cx="1727812" cy="92194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Скругленный прямоугольник 4"/>
            <p:cNvSpPr/>
            <p:nvPr/>
          </p:nvSpPr>
          <p:spPr>
            <a:xfrm>
              <a:off x="106025" y="974706"/>
              <a:ext cx="1673807" cy="8679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760" tIns="83820" rIns="111760" bIns="8382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 smtClean="0">
                <a:effectLst/>
                <a:latin typeface="Arial" pitchFamily="34" charset="0"/>
                <a:cs typeface="Arial" pitchFamily="34" charset="0"/>
              </a:endParaRP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/>
                  <a:latin typeface="Arial" pitchFamily="34" charset="0"/>
                  <a:cs typeface="Arial" pitchFamily="34" charset="0"/>
                </a:rPr>
                <a:t>ФГОС СПО</a:t>
              </a:r>
            </a:p>
            <a:p>
              <a:pPr algn="ctr" defTabSz="19558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dirty="0" smtClean="0">
                  <a:latin typeface="Arial" pitchFamily="34" charset="0"/>
                  <a:cs typeface="Arial" pitchFamily="34" charset="0"/>
                </a:rPr>
                <a:t>(функции единого  регулятора требований на уровне содержания)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Группа 16"/>
          <p:cNvGrpSpPr/>
          <p:nvPr/>
        </p:nvGrpSpPr>
        <p:grpSpPr>
          <a:xfrm>
            <a:off x="4694237" y="4572007"/>
            <a:ext cx="1500199" cy="1785951"/>
            <a:chOff x="76981" y="2120241"/>
            <a:chExt cx="1671763" cy="121357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76981" y="2120241"/>
              <a:ext cx="1671763" cy="1213571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Скругленный прямоугольник 4"/>
            <p:cNvSpPr/>
            <p:nvPr/>
          </p:nvSpPr>
          <p:spPr>
            <a:xfrm>
              <a:off x="112525" y="2155785"/>
              <a:ext cx="1600675" cy="11424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0955" rIns="27940" bIns="20955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ru-RU" sz="4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Группа 5"/>
          <p:cNvGrpSpPr/>
          <p:nvPr/>
        </p:nvGrpSpPr>
        <p:grpSpPr>
          <a:xfrm>
            <a:off x="6572264" y="1928802"/>
            <a:ext cx="1500198" cy="4541738"/>
            <a:chOff x="85884" y="0"/>
            <a:chExt cx="1716529" cy="518465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5" name="Скругленный прямоугольник 54"/>
            <p:cNvSpPr/>
            <p:nvPr/>
          </p:nvSpPr>
          <p:spPr>
            <a:xfrm>
              <a:off x="85884" y="0"/>
              <a:ext cx="1716529" cy="5184656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chemeClr val="accent6">
                    <a:lumMod val="60000"/>
                    <a:lumOff val="40000"/>
                  </a:schemeClr>
                </a:gs>
                <a:gs pos="17999">
                  <a:schemeClr val="accent6">
                    <a:lumMod val="60000"/>
                    <a:lumOff val="40000"/>
                  </a:schemeClr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 scaled="0"/>
            </a:gradFill>
            <a:sp3d z="-152400" extrusionH="63500" prstMaterial="matte">
              <a:bevelT w="144450" h="6350" prst="relaxedInset"/>
              <a:contourClr>
                <a:schemeClr val="bg1"/>
              </a:contourClr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Скругленный прямоугольник 4"/>
            <p:cNvSpPr/>
            <p:nvPr/>
          </p:nvSpPr>
          <p:spPr>
            <a:xfrm>
              <a:off x="85884" y="0"/>
              <a:ext cx="1716529" cy="1555396"/>
            </a:xfrm>
            <a:prstGeom prst="rect">
              <a:avLst/>
            </a:prstGeom>
            <a:sp3d z="-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600" b="1" kern="12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6500826" y="2143116"/>
            <a:ext cx="1648915" cy="476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2018 </a:t>
            </a:r>
            <a:endParaRPr lang="ru-RU" sz="2000" b="1" dirty="0">
              <a:ln>
                <a:solidFill>
                  <a:schemeClr val="accent5">
                    <a:lumMod val="2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8" name="Группа 12"/>
          <p:cNvGrpSpPr/>
          <p:nvPr/>
        </p:nvGrpSpPr>
        <p:grpSpPr>
          <a:xfrm>
            <a:off x="6572264" y="2714620"/>
            <a:ext cx="1500198" cy="1714512"/>
            <a:chOff x="79022" y="974706"/>
            <a:chExt cx="1727812" cy="92194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79022" y="974706"/>
              <a:ext cx="1727812" cy="92194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0" name="Скругленный прямоугольник 4"/>
            <p:cNvSpPr/>
            <p:nvPr/>
          </p:nvSpPr>
          <p:spPr>
            <a:xfrm>
              <a:off x="106025" y="1001709"/>
              <a:ext cx="1673806" cy="8679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760" tIns="83820" rIns="111760" bIns="8382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 smtClean="0">
                <a:effectLst/>
                <a:latin typeface="Arial" pitchFamily="34" charset="0"/>
                <a:cs typeface="Arial" pitchFamily="34" charset="0"/>
              </a:endParaRP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/>
                  <a:latin typeface="Arial" pitchFamily="34" charset="0"/>
                  <a:cs typeface="Arial" pitchFamily="34" charset="0"/>
                </a:rPr>
                <a:t>ФГОС СПО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</a:pPr>
              <a:r>
                <a:rPr lang="ru-RU" sz="1200" dirty="0" smtClean="0">
                  <a:latin typeface="Arial" pitchFamily="34" charset="0"/>
                  <a:cs typeface="Arial" pitchFamily="34" charset="0"/>
                </a:rPr>
                <a:t>(рамка результатов и условий)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" name="Группа 16"/>
          <p:cNvGrpSpPr/>
          <p:nvPr/>
        </p:nvGrpSpPr>
        <p:grpSpPr>
          <a:xfrm>
            <a:off x="6572263" y="4572007"/>
            <a:ext cx="1500199" cy="1785951"/>
            <a:chOff x="76981" y="2120241"/>
            <a:chExt cx="1671763" cy="121357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76981" y="2120241"/>
              <a:ext cx="1671763" cy="1213571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Скругленный прямоугольник 4"/>
            <p:cNvSpPr/>
            <p:nvPr/>
          </p:nvSpPr>
          <p:spPr>
            <a:xfrm>
              <a:off x="112525" y="2155785"/>
              <a:ext cx="1600675" cy="114248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940" tIns="20955" rIns="27940" bIns="20955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latin typeface="Arial" pitchFamily="34" charset="0"/>
                  <a:cs typeface="Arial" pitchFamily="34" charset="0"/>
                </a:rPr>
                <a:t>ПООП</a:t>
              </a:r>
              <a:endParaRPr lang="ru-RU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4" name="Стрелка вправо 63"/>
          <p:cNvSpPr/>
          <p:nvPr/>
        </p:nvSpPr>
        <p:spPr>
          <a:xfrm>
            <a:off x="7286644" y="2143116"/>
            <a:ext cx="714380" cy="214314"/>
          </a:xfrm>
          <a:prstGeom prst="rightArrow">
            <a:avLst/>
          </a:prstGeom>
          <a:noFill/>
          <a:ln>
            <a:solidFill>
              <a:srgbClr val="4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785926"/>
            <a:ext cx="9144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ДИАЛОГОВАЯ ПЛОЩАДКА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«Проектирование комплексного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учебно-методического сопровождения</a:t>
            </a:r>
            <a:r>
              <a:rPr lang="ru-RU" sz="2800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образовательного процесса с учетом интеграции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ФГОС СПО, Профессиональных стандартов </a:t>
            </a:r>
          </a:p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Arial" pitchFamily="34" charset="0"/>
                <a:cs typeface="Arial" pitchFamily="34" charset="0"/>
              </a:rPr>
              <a:t>и требований WSR»</a:t>
            </a:r>
            <a:endParaRPr lang="ru-RU" sz="2800" dirty="0">
              <a:solidFill>
                <a:srgbClr val="4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000636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ОРГАНИЗАТОР: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«ведущий колледж» по направлениям «Информационные и коммуникационные технологии» и «Промышленные и инженерные технологии»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ОГБПОУ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СмолАПО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4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332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123</cp:lastModifiedBy>
  <cp:revision>30</cp:revision>
  <dcterms:created xsi:type="dcterms:W3CDTF">2018-01-31T13:13:52Z</dcterms:created>
  <dcterms:modified xsi:type="dcterms:W3CDTF">2018-02-06T18:01:59Z</dcterms:modified>
</cp:coreProperties>
</file>