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68" r:id="rId4"/>
    <p:sldId id="277" r:id="rId5"/>
    <p:sldId id="263" r:id="rId6"/>
    <p:sldId id="260" r:id="rId7"/>
    <p:sldId id="261" r:id="rId8"/>
    <p:sldId id="262" r:id="rId9"/>
    <p:sldId id="267" r:id="rId10"/>
    <p:sldId id="276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 autoAdjust="0"/>
    <p:restoredTop sz="90786" autoAdjust="0"/>
  </p:normalViewPr>
  <p:slideViewPr>
    <p:cSldViewPr>
      <p:cViewPr varScale="1">
        <p:scale>
          <a:sx n="62" d="100"/>
          <a:sy n="62" d="100"/>
        </p:scale>
        <p:origin x="154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1055;&#1072;&#1085;&#1080;&#1085;&#1072;\&#1051;&#1080;&#1089;&#1090;%20Microsoft%20Exce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7533061371277248E-3"/>
          <c:y val="0.16764732693518383"/>
          <c:w val="0.9282132169678855"/>
          <c:h val="0.6508815037867367"/>
        </c:manualLayout>
      </c:layout>
      <c:bar3D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1533564488972281E-2"/>
                  <c:y val="-4.2961750688669906E-2"/>
                </c:manualLayout>
              </c:layout>
              <c:spPr/>
              <c:txPr>
                <a:bodyPr/>
                <a:lstStyle/>
                <a:p>
                  <a:pPr>
                    <a:defRPr sz="2400"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44C-4420-979C-4CEC339F5A19}"/>
                </c:ext>
              </c:extLst>
            </c:dLbl>
            <c:dLbl>
              <c:idx val="1"/>
              <c:layout>
                <c:manualLayout>
                  <c:x val="1.7300346733458417E-2"/>
                  <c:y val="-5.6528619327197278E-2"/>
                </c:manualLayout>
              </c:layout>
              <c:spPr/>
              <c:txPr>
                <a:bodyPr/>
                <a:lstStyle/>
                <a:p>
                  <a:pPr>
                    <a:defRPr sz="2400"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44C-4420-979C-4CEC339F5A19}"/>
                </c:ext>
              </c:extLst>
            </c:dLbl>
            <c:dLbl>
              <c:idx val="2"/>
              <c:layout>
                <c:manualLayout>
                  <c:x val="2.162543341682303E-2"/>
                  <c:y val="-5.8789764100285163E-2"/>
                </c:manualLayout>
              </c:layout>
              <c:spPr/>
              <c:txPr>
                <a:bodyPr/>
                <a:lstStyle/>
                <a:p>
                  <a:pPr>
                    <a:defRPr sz="2400"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44C-4420-979C-4CEC339F5A19}"/>
                </c:ext>
              </c:extLst>
            </c:dLbl>
            <c:dLbl>
              <c:idx val="3"/>
              <c:layout>
                <c:manualLayout>
                  <c:x val="1.0091868927850741E-2"/>
                  <c:y val="-5.8789764100285163E-2"/>
                </c:manualLayout>
              </c:layout>
              <c:spPr/>
              <c:txPr>
                <a:bodyPr/>
                <a:lstStyle/>
                <a:p>
                  <a:pPr>
                    <a:defRPr sz="2400"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44C-4420-979C-4CEC339F5A1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Лист2!$A$1:$D$1</c:f>
              <c:strCache>
                <c:ptCount val="4"/>
                <c:pt idx="0">
                  <c:v>отсутствие знаний </c:v>
                </c:pt>
                <c:pt idx="1">
                  <c:v>серьезные отставания по предмету</c:v>
                </c:pt>
                <c:pt idx="2">
                  <c:v>непосильность предлагаемых  заданий</c:v>
                </c:pt>
                <c:pt idx="3">
                  <c:v>повышенная требовательность</c:v>
                </c:pt>
              </c:strCache>
            </c:strRef>
          </c:cat>
          <c:val>
            <c:numRef>
              <c:f>Лист2!$A$2:$D$2</c:f>
              <c:numCache>
                <c:formatCode>General</c:formatCode>
                <c:ptCount val="4"/>
                <c:pt idx="0">
                  <c:v>23</c:v>
                </c:pt>
                <c:pt idx="1">
                  <c:v>19</c:v>
                </c:pt>
                <c:pt idx="2">
                  <c:v>12</c:v>
                </c:pt>
                <c:pt idx="3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9AD-48E6-A73F-D87D5BC45D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0552704"/>
        <c:axId val="80554240"/>
        <c:axId val="0"/>
      </c:bar3DChart>
      <c:dateAx>
        <c:axId val="805527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ln w="3175">
                  <a:solidFill>
                    <a:schemeClr val="tx1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0554240"/>
        <c:crosses val="autoZero"/>
        <c:auto val="0"/>
        <c:lblOffset val="100"/>
        <c:baseTimeUnit val="days"/>
      </c:dateAx>
      <c:valAx>
        <c:axId val="80554240"/>
        <c:scaling>
          <c:orientation val="minMax"/>
        </c:scaling>
        <c:delete val="0"/>
        <c:axPos val="r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0552704"/>
        <c:crosses val="max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Лист3!$A$6</c:f>
              <c:strCache>
                <c:ptCount val="1"/>
                <c:pt idx="0">
                  <c:v>Уровень С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4.9445061878676177E-3"/>
                  <c:y val="-4.75059382422802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F73-441D-A41E-06F47B98DBAA}"/>
                </c:ext>
              </c:extLst>
            </c:dLbl>
            <c:dLbl>
              <c:idx val="1"/>
              <c:layout>
                <c:manualLayout>
                  <c:x val="-8.2406273570140853E-3"/>
                  <c:y val="-2.53365003958828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F73-441D-A41E-06F47B98DBAA}"/>
                </c:ext>
              </c:extLst>
            </c:dLbl>
            <c:dLbl>
              <c:idx val="2"/>
              <c:layout>
                <c:manualLayout>
                  <c:x val="-3.2962509428056349E-3"/>
                  <c:y val="-3.48376880443389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F73-441D-A41E-06F47B98DBA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Лист3!$B$5:$D$5</c:f>
              <c:strCache>
                <c:ptCount val="3"/>
                <c:pt idx="0">
                  <c:v>начало года</c:v>
                </c:pt>
                <c:pt idx="1">
                  <c:v>контрольная неделя</c:v>
                </c:pt>
                <c:pt idx="2">
                  <c:v>окончание семестра</c:v>
                </c:pt>
              </c:strCache>
            </c:strRef>
          </c:cat>
          <c:val>
            <c:numRef>
              <c:f>Лист3!$B$6:$D$6</c:f>
              <c:numCache>
                <c:formatCode>General</c:formatCode>
                <c:ptCount val="3"/>
                <c:pt idx="0">
                  <c:v>13</c:v>
                </c:pt>
                <c:pt idx="1">
                  <c:v>15</c:v>
                </c:pt>
                <c:pt idx="2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D70-4265-9DE9-BDB86EA10C82}"/>
            </c:ext>
          </c:extLst>
        </c:ser>
        <c:ser>
          <c:idx val="1"/>
          <c:order val="1"/>
          <c:tx>
            <c:strRef>
              <c:f>Лист3!$A$7</c:f>
              <c:strCache>
                <c:ptCount val="1"/>
                <c:pt idx="0">
                  <c:v>Уровень В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1.6481254714028177E-3"/>
                  <c:y val="-6.33412509897070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F73-441D-A41E-06F47B98DBAA}"/>
                </c:ext>
              </c:extLst>
            </c:dLbl>
            <c:dLbl>
              <c:idx val="1"/>
              <c:layout>
                <c:manualLayout>
                  <c:x val="3.2962509428056349E-3"/>
                  <c:y val="-3.48379374193427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F73-441D-A41E-06F47B98DBAA}"/>
                </c:ext>
              </c:extLst>
            </c:dLbl>
            <c:dLbl>
              <c:idx val="2"/>
              <c:layout>
                <c:manualLayout>
                  <c:x val="1.6481254714028177E-3"/>
                  <c:y val="-3.48379374193427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F73-441D-A41E-06F47B98DBA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Лист3!$B$5:$D$5</c:f>
              <c:strCache>
                <c:ptCount val="3"/>
                <c:pt idx="0">
                  <c:v>начало года</c:v>
                </c:pt>
                <c:pt idx="1">
                  <c:v>контрольная неделя</c:v>
                </c:pt>
                <c:pt idx="2">
                  <c:v>окончание семестра</c:v>
                </c:pt>
              </c:strCache>
            </c:strRef>
          </c:cat>
          <c:val>
            <c:numRef>
              <c:f>Лист3!$B$7:$D$7</c:f>
              <c:numCache>
                <c:formatCode>General</c:formatCode>
                <c:ptCount val="3"/>
                <c:pt idx="0">
                  <c:v>15</c:v>
                </c:pt>
                <c:pt idx="1">
                  <c:v>16</c:v>
                </c:pt>
                <c:pt idx="2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D70-4265-9DE9-BDB86EA10C82}"/>
            </c:ext>
          </c:extLst>
        </c:ser>
        <c:ser>
          <c:idx val="2"/>
          <c:order val="2"/>
          <c:tx>
            <c:strRef>
              <c:f>Лист3!$A$8</c:f>
              <c:strCache>
                <c:ptCount val="1"/>
                <c:pt idx="0">
                  <c:v>Уровень А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3185003771222505E-2"/>
                  <c:y val="-4.11718131433095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F73-441D-A41E-06F47B98DBAA}"/>
                </c:ext>
              </c:extLst>
            </c:dLbl>
            <c:dLbl>
              <c:idx val="1"/>
              <c:layout>
                <c:manualLayout>
                  <c:x val="9.8887528284169052E-3"/>
                  <c:y val="-3.80049999688281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F73-441D-A41E-06F47B98DBAA}"/>
                </c:ext>
              </c:extLst>
            </c:dLbl>
            <c:dLbl>
              <c:idx val="2"/>
              <c:layout>
                <c:manualLayout>
                  <c:x val="1.4833129242625359E-2"/>
                  <c:y val="-4.75059382422802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8F73-441D-A41E-06F47B98DBA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Лист3!$B$5:$D$5</c:f>
              <c:strCache>
                <c:ptCount val="3"/>
                <c:pt idx="0">
                  <c:v>начало года</c:v>
                </c:pt>
                <c:pt idx="1">
                  <c:v>контрольная неделя</c:v>
                </c:pt>
                <c:pt idx="2">
                  <c:v>окончание семестра</c:v>
                </c:pt>
              </c:strCache>
            </c:strRef>
          </c:cat>
          <c:val>
            <c:numRef>
              <c:f>Лист3!$B$8:$D$8</c:f>
              <c:numCache>
                <c:formatCode>General</c:formatCode>
                <c:ptCount val="3"/>
                <c:pt idx="0">
                  <c:v>22</c:v>
                </c:pt>
                <c:pt idx="1">
                  <c:v>19</c:v>
                </c:pt>
                <c:pt idx="2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D70-4265-9DE9-BDB86EA10C8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58638720"/>
        <c:axId val="58640256"/>
        <c:axId val="0"/>
      </c:bar3DChart>
      <c:catAx>
        <c:axId val="58638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58640256"/>
        <c:crosses val="autoZero"/>
        <c:auto val="1"/>
        <c:lblAlgn val="ctr"/>
        <c:lblOffset val="100"/>
        <c:noMultiLvlLbl val="0"/>
      </c:catAx>
      <c:valAx>
        <c:axId val="58640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86387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&#1056;&#1055;_&#1052;&#1040;&#1058;&#1045;&#1052;_&#1058;&#1054;&#1055;50_1%20&#1082;&#1091;&#1088;&#1089;.docx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&#1055;&#1056;_&#8470;%2016.docx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2060849"/>
            <a:ext cx="914400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ДИАЛОГОВАЯ ПЛОЩАДКА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ru-RU" sz="2800" b="1" dirty="0">
                <a:solidFill>
                  <a:srgbClr val="4C0000"/>
                </a:solidFill>
                <a:latin typeface="Arial" pitchFamily="34" charset="0"/>
                <a:cs typeface="Arial" pitchFamily="34" charset="0"/>
              </a:rPr>
              <a:t>«Проектирование комплексного </a:t>
            </a:r>
          </a:p>
          <a:p>
            <a:pPr algn="ctr"/>
            <a:r>
              <a:rPr lang="ru-RU" sz="2800" b="1" dirty="0">
                <a:solidFill>
                  <a:srgbClr val="4C0000"/>
                </a:solidFill>
                <a:latin typeface="Arial" pitchFamily="34" charset="0"/>
                <a:cs typeface="Arial" pitchFamily="34" charset="0"/>
              </a:rPr>
              <a:t>учебно-методического сопровождения</a:t>
            </a:r>
            <a:r>
              <a:rPr lang="ru-RU" sz="2800" dirty="0">
                <a:solidFill>
                  <a:srgbClr val="4C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ru-RU" sz="2800" b="1" dirty="0">
                <a:solidFill>
                  <a:srgbClr val="4C0000"/>
                </a:solidFill>
                <a:latin typeface="Arial" pitchFamily="34" charset="0"/>
                <a:cs typeface="Arial" pitchFamily="34" charset="0"/>
              </a:rPr>
              <a:t>образовательного процесса с учетом интеграции </a:t>
            </a:r>
          </a:p>
          <a:p>
            <a:pPr algn="ctr"/>
            <a:r>
              <a:rPr lang="ru-RU" sz="2800" b="1" dirty="0">
                <a:solidFill>
                  <a:srgbClr val="4C0000"/>
                </a:solidFill>
                <a:latin typeface="Arial" pitchFamily="34" charset="0"/>
                <a:cs typeface="Arial" pitchFamily="34" charset="0"/>
              </a:rPr>
              <a:t>ФГОС СПО, Профессиональных стандартов </a:t>
            </a:r>
          </a:p>
          <a:p>
            <a:pPr algn="ctr"/>
            <a:r>
              <a:rPr lang="ru-RU" sz="2800" b="1" dirty="0">
                <a:solidFill>
                  <a:srgbClr val="4C0000"/>
                </a:solidFill>
                <a:latin typeface="Arial" pitchFamily="34" charset="0"/>
                <a:cs typeface="Arial" pitchFamily="34" charset="0"/>
              </a:rPr>
              <a:t>и требований WSR»</a:t>
            </a:r>
            <a:endParaRPr lang="ru-RU" sz="2800" dirty="0">
              <a:solidFill>
                <a:srgbClr val="4C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48544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F67302-5775-4099-BEE9-F07CF6622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913" y="852487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cap="all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Результаты контрольных измерений</a:t>
            </a:r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A5C9F17A-3A19-4466-896E-1A8947179511}"/>
              </a:ext>
            </a:extLst>
          </p:cNvPr>
          <p:cNvGraphicFramePr/>
          <p:nvPr/>
        </p:nvGraphicFramePr>
        <p:xfrm>
          <a:off x="539552" y="1772816"/>
          <a:ext cx="7705724" cy="4010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41893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1EDD28-0526-402A-A013-D3DE0AD124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596" y="1071546"/>
            <a:ext cx="8229600" cy="1143000"/>
          </a:xfrm>
        </p:spPr>
        <p:txBody>
          <a:bodyPr/>
          <a:lstStyle/>
          <a:p>
            <a:r>
              <a:rPr lang="ru-RU" sz="3200" b="1" cap="all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результаты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B0E2F5C-6A5E-4AE7-89AD-99A2F8647010}"/>
              </a:ext>
            </a:extLst>
          </p:cNvPr>
          <p:cNvSpPr/>
          <p:nvPr/>
        </p:nvSpPr>
        <p:spPr>
          <a:xfrm>
            <a:off x="323528" y="1916832"/>
            <a:ext cx="8640960" cy="4022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ru-RU" sz="2800" b="1" cap="all" dirty="0">
                <a:latin typeface="Arial" panose="020B0604020202020204" pitchFamily="34" charset="0"/>
                <a:cs typeface="Arial" panose="020B0604020202020204" pitchFamily="34" charset="0"/>
              </a:rPr>
              <a:t>студенты</a:t>
            </a:r>
          </a:p>
          <a:p>
            <a:pPr algn="just">
              <a:lnSpc>
                <a:spcPct val="114000"/>
              </a:lnSpc>
            </a:pPr>
            <a:r>
              <a:rPr lang="ru-RU" sz="2800" cap="all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комфортная среда; </a:t>
            </a:r>
          </a:p>
          <a:p>
            <a:pPr algn="just">
              <a:lnSpc>
                <a:spcPct val="114000"/>
              </a:lnSpc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-рациональное использование времени на УЗ;</a:t>
            </a:r>
          </a:p>
          <a:p>
            <a:pPr algn="just">
              <a:lnSpc>
                <a:spcPct val="114000"/>
              </a:lnSpc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-каждый студент включен в деятельность, соответствующую зоне его ближайшего развития</a:t>
            </a:r>
          </a:p>
          <a:p>
            <a:pPr algn="just">
              <a:lnSpc>
                <a:spcPct val="114000"/>
              </a:lnSpc>
            </a:pPr>
            <a:r>
              <a:rPr lang="ru-RU" sz="2800" b="1" cap="all" dirty="0">
                <a:latin typeface="Arial" panose="020B0604020202020204" pitchFamily="34" charset="0"/>
                <a:cs typeface="Arial" panose="020B0604020202020204" pitchFamily="34" charset="0"/>
              </a:rPr>
              <a:t>преподаватели</a:t>
            </a:r>
          </a:p>
          <a:p>
            <a:pPr algn="just">
              <a:lnSpc>
                <a:spcPct val="114000"/>
              </a:lnSpc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-увеличение объема индивидуальной работы с обучающимся</a:t>
            </a:r>
          </a:p>
        </p:txBody>
      </p:sp>
    </p:spTree>
    <p:extLst>
      <p:ext uri="{BB962C8B-B14F-4D97-AF65-F5344CB8AC3E}">
        <p14:creationId xmlns:p14="http://schemas.microsoft.com/office/powerpoint/2010/main" val="21076276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97FF79-FB9F-4EA0-867C-8DD6EC895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1" y="980728"/>
            <a:ext cx="8665055" cy="1143000"/>
          </a:xfrm>
        </p:spPr>
        <p:txBody>
          <a:bodyPr>
            <a:noAutofit/>
          </a:bodyPr>
          <a:lstStyle/>
          <a:p>
            <a:r>
              <a:rPr lang="ru-RU" sz="2800" b="1" cap="all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Причины снижения интереса к изучаемой дисциплине</a:t>
            </a:r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F5E22AB0-4E9D-464D-B4D7-C3D08AB1DDB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8261791"/>
              </p:ext>
            </p:extLst>
          </p:nvPr>
        </p:nvGraphicFramePr>
        <p:xfrm>
          <a:off x="227424" y="980728"/>
          <a:ext cx="8809072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19272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D1C40E-AB90-4A12-8532-8629FCCE7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564904"/>
            <a:ext cx="8229600" cy="114300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3600" b="1" cap="all" dirty="0">
                <a:latin typeface="Arial" panose="020B0604020202020204" pitchFamily="34" charset="0"/>
                <a:cs typeface="Arial" panose="020B0604020202020204" pitchFamily="34" charset="0"/>
              </a:rPr>
              <a:t>Пример рабочей программы по дисциплине</a:t>
            </a:r>
            <a:r>
              <a:rPr lang="ru-RU" sz="3600" b="1" cap="all" dirty="0">
                <a:latin typeface="Arial" panose="020B0604020202020204" pitchFamily="34" charset="0"/>
                <a:cs typeface="Arial" panose="020B0604020202020204" pitchFamily="34" charset="0"/>
                <a:hlinkClick r:id="rId2" action="ppaction://hlinkfile"/>
              </a:rPr>
              <a:t> математика </a:t>
            </a:r>
            <a:r>
              <a:rPr lang="ru-RU" sz="3600" b="1" cap="all" dirty="0">
                <a:latin typeface="Arial" panose="020B0604020202020204" pitchFamily="34" charset="0"/>
                <a:cs typeface="Arial" panose="020B0604020202020204" pitchFamily="34" charset="0"/>
              </a:rPr>
              <a:t>для студентов 1 курса</a:t>
            </a:r>
          </a:p>
        </p:txBody>
      </p:sp>
    </p:spTree>
    <p:extLst>
      <p:ext uri="{BB962C8B-B14F-4D97-AF65-F5344CB8AC3E}">
        <p14:creationId xmlns:p14="http://schemas.microsoft.com/office/powerpoint/2010/main" val="576430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50800" y="1052736"/>
            <a:ext cx="80584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cap="all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Фрагмент рабочей программы по дисциплине математика</a:t>
            </a:r>
            <a:endParaRPr lang="ru-RU" dirty="0"/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CEA644E5-38EB-426A-B2C5-C230110987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2298738"/>
              </p:ext>
            </p:extLst>
          </p:nvPr>
        </p:nvGraphicFramePr>
        <p:xfrm>
          <a:off x="467544" y="1422068"/>
          <a:ext cx="8424936" cy="548106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6711642">
                  <a:extLst>
                    <a:ext uri="{9D8B030D-6E8A-4147-A177-3AD203B41FA5}">
                      <a16:colId xmlns:a16="http://schemas.microsoft.com/office/drawing/2014/main" val="2206074247"/>
                    </a:ext>
                  </a:extLst>
                </a:gridCol>
                <a:gridCol w="1713294">
                  <a:extLst>
                    <a:ext uri="{9D8B030D-6E8A-4147-A177-3AD203B41FA5}">
                      <a16:colId xmlns:a16="http://schemas.microsoft.com/office/drawing/2014/main" val="2367572169"/>
                    </a:ext>
                  </a:extLst>
                </a:gridCol>
              </a:tblGrid>
              <a:tr h="2895855">
                <a:tc>
                  <a:txBody>
                    <a:bodyPr/>
                    <a:lstStyle/>
                    <a:p>
                      <a:pPr marR="3619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Тема 4.6 Логарифмические уравнения</a:t>
                      </a:r>
                    </a:p>
                    <a:p>
                      <a:pPr marR="3619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Уровень А</a:t>
                      </a:r>
                    </a:p>
                    <a:p>
                      <a:pPr marR="3619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Метод потенцирований</a:t>
                      </a:r>
                    </a:p>
                    <a:p>
                      <a:pPr marR="3619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Уровень В</a:t>
                      </a:r>
                    </a:p>
                    <a:p>
                      <a:pPr marR="3619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Функционально-графический метод</a:t>
                      </a:r>
                    </a:p>
                    <a:p>
                      <a:pPr marR="3619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Метод потенцирований</a:t>
                      </a:r>
                    </a:p>
                    <a:p>
                      <a:pPr marR="3619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Уровень С</a:t>
                      </a:r>
                    </a:p>
                    <a:p>
                      <a:pPr marR="3619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Функционально-графический метод</a:t>
                      </a:r>
                    </a:p>
                    <a:p>
                      <a:pPr marR="3619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Метод потенцирований</a:t>
                      </a:r>
                    </a:p>
                    <a:p>
                      <a:pPr marR="3619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Метод введения новой переменной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6195" marR="36195" indent="-3556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83700861"/>
                  </a:ext>
                </a:extLst>
              </a:tr>
              <a:tr h="2540077">
                <a:tc>
                  <a:txBody>
                    <a:bodyPr/>
                    <a:lstStyle/>
                    <a:p>
                      <a:pPr marR="3619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Практические занятия по теме:</a:t>
                      </a:r>
                    </a:p>
                    <a:p>
                      <a:pPr marR="3619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Уровень А</a:t>
                      </a:r>
                    </a:p>
                    <a:p>
                      <a:pPr marR="3619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Решение простейших логарифмических уравнений</a:t>
                      </a:r>
                    </a:p>
                    <a:p>
                      <a:pPr marR="3619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Уровень В</a:t>
                      </a:r>
                    </a:p>
                    <a:p>
                      <a:pPr marR="3619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Решение логарифмических уравнений разными способами</a:t>
                      </a:r>
                    </a:p>
                    <a:p>
                      <a:pPr marR="3619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Уровень С</a:t>
                      </a:r>
                    </a:p>
                    <a:p>
                      <a:pPr marR="3619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Решение логарифмических уравнений и систем уравнений.</a:t>
                      </a:r>
                    </a:p>
                    <a:p>
                      <a:pPr marR="3619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Переход к новому основанию</a:t>
                      </a:r>
                    </a:p>
                    <a:p>
                      <a:pPr marR="3619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6195" marR="36195" indent="-3556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828979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865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BB42B0-F38C-4CFA-8823-58CBE4D272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675" y="792247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cap="all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алгоритм изучения темы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6186FCF-343C-4E65-9F85-86BB2355E39F}"/>
              </a:ext>
            </a:extLst>
          </p:cNvPr>
          <p:cNvSpPr/>
          <p:nvPr/>
        </p:nvSpPr>
        <p:spPr>
          <a:xfrm>
            <a:off x="185122" y="1916832"/>
            <a:ext cx="8661648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1 шаг -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проблематизация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spcAft>
                <a:spcPts val="1200"/>
              </a:spcAft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2 шаг - мотивация обучающихся</a:t>
            </a:r>
          </a:p>
          <a:p>
            <a:pPr>
              <a:spcAft>
                <a:spcPts val="1200"/>
              </a:spcAft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3 шаг - ознакомление с информацией</a:t>
            </a:r>
          </a:p>
          <a:p>
            <a:pPr>
              <a:spcAft>
                <a:spcPts val="1200"/>
              </a:spcAft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4 шаг - освоение информации, которое может происходить через:</a:t>
            </a:r>
          </a:p>
          <a:p>
            <a:pPr marL="989013" indent="-179388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1079500" algn="l"/>
              </a:tabLst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проработку текста</a:t>
            </a:r>
          </a:p>
          <a:p>
            <a:pPr marL="989013" indent="-179388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1079500" algn="l"/>
              </a:tabLst>
            </a:pP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взаимообучение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1200"/>
              </a:spcAft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5 шаг - контроль освоения информации</a:t>
            </a:r>
          </a:p>
        </p:txBody>
      </p:sp>
    </p:spTree>
    <p:extLst>
      <p:ext uri="{BB962C8B-B14F-4D97-AF65-F5344CB8AC3E}">
        <p14:creationId xmlns:p14="http://schemas.microsoft.com/office/powerpoint/2010/main" val="1479963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1A5C55-DAAA-48D3-AB1E-A77D052C66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752" y="836712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УРОВНИ СЛОЖНОСТИ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4217B10-C1CD-4761-9423-0AE8984A67DC}"/>
              </a:ext>
            </a:extLst>
          </p:cNvPr>
          <p:cNvSpPr/>
          <p:nvPr/>
        </p:nvSpPr>
        <p:spPr>
          <a:xfrm>
            <a:off x="465752" y="1844824"/>
            <a:ext cx="80666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Уровень А- сохраняет логику самой науки и позволяет получить упрощенное, но верное и полное представление о предмете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6006CF9-9C1E-4682-9179-AD84CF2621C8}"/>
              </a:ext>
            </a:extLst>
          </p:cNvPr>
          <p:cNvSpPr/>
          <p:nvPr/>
        </p:nvSpPr>
        <p:spPr>
          <a:xfrm>
            <a:off x="539552" y="3140968"/>
            <a:ext cx="79225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Уровень А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Продолжи ряд чисел, вспомнив таблицу умножения на 2, на 7, на 8 и запиши таблицу умножения, которую использовал при выполнении задания, как в 1 случае:</a:t>
            </a:r>
          </a:p>
          <a:p>
            <a:pPr marL="457200" indent="-457200">
              <a:buAutoNum type="arabicParenR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2*1=2   2*2=4  2*3=6   2*4=8  2*5=10   2*6=12….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Составим ряд: 2, 4, 6, 8, 10, 12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2)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3)</a:t>
            </a:r>
          </a:p>
        </p:txBody>
      </p:sp>
    </p:spTree>
    <p:extLst>
      <p:ext uri="{BB962C8B-B14F-4D97-AF65-F5344CB8AC3E}">
        <p14:creationId xmlns:p14="http://schemas.microsoft.com/office/powerpoint/2010/main" val="37340517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CC5082-744F-4B64-BADA-2F2437926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210" y="861312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УРОВНИ СЛОЖНОСТИ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CEB4BFE-9523-4BD6-9FCB-93F990622706}"/>
              </a:ext>
            </a:extLst>
          </p:cNvPr>
          <p:cNvSpPr/>
          <p:nvPr/>
        </p:nvSpPr>
        <p:spPr>
          <a:xfrm>
            <a:off x="486628" y="1988840"/>
            <a:ext cx="83632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Уровень В - углубляет первый и обогащает по содержанию, глубине проработки, не требуя переучивания. Это происходит за счет включения ранее намеренно пропущенных подробностей, тонкостей, нюансов и т. п.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07E8A8C-B62D-4D33-A1F5-8D67C5F58E1B}"/>
              </a:ext>
            </a:extLst>
          </p:cNvPr>
          <p:cNvSpPr/>
          <p:nvPr/>
        </p:nvSpPr>
        <p:spPr>
          <a:xfrm>
            <a:off x="539552" y="4005064"/>
            <a:ext cx="7973804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Уровень В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Продолжи ряд, вспомнив таблицу умножения на 2, на 7 и на 8: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1) 2, 4, 6, 8, …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2) 7, 14, 21, …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3) 8, 16, 24, …</a:t>
            </a:r>
          </a:p>
        </p:txBody>
      </p:sp>
    </p:spTree>
    <p:extLst>
      <p:ext uri="{BB962C8B-B14F-4D97-AF65-F5344CB8AC3E}">
        <p14:creationId xmlns:p14="http://schemas.microsoft.com/office/powerpoint/2010/main" val="11163518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AFABA9-B6F7-439D-B590-4E00CB2AC9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961" y="836712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УРОВНИ СЛОЖНОСТИ</a:t>
            </a:r>
            <a:endParaRPr lang="ru-RU" sz="2800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63D7024-03C4-4560-B273-CDFBEA53EFDF}"/>
              </a:ext>
            </a:extLst>
          </p:cNvPr>
          <p:cNvSpPr/>
          <p:nvPr/>
        </p:nvSpPr>
        <p:spPr>
          <a:xfrm>
            <a:off x="491961" y="1772816"/>
            <a:ext cx="850728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Уровень С- углубляет и обогащает второй как по содержанию, так и по глубине проработки. Это происходит за счет включения дополнительной информации, не предусмотренной стандартами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9BF349C1-4959-4EDC-9304-4F8F6CC287DF}"/>
              </a:ext>
            </a:extLst>
          </p:cNvPr>
          <p:cNvSpPr/>
          <p:nvPr/>
        </p:nvSpPr>
        <p:spPr>
          <a:xfrm>
            <a:off x="539552" y="3645024"/>
            <a:ext cx="79226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Уровень С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Продолжи ряд: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1) 2, 4, 6, 8, …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2) 7, 14, 21, …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3) 8, 16, 24, …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Составь самостоятельно свой ряд</a:t>
            </a:r>
          </a:p>
        </p:txBody>
      </p:sp>
    </p:spTree>
    <p:extLst>
      <p:ext uri="{BB962C8B-B14F-4D97-AF65-F5344CB8AC3E}">
        <p14:creationId xmlns:p14="http://schemas.microsoft.com/office/powerpoint/2010/main" val="18271523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F39571-C625-467F-8DEF-F2623CFA44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2708920"/>
            <a:ext cx="8229600" cy="114300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ru-RU" sz="3600" b="1" cap="all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Пример дидактического материала для практического занятия по теме: </a:t>
            </a:r>
            <a:br>
              <a:rPr lang="ru-RU" sz="3600" b="1" cap="all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b="1" cap="all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hlinkClick r:id="rId2" action="ppaction://hlinkfile"/>
              </a:rPr>
              <a:t>Решение логарифмических уравнений</a:t>
            </a:r>
            <a:endParaRPr lang="ru-RU" sz="3600" b="1" cap="all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13346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</TotalTime>
  <Words>425</Words>
  <Application>Microsoft Office PowerPoint</Application>
  <PresentationFormat>Экран (4:3)</PresentationFormat>
  <Paragraphs>82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Тема Office</vt:lpstr>
      <vt:lpstr>Презентация PowerPoint</vt:lpstr>
      <vt:lpstr>Причины снижения интереса к изучаемой дисциплине</vt:lpstr>
      <vt:lpstr>Пример рабочей программы по дисциплине математика для студентов 1 курса</vt:lpstr>
      <vt:lpstr>Презентация PowerPoint</vt:lpstr>
      <vt:lpstr>алгоритм изучения темы</vt:lpstr>
      <vt:lpstr>УРОВНИ СЛОЖНОСТИ</vt:lpstr>
      <vt:lpstr>УРОВНИ СЛОЖНОСТИ</vt:lpstr>
      <vt:lpstr>УРОВНИ СЛОЖНОСТИ</vt:lpstr>
      <vt:lpstr>Пример дидактического материала для практического занятия по теме:  Решение логарифмических уравнений</vt:lpstr>
      <vt:lpstr>Результаты контрольных измерений</vt:lpstr>
      <vt:lpstr>результаты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Наталья Панина</cp:lastModifiedBy>
  <cp:revision>61</cp:revision>
  <dcterms:created xsi:type="dcterms:W3CDTF">2018-01-31T13:13:52Z</dcterms:created>
  <dcterms:modified xsi:type="dcterms:W3CDTF">2018-02-12T20:38:47Z</dcterms:modified>
</cp:coreProperties>
</file>