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3" r:id="rId4"/>
    <p:sldId id="264" r:id="rId5"/>
    <p:sldId id="265" r:id="rId6"/>
    <p:sldId id="258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4C0000"/>
    <a:srgbClr val="000D26"/>
    <a:srgbClr val="760000"/>
    <a:srgbClr val="FFE389"/>
    <a:srgbClr val="DEA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2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C4D3A-5B14-4585-8100-07504E5F6FB8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63861-4C7C-4177-9048-CAC50CC63F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092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&#1056;&#1055;%20&#1055;&#1055;%2009.02.07_2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337" y="1916832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ДИАЛОГОВАЯ ПЛОЩАДКА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ru-RU" sz="2800" b="1" dirty="0" smtClean="0">
              <a:solidFill>
                <a:srgbClr val="4C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Проектирование комплексного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учебно-методического сопровождения</a:t>
            </a:r>
            <a:r>
              <a:rPr lang="ru-RU" sz="2800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образовательного процесса с учетом интеграции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ФГОС СПО, Профессиональных стандартов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и требований WSR»</a:t>
            </a:r>
            <a:endParaRPr lang="ru-RU" sz="2800" dirty="0">
              <a:solidFill>
                <a:srgbClr val="4C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2285984" y="1500174"/>
            <a:ext cx="4572032" cy="928694"/>
          </a:xfrm>
          <a:prstGeom prst="roundRect">
            <a:avLst/>
          </a:prstGeom>
          <a:solidFill>
            <a:srgbClr val="FFE389"/>
          </a:solidFill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ПРАКТИКА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0100" y="3071810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Учебная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57686" y="3000372"/>
            <a:ext cx="4143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Производственная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71736" y="4286256"/>
            <a:ext cx="32861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По профилю специальности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00760" y="4357694"/>
            <a:ext cx="2928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60000"/>
                </a:solidFill>
                <a:latin typeface="Arial" pitchFamily="34" charset="0"/>
                <a:cs typeface="Arial" pitchFamily="34" charset="0"/>
              </a:rPr>
              <a:t>Преддипломная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 rot="10800000" flipV="1">
            <a:off x="2571736" y="2428868"/>
            <a:ext cx="1143008" cy="714380"/>
          </a:xfrm>
          <a:prstGeom prst="straightConnector1">
            <a:avLst/>
          </a:prstGeom>
          <a:ln>
            <a:solidFill>
              <a:srgbClr val="99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000628" y="2428868"/>
            <a:ext cx="1214446" cy="714380"/>
          </a:xfrm>
          <a:prstGeom prst="straightConnector1">
            <a:avLst/>
          </a:prstGeom>
          <a:ln>
            <a:solidFill>
              <a:srgbClr val="99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 flipV="1">
            <a:off x="4500562" y="3500438"/>
            <a:ext cx="1143008" cy="857256"/>
          </a:xfrm>
          <a:prstGeom prst="straightConnector1">
            <a:avLst/>
          </a:prstGeom>
          <a:ln>
            <a:solidFill>
              <a:srgbClr val="99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6786578" y="3500438"/>
            <a:ext cx="928694" cy="857256"/>
          </a:xfrm>
          <a:prstGeom prst="straightConnector1">
            <a:avLst/>
          </a:prstGeom>
          <a:ln>
            <a:solidFill>
              <a:srgbClr val="99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6838" indent="12700" algn="just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4C0000"/>
                </a:solidFill>
              </a:rPr>
              <a:t>Учебная практика </a:t>
            </a:r>
            <a:r>
              <a:rPr lang="ru-RU" dirty="0" smtClean="0"/>
              <a:t>направлена на формирование у обучающихся умений, приобретение первоначального практического опыта для последующего освоения ими общих и профессиональных компетенций по избранной специальности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588" indent="12700" algn="just">
              <a:buNone/>
            </a:pPr>
            <a:r>
              <a:rPr lang="ru-RU" dirty="0" smtClean="0">
                <a:solidFill>
                  <a:srgbClr val="4C0000"/>
                </a:solidFill>
              </a:rPr>
              <a:t>     Практика по профилю специальности </a:t>
            </a:r>
            <a:r>
              <a:rPr lang="ru-RU" dirty="0" smtClean="0"/>
              <a:t>направлена на формирование у обучающегося ОК и ПК, а также приобретение практического опыта по каждому из видов профессиональной деятельности, предусмотренных ФГОС СПО по специальности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588" indent="12700" algn="just"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4C0000"/>
                </a:solidFill>
              </a:rPr>
              <a:t>Преддипломная практика </a:t>
            </a:r>
            <a:r>
              <a:rPr lang="ru-RU" dirty="0" smtClean="0"/>
              <a:t>направлена на углубление первоначального практического опыта обучающегося, развитие ОК и ПК, проверку его готовности к самостоятельной трудовой деятельности, а также на подготовку к выполнению ВКР в организациях различных организационно-правовых форм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214942" y="2714620"/>
            <a:ext cx="3714776" cy="2571768"/>
          </a:xfrm>
          <a:prstGeom prst="roundRect">
            <a:avLst/>
          </a:prstGeom>
          <a:solidFill>
            <a:srgbClr val="FFE389"/>
          </a:solidFill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990000"/>
                </a:solidFill>
              </a:rPr>
              <a:t>Положение о практике студентов, осваивающих ОПОП СПО в ОГБПОУ </a:t>
            </a:r>
            <a:r>
              <a:rPr lang="ru-RU" sz="2000" b="1" dirty="0" err="1" smtClean="0">
                <a:solidFill>
                  <a:srgbClr val="990000"/>
                </a:solidFill>
              </a:rPr>
              <a:t>СмолАПО</a:t>
            </a:r>
            <a:endParaRPr lang="ru-RU" sz="2000" b="1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2714620"/>
            <a:ext cx="3929090" cy="2571768"/>
          </a:xfrm>
          <a:prstGeom prst="roundRect">
            <a:avLst/>
          </a:prstGeom>
          <a:solidFill>
            <a:srgbClr val="FFE389"/>
          </a:solidFill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990000"/>
                </a:solidFill>
              </a:rPr>
              <a:t>Приказ Министерства образования и науки РФ от 18 апреля 2013 г. N 291 "Об утверждении Положения о практике обучающихся, осваивающих ОПОП СПО"</a:t>
            </a:r>
            <a:endParaRPr lang="ru-RU" sz="2000" b="1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люс 8"/>
          <p:cNvSpPr/>
          <p:nvPr/>
        </p:nvSpPr>
        <p:spPr>
          <a:xfrm>
            <a:off x="4500562" y="3714752"/>
            <a:ext cx="571504" cy="500066"/>
          </a:xfrm>
          <a:prstGeom prst="mathPlus">
            <a:avLst/>
          </a:prstGeom>
          <a:solidFill>
            <a:srgbClr val="FFE389"/>
          </a:solidFill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14348" y="1643050"/>
            <a:ext cx="7858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Программы практики базируются на следующей нормативной документации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57126" y="4768816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2800" b="1" dirty="0" smtClean="0">
              <a:solidFill>
                <a:srgbClr val="990000"/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990000"/>
                </a:solidFill>
                <a:hlinkClick r:id="rId2" action="ppaction://hlinkfile"/>
              </a:rPr>
              <a:t>РАБОЧАЯ ПРОГРАММА</a:t>
            </a:r>
            <a:endParaRPr lang="ru-RU" sz="2800" dirty="0" smtClean="0">
              <a:solidFill>
                <a:srgbClr val="990000"/>
              </a:solidFill>
              <a:hlinkClick r:id="rId2" action="ppaction://hlinkfile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990000"/>
                </a:solidFill>
                <a:hlinkClick r:id="rId2" action="ppaction://hlinkfile"/>
              </a:rPr>
              <a:t>ПРАКТИКИ ПО ПРОФИЛЮ СПЕЦИАЛЬНОСТИ</a:t>
            </a:r>
            <a:r>
              <a:rPr lang="ru-RU" sz="2800" b="1" dirty="0" smtClean="0">
                <a:solidFill>
                  <a:srgbClr val="990000"/>
                </a:solidFill>
              </a:rPr>
              <a:t/>
            </a:r>
            <a:br>
              <a:rPr lang="ru-RU" sz="2800" b="1" dirty="0" smtClean="0">
                <a:solidFill>
                  <a:srgbClr val="990000"/>
                </a:solidFill>
              </a:rPr>
            </a:br>
            <a:endParaRPr lang="ru-RU" sz="2800" b="1" dirty="0" smtClean="0">
              <a:solidFill>
                <a:srgbClr val="990000"/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990000"/>
                </a:solidFill>
              </a:rPr>
              <a:t>специальность 09.02.07 Информационные системы и программирование, </a:t>
            </a:r>
            <a:endParaRPr lang="ru-RU" sz="2800" dirty="0" smtClean="0">
              <a:solidFill>
                <a:srgbClr val="990000"/>
              </a:solidFill>
            </a:endParaRPr>
          </a:p>
          <a:p>
            <a:pPr algn="ctr">
              <a:buNone/>
            </a:pPr>
            <a:r>
              <a:rPr lang="ru-RU" sz="2800" i="1" dirty="0" smtClean="0">
                <a:solidFill>
                  <a:srgbClr val="990000"/>
                </a:solidFill>
              </a:rPr>
              <a:t>квалификация Программист</a:t>
            </a:r>
            <a:endParaRPr lang="ru-RU" sz="2800" dirty="0" smtClean="0">
              <a:solidFill>
                <a:srgbClr val="990000"/>
              </a:solidFill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145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БЛ-2</cp:lastModifiedBy>
  <cp:revision>42</cp:revision>
  <dcterms:created xsi:type="dcterms:W3CDTF">2018-01-31T13:13:52Z</dcterms:created>
  <dcterms:modified xsi:type="dcterms:W3CDTF">2018-05-28T14:31:47Z</dcterms:modified>
</cp:coreProperties>
</file>