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88" r:id="rId2"/>
    <p:sldMasterId id="2147483701" r:id="rId3"/>
    <p:sldMasterId id="2147483729" r:id="rId4"/>
    <p:sldMasterId id="2147483742" r:id="rId5"/>
    <p:sldMasterId id="2147483768" r:id="rId6"/>
  </p:sldMasterIdLst>
  <p:notesMasterIdLst>
    <p:notesMasterId r:id="rId24"/>
  </p:notesMasterIdLst>
  <p:sldIdLst>
    <p:sldId id="281" r:id="rId7"/>
    <p:sldId id="328" r:id="rId8"/>
    <p:sldId id="335" r:id="rId9"/>
    <p:sldId id="330" r:id="rId10"/>
    <p:sldId id="336" r:id="rId11"/>
    <p:sldId id="317" r:id="rId12"/>
    <p:sldId id="327" r:id="rId13"/>
    <p:sldId id="304" r:id="rId14"/>
    <p:sldId id="321" r:id="rId15"/>
    <p:sldId id="344" r:id="rId16"/>
    <p:sldId id="307" r:id="rId17"/>
    <p:sldId id="303" r:id="rId18"/>
    <p:sldId id="343" r:id="rId19"/>
    <p:sldId id="326" r:id="rId20"/>
    <p:sldId id="332" r:id="rId21"/>
    <p:sldId id="337" r:id="rId22"/>
    <p:sldId id="341" r:id="rId23"/>
  </p:sldIdLst>
  <p:sldSz cx="12192000" cy="6858000"/>
  <p:notesSz cx="6781800" cy="98742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AB200"/>
    <a:srgbClr val="FF8F8F"/>
    <a:srgbClr val="FFABAB"/>
    <a:srgbClr val="ABABFF"/>
    <a:srgbClr val="6D6DFF"/>
    <a:srgbClr val="0000FF"/>
    <a:srgbClr val="33CC3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 autoAdjust="0"/>
    <p:restoredTop sz="95360" autoAdjust="0"/>
  </p:normalViewPr>
  <p:slideViewPr>
    <p:cSldViewPr>
      <p:cViewPr varScale="1">
        <p:scale>
          <a:sx n="83" d="100"/>
          <a:sy n="83" d="100"/>
        </p:scale>
        <p:origin x="75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C483B-DEF3-4F9E-8824-04CFEBE4115C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2CAAE10-5723-4380-A526-AE2D2001305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600" b="1" kern="1200" dirty="0">
              <a:solidFill>
                <a:schemeClr val="bg1"/>
              </a:solidFill>
              <a:latin typeface="+mn-lt"/>
            </a:rPr>
            <a:t>Проведение самодиагностики образовательных организаций</a:t>
          </a:r>
        </a:p>
      </dgm:t>
    </dgm:pt>
    <dgm:pt modelId="{969AE7C1-F472-4B99-82F4-50B126921B3F}" type="parTrans" cxnId="{872D9642-542C-4AD6-8874-F18E10A4A43A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4E2B6C4B-2301-4F0F-B4F5-DAC4004D38F9}" type="sibTrans" cxnId="{872D9642-542C-4AD6-8874-F18E10A4A43A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195482B0-B490-44DF-8482-85F0F52F198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600" b="1" kern="1200" dirty="0">
              <a:solidFill>
                <a:schemeClr val="bg1"/>
              </a:solidFill>
              <a:latin typeface="+mn-lt"/>
            </a:rPr>
            <a:t>Разработка методических рекомендаций</a:t>
          </a:r>
        </a:p>
      </dgm:t>
    </dgm:pt>
    <dgm:pt modelId="{7CD7724C-5E40-44DA-BAD4-34A95434241A}" type="parTrans" cxnId="{0F5E4FBB-45AE-461A-8229-1C09B28394CC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FA3D71E7-A0F4-4C3F-AF18-A27792A260DC}" type="sibTrans" cxnId="{0F5E4FBB-45AE-461A-8229-1C09B28394C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604DA1F8-00A9-4EE0-8C9F-E123BFDE1B8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600" b="1" kern="1200" dirty="0">
              <a:solidFill>
                <a:schemeClr val="bg1"/>
              </a:solidFill>
              <a:latin typeface="+mn-lt"/>
            </a:rPr>
            <a:t>Апробация в пилотных школах</a:t>
          </a:r>
        </a:p>
      </dgm:t>
    </dgm:pt>
    <dgm:pt modelId="{7EB6C0C7-C183-4FD4-9193-1687B8E88117}" type="parTrans" cxnId="{B5638432-7594-4B68-AA1F-CEC8E05790A5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28037D71-0ADF-4155-A33A-E91BD443843C}" type="sibTrans" cxnId="{B5638432-7594-4B68-AA1F-CEC8E05790A5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897BCD55-B6FA-4EA9-853A-61C0D26BBBDE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1400" b="1" kern="1200">
              <a:solidFill>
                <a:schemeClr val="bg1"/>
              </a:solidFill>
              <a:latin typeface="+mn-lt"/>
            </a:rPr>
            <a:t>Выявление и ликвидация дефицитов для реализации концепции</a:t>
          </a:r>
          <a:endParaRPr lang="ru-RU" sz="1400" b="1" kern="1200" dirty="0">
            <a:solidFill>
              <a:schemeClr val="bg1"/>
            </a:solidFill>
            <a:latin typeface="+mn-lt"/>
          </a:endParaRPr>
        </a:p>
      </dgm:t>
    </dgm:pt>
    <dgm:pt modelId="{85B6C014-0ACC-4FDA-B5AA-DAFC6E1DD282}" type="parTrans" cxnId="{6D53135C-3A89-4B20-98F4-24CE311B4F87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24D81BB4-BC15-411B-BBDE-5D939C52AF3B}" type="sibTrans" cxnId="{6D53135C-3A89-4B20-98F4-24CE311B4F87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6BEFE141-1458-4356-B17E-7094A2C6E73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marL="0" indent="0"/>
          <a:r>
            <a:rPr lang="ru-RU" sz="1400" b="1" kern="1200" dirty="0">
              <a:solidFill>
                <a:schemeClr val="bg1"/>
              </a:solidFill>
              <a:latin typeface="+mn-lt"/>
            </a:rPr>
            <a:t>Массовое внедрение концепции</a:t>
          </a:r>
          <a:endParaRPr lang="ru-RU" sz="1200" b="1" kern="1200" dirty="0">
            <a:solidFill>
              <a:schemeClr val="bg1"/>
            </a:solidFill>
            <a:latin typeface="+mn-lt"/>
          </a:endParaRPr>
        </a:p>
      </dgm:t>
    </dgm:pt>
    <dgm:pt modelId="{EEFB2753-9C25-4DF6-BA5D-9082E64F86D7}" type="parTrans" cxnId="{16362EE2-845C-467E-B9FB-6467BBCACF84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02DE10F7-F4CB-44EB-B18E-957717E3A54C}" type="sibTrans" cxnId="{16362EE2-845C-467E-B9FB-6467BBCACF84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C9D39B06-9D81-4947-A58C-F5E02933B85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1400" b="1" kern="1200" dirty="0">
              <a:solidFill>
                <a:schemeClr val="bg1"/>
              </a:solidFill>
              <a:latin typeface="+mn-lt"/>
            </a:rPr>
            <a:t>Обеспечение материально-технической базы образовательных организаций</a:t>
          </a:r>
        </a:p>
      </dgm:t>
    </dgm:pt>
    <dgm:pt modelId="{729DDE71-4C65-41D9-86F2-F0422719C01D}" type="parTrans" cxnId="{461D4341-FF15-4BEE-8544-38E420AD42BC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93A99856-0E81-439C-86FE-677F0DD232D2}" type="sibTrans" cxnId="{461D4341-FF15-4BEE-8544-38E420AD42B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7BB61441-6D32-42FA-B015-BFEAB5BADDF1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1400" b="1" kern="1200" dirty="0">
              <a:solidFill>
                <a:schemeClr val="bg1"/>
              </a:solidFill>
              <a:latin typeface="+mn-lt"/>
            </a:rPr>
            <a:t>Внесение изменений в нормативно-правовые акты</a:t>
          </a:r>
        </a:p>
      </dgm:t>
    </dgm:pt>
    <dgm:pt modelId="{C4359738-DB43-4013-8ED6-5F357BA89095}" type="parTrans" cxnId="{A25E0B41-61AA-4EC2-B551-3689A25589C3}">
      <dgm:prSet/>
      <dgm:spPr/>
      <dgm:t>
        <a:bodyPr/>
        <a:lstStyle/>
        <a:p>
          <a:endParaRPr lang="ru-RU"/>
        </a:p>
      </dgm:t>
    </dgm:pt>
    <dgm:pt modelId="{763BDDF4-7B7E-43B5-B4F3-66EF97174CA6}" type="sibTrans" cxnId="{A25E0B41-61AA-4EC2-B551-3689A25589C3}">
      <dgm:prSet/>
      <dgm:spPr/>
      <dgm:t>
        <a:bodyPr/>
        <a:lstStyle/>
        <a:p>
          <a:endParaRPr lang="ru-RU"/>
        </a:p>
      </dgm:t>
    </dgm:pt>
    <dgm:pt modelId="{848639BB-C1E4-4C64-9CEE-5AF7EA4B1AB6}" type="pres">
      <dgm:prSet presAssocID="{DD2C483B-DEF3-4F9E-8824-04CFEBE4115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5641A33-C1CC-4423-AF82-B9D3B60AA8D7}" type="pres">
      <dgm:prSet presAssocID="{82CAAE10-5723-4380-A526-AE2D20013051}" presName="compNode" presStyleCnt="0"/>
      <dgm:spPr/>
    </dgm:pt>
    <dgm:pt modelId="{7FA6D39B-F5D6-4902-AC05-E7C1AAE0EA31}" type="pres">
      <dgm:prSet presAssocID="{82CAAE10-5723-4380-A526-AE2D20013051}" presName="dummyConnPt" presStyleCnt="0"/>
      <dgm:spPr/>
    </dgm:pt>
    <dgm:pt modelId="{AE656BA8-09C5-498E-B9DE-DFDDBAB6894C}" type="pres">
      <dgm:prSet presAssocID="{82CAAE10-5723-4380-A526-AE2D20013051}" presName="node" presStyleLbl="node1" presStyleIdx="0" presStyleCnt="7" custScaleX="27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F12ED-9D79-457A-9CF2-7F50AF041F4B}" type="pres">
      <dgm:prSet presAssocID="{4E2B6C4B-2301-4F0F-B4F5-DAC4004D38F9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6E4043BE-0E02-4794-809B-7303F9E7E3B8}" type="pres">
      <dgm:prSet presAssocID="{195482B0-B490-44DF-8482-85F0F52F1980}" presName="compNode" presStyleCnt="0"/>
      <dgm:spPr/>
    </dgm:pt>
    <dgm:pt modelId="{B1240F41-B92C-45DE-B23D-F59C4A9EDB6F}" type="pres">
      <dgm:prSet presAssocID="{195482B0-B490-44DF-8482-85F0F52F1980}" presName="dummyConnPt" presStyleCnt="0"/>
      <dgm:spPr/>
    </dgm:pt>
    <dgm:pt modelId="{D688EFEB-9509-4559-B4AF-E272B9B430EF}" type="pres">
      <dgm:prSet presAssocID="{195482B0-B490-44DF-8482-85F0F52F1980}" presName="node" presStyleLbl="node1" presStyleIdx="1" presStyleCnt="7" custScaleX="273282" custScaleY="9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C8D1-BBE6-4763-B555-CB6017DFB5CD}" type="pres">
      <dgm:prSet presAssocID="{FA3D71E7-A0F4-4C3F-AF18-A27792A260DC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E0751A7F-8A2A-43C1-A812-EF3A66738611}" type="pres">
      <dgm:prSet presAssocID="{604DA1F8-00A9-4EE0-8C9F-E123BFDE1B8F}" presName="compNode" presStyleCnt="0"/>
      <dgm:spPr/>
    </dgm:pt>
    <dgm:pt modelId="{51D0B37A-AB6F-49AD-BCF2-6E0F61428103}" type="pres">
      <dgm:prSet presAssocID="{604DA1F8-00A9-4EE0-8C9F-E123BFDE1B8F}" presName="dummyConnPt" presStyleCnt="0"/>
      <dgm:spPr/>
    </dgm:pt>
    <dgm:pt modelId="{AB86BEE0-5966-4D06-8BB7-684A8EE05C4F}" type="pres">
      <dgm:prSet presAssocID="{604DA1F8-00A9-4EE0-8C9F-E123BFDE1B8F}" presName="node" presStyleLbl="node1" presStyleIdx="2" presStyleCnt="7" custScaleX="27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95B04-FCDA-4A9B-BC57-4662DE011689}" type="pres">
      <dgm:prSet presAssocID="{28037D71-0ADF-4155-A33A-E91BD443843C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BED8A18D-8490-4197-98E8-3C931064DB5C}" type="pres">
      <dgm:prSet presAssocID="{897BCD55-B6FA-4EA9-853A-61C0D26BBBDE}" presName="compNode" presStyleCnt="0"/>
      <dgm:spPr/>
    </dgm:pt>
    <dgm:pt modelId="{1B0C5987-671E-4CB0-B196-361A390E64E4}" type="pres">
      <dgm:prSet presAssocID="{897BCD55-B6FA-4EA9-853A-61C0D26BBBDE}" presName="dummyConnPt" presStyleCnt="0"/>
      <dgm:spPr/>
    </dgm:pt>
    <dgm:pt modelId="{959C3F46-FB6C-42CC-8A99-F8F4250C4869}" type="pres">
      <dgm:prSet presAssocID="{897BCD55-B6FA-4EA9-853A-61C0D26BBBDE}" presName="node" presStyleLbl="node1" presStyleIdx="3" presStyleCnt="7" custScaleX="296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DB8E9-6FB0-463F-8122-95994430A6F7}" type="pres">
      <dgm:prSet presAssocID="{24D81BB4-BC15-411B-BBDE-5D939C52AF3B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AC36ACFD-CBD1-47CD-A477-39C7F8E0D88C}" type="pres">
      <dgm:prSet presAssocID="{6BEFE141-1458-4356-B17E-7094A2C6E73C}" presName="compNode" presStyleCnt="0"/>
      <dgm:spPr/>
    </dgm:pt>
    <dgm:pt modelId="{0386C58A-F8FD-4733-9B15-6E20D3484621}" type="pres">
      <dgm:prSet presAssocID="{6BEFE141-1458-4356-B17E-7094A2C6E73C}" presName="dummyConnPt" presStyleCnt="0"/>
      <dgm:spPr/>
    </dgm:pt>
    <dgm:pt modelId="{B5E90163-A847-4BEC-B81B-4FDC96A6E37F}" type="pres">
      <dgm:prSet presAssocID="{6BEFE141-1458-4356-B17E-7094A2C6E73C}" presName="node" presStyleLbl="node1" presStyleIdx="4" presStyleCnt="7" custScaleX="294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C74C9-EADB-4D88-8088-A5D44AB4C654}" type="pres">
      <dgm:prSet presAssocID="{02DE10F7-F4CB-44EB-B18E-957717E3A54C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B1AF6E20-831C-459E-AFCC-985AA3CEA6D3}" type="pres">
      <dgm:prSet presAssocID="{C9D39B06-9D81-4947-A58C-F5E02933B85A}" presName="compNode" presStyleCnt="0"/>
      <dgm:spPr/>
    </dgm:pt>
    <dgm:pt modelId="{8B12C8CD-ACE2-4309-B59E-95A540F2A1B6}" type="pres">
      <dgm:prSet presAssocID="{C9D39B06-9D81-4947-A58C-F5E02933B85A}" presName="dummyConnPt" presStyleCnt="0"/>
      <dgm:spPr/>
    </dgm:pt>
    <dgm:pt modelId="{FA9F819F-453A-4BFA-B77A-548360270841}" type="pres">
      <dgm:prSet presAssocID="{C9D39B06-9D81-4947-A58C-F5E02933B85A}" presName="node" presStyleLbl="node1" presStyleIdx="5" presStyleCnt="7" custScaleX="29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CE4F9-3566-4B40-B16F-23A7DDD69EBB}" type="pres">
      <dgm:prSet presAssocID="{93A99856-0E81-439C-86FE-677F0DD232D2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BFFD93A1-ED72-4A7C-8E68-C043F2A8786F}" type="pres">
      <dgm:prSet presAssocID="{7BB61441-6D32-42FA-B015-BFEAB5BADDF1}" presName="compNode" presStyleCnt="0"/>
      <dgm:spPr/>
    </dgm:pt>
    <dgm:pt modelId="{BF91C950-5A12-4A67-BE97-53705B1D7F0F}" type="pres">
      <dgm:prSet presAssocID="{7BB61441-6D32-42FA-B015-BFEAB5BADDF1}" presName="dummyConnPt" presStyleCnt="0"/>
      <dgm:spPr/>
    </dgm:pt>
    <dgm:pt modelId="{650312E6-F404-4854-9310-3B590B451199}" type="pres">
      <dgm:prSet presAssocID="{7BB61441-6D32-42FA-B015-BFEAB5BADDF1}" presName="node" presStyleLbl="node1" presStyleIdx="6" presStyleCnt="7" custScaleX="260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F43BA-3E08-48BE-B104-D311CD6BF8BA}" type="presOf" srcId="{24D81BB4-BC15-411B-BBDE-5D939C52AF3B}" destId="{B83DB8E9-6FB0-463F-8122-95994430A6F7}" srcOrd="0" destOrd="0" presId="urn:microsoft.com/office/officeart/2005/8/layout/bProcess4"/>
    <dgm:cxn modelId="{F7C40A04-D9FB-4D81-871D-CEB52F6CA8D3}" type="presOf" srcId="{FA3D71E7-A0F4-4C3F-AF18-A27792A260DC}" destId="{24BDC8D1-BBE6-4763-B555-CB6017DFB5CD}" srcOrd="0" destOrd="0" presId="urn:microsoft.com/office/officeart/2005/8/layout/bProcess4"/>
    <dgm:cxn modelId="{E9322C9A-D8E3-451C-91A9-E8889C074CDA}" type="presOf" srcId="{6BEFE141-1458-4356-B17E-7094A2C6E73C}" destId="{B5E90163-A847-4BEC-B81B-4FDC96A6E37F}" srcOrd="0" destOrd="0" presId="urn:microsoft.com/office/officeart/2005/8/layout/bProcess4"/>
    <dgm:cxn modelId="{16362EE2-845C-467E-B9FB-6467BBCACF84}" srcId="{DD2C483B-DEF3-4F9E-8824-04CFEBE4115C}" destId="{6BEFE141-1458-4356-B17E-7094A2C6E73C}" srcOrd="4" destOrd="0" parTransId="{EEFB2753-9C25-4DF6-BA5D-9082E64F86D7}" sibTransId="{02DE10F7-F4CB-44EB-B18E-957717E3A54C}"/>
    <dgm:cxn modelId="{85BDDA76-8982-441B-84DE-FAA6B272C22D}" type="presOf" srcId="{02DE10F7-F4CB-44EB-B18E-957717E3A54C}" destId="{F06C74C9-EADB-4D88-8088-A5D44AB4C654}" srcOrd="0" destOrd="0" presId="urn:microsoft.com/office/officeart/2005/8/layout/bProcess4"/>
    <dgm:cxn modelId="{6D53135C-3A89-4B20-98F4-24CE311B4F87}" srcId="{DD2C483B-DEF3-4F9E-8824-04CFEBE4115C}" destId="{897BCD55-B6FA-4EA9-853A-61C0D26BBBDE}" srcOrd="3" destOrd="0" parTransId="{85B6C014-0ACC-4FDA-B5AA-DAFC6E1DD282}" sibTransId="{24D81BB4-BC15-411B-BBDE-5D939C52AF3B}"/>
    <dgm:cxn modelId="{C794A3C8-3984-404C-8317-E10DBC89F448}" type="presOf" srcId="{195482B0-B490-44DF-8482-85F0F52F1980}" destId="{D688EFEB-9509-4559-B4AF-E272B9B430EF}" srcOrd="0" destOrd="0" presId="urn:microsoft.com/office/officeart/2005/8/layout/bProcess4"/>
    <dgm:cxn modelId="{80C74CFA-4886-49F1-9861-95A861A85B9D}" type="presOf" srcId="{4E2B6C4B-2301-4F0F-B4F5-DAC4004D38F9}" destId="{300F12ED-9D79-457A-9CF2-7F50AF041F4B}" srcOrd="0" destOrd="0" presId="urn:microsoft.com/office/officeart/2005/8/layout/bProcess4"/>
    <dgm:cxn modelId="{725F959C-192A-4060-824C-3DD69DB98EDB}" type="presOf" srcId="{28037D71-0ADF-4155-A33A-E91BD443843C}" destId="{9CF95B04-FCDA-4A9B-BC57-4662DE011689}" srcOrd="0" destOrd="0" presId="urn:microsoft.com/office/officeart/2005/8/layout/bProcess4"/>
    <dgm:cxn modelId="{FAF1EBCA-BCB5-40D6-894A-5B973254DB31}" type="presOf" srcId="{DD2C483B-DEF3-4F9E-8824-04CFEBE4115C}" destId="{848639BB-C1E4-4C64-9CEE-5AF7EA4B1AB6}" srcOrd="0" destOrd="0" presId="urn:microsoft.com/office/officeart/2005/8/layout/bProcess4"/>
    <dgm:cxn modelId="{73275A6D-9773-4140-BF90-894791BF5259}" type="presOf" srcId="{93A99856-0E81-439C-86FE-677F0DD232D2}" destId="{A1CCE4F9-3566-4B40-B16F-23A7DDD69EBB}" srcOrd="0" destOrd="0" presId="urn:microsoft.com/office/officeart/2005/8/layout/bProcess4"/>
    <dgm:cxn modelId="{E153EABD-28B4-4E60-9724-D7B244122149}" type="presOf" srcId="{C9D39B06-9D81-4947-A58C-F5E02933B85A}" destId="{FA9F819F-453A-4BFA-B77A-548360270841}" srcOrd="0" destOrd="0" presId="urn:microsoft.com/office/officeart/2005/8/layout/bProcess4"/>
    <dgm:cxn modelId="{B5638432-7594-4B68-AA1F-CEC8E05790A5}" srcId="{DD2C483B-DEF3-4F9E-8824-04CFEBE4115C}" destId="{604DA1F8-00A9-4EE0-8C9F-E123BFDE1B8F}" srcOrd="2" destOrd="0" parTransId="{7EB6C0C7-C183-4FD4-9193-1687B8E88117}" sibTransId="{28037D71-0ADF-4155-A33A-E91BD443843C}"/>
    <dgm:cxn modelId="{0F5E4FBB-45AE-461A-8229-1C09B28394CC}" srcId="{DD2C483B-DEF3-4F9E-8824-04CFEBE4115C}" destId="{195482B0-B490-44DF-8482-85F0F52F1980}" srcOrd="1" destOrd="0" parTransId="{7CD7724C-5E40-44DA-BAD4-34A95434241A}" sibTransId="{FA3D71E7-A0F4-4C3F-AF18-A27792A260DC}"/>
    <dgm:cxn modelId="{CED1D8CB-73A1-468B-8A0E-80BFE1AE3C19}" type="presOf" srcId="{604DA1F8-00A9-4EE0-8C9F-E123BFDE1B8F}" destId="{AB86BEE0-5966-4D06-8BB7-684A8EE05C4F}" srcOrd="0" destOrd="0" presId="urn:microsoft.com/office/officeart/2005/8/layout/bProcess4"/>
    <dgm:cxn modelId="{598F13B8-F3B1-4381-9D7F-3AAC75623C14}" type="presOf" srcId="{82CAAE10-5723-4380-A526-AE2D20013051}" destId="{AE656BA8-09C5-498E-B9DE-DFDDBAB6894C}" srcOrd="0" destOrd="0" presId="urn:microsoft.com/office/officeart/2005/8/layout/bProcess4"/>
    <dgm:cxn modelId="{B6B193BE-AF31-407A-8C19-E036C634B606}" type="presOf" srcId="{7BB61441-6D32-42FA-B015-BFEAB5BADDF1}" destId="{650312E6-F404-4854-9310-3B590B451199}" srcOrd="0" destOrd="0" presId="urn:microsoft.com/office/officeart/2005/8/layout/bProcess4"/>
    <dgm:cxn modelId="{A25E0B41-61AA-4EC2-B551-3689A25589C3}" srcId="{DD2C483B-DEF3-4F9E-8824-04CFEBE4115C}" destId="{7BB61441-6D32-42FA-B015-BFEAB5BADDF1}" srcOrd="6" destOrd="0" parTransId="{C4359738-DB43-4013-8ED6-5F357BA89095}" sibTransId="{763BDDF4-7B7E-43B5-B4F3-66EF97174CA6}"/>
    <dgm:cxn modelId="{461D4341-FF15-4BEE-8544-38E420AD42BC}" srcId="{DD2C483B-DEF3-4F9E-8824-04CFEBE4115C}" destId="{C9D39B06-9D81-4947-A58C-F5E02933B85A}" srcOrd="5" destOrd="0" parTransId="{729DDE71-4C65-41D9-86F2-F0422719C01D}" sibTransId="{93A99856-0E81-439C-86FE-677F0DD232D2}"/>
    <dgm:cxn modelId="{0FFF4DA2-A923-4A71-AC22-384C45054E49}" type="presOf" srcId="{897BCD55-B6FA-4EA9-853A-61C0D26BBBDE}" destId="{959C3F46-FB6C-42CC-8A99-F8F4250C4869}" srcOrd="0" destOrd="0" presId="urn:microsoft.com/office/officeart/2005/8/layout/bProcess4"/>
    <dgm:cxn modelId="{872D9642-542C-4AD6-8874-F18E10A4A43A}" srcId="{DD2C483B-DEF3-4F9E-8824-04CFEBE4115C}" destId="{82CAAE10-5723-4380-A526-AE2D20013051}" srcOrd="0" destOrd="0" parTransId="{969AE7C1-F472-4B99-82F4-50B126921B3F}" sibTransId="{4E2B6C4B-2301-4F0F-B4F5-DAC4004D38F9}"/>
    <dgm:cxn modelId="{A1E1E74E-7AC6-498E-B7B8-1895A5D63C28}" type="presParOf" srcId="{848639BB-C1E4-4C64-9CEE-5AF7EA4B1AB6}" destId="{95641A33-C1CC-4423-AF82-B9D3B60AA8D7}" srcOrd="0" destOrd="0" presId="urn:microsoft.com/office/officeart/2005/8/layout/bProcess4"/>
    <dgm:cxn modelId="{74268612-455E-4973-84A5-AAADD368BBE5}" type="presParOf" srcId="{95641A33-C1CC-4423-AF82-B9D3B60AA8D7}" destId="{7FA6D39B-F5D6-4902-AC05-E7C1AAE0EA31}" srcOrd="0" destOrd="0" presId="urn:microsoft.com/office/officeart/2005/8/layout/bProcess4"/>
    <dgm:cxn modelId="{9A6F28DB-3638-4F3F-9BB9-7FAAD78AAC88}" type="presParOf" srcId="{95641A33-C1CC-4423-AF82-B9D3B60AA8D7}" destId="{AE656BA8-09C5-498E-B9DE-DFDDBAB6894C}" srcOrd="1" destOrd="0" presId="urn:microsoft.com/office/officeart/2005/8/layout/bProcess4"/>
    <dgm:cxn modelId="{4469BFAD-2D0E-46DD-B754-F870D2F85A89}" type="presParOf" srcId="{848639BB-C1E4-4C64-9CEE-5AF7EA4B1AB6}" destId="{300F12ED-9D79-457A-9CF2-7F50AF041F4B}" srcOrd="1" destOrd="0" presId="urn:microsoft.com/office/officeart/2005/8/layout/bProcess4"/>
    <dgm:cxn modelId="{CC3496F7-376A-4655-A6FD-1C77FC22EA0B}" type="presParOf" srcId="{848639BB-C1E4-4C64-9CEE-5AF7EA4B1AB6}" destId="{6E4043BE-0E02-4794-809B-7303F9E7E3B8}" srcOrd="2" destOrd="0" presId="urn:microsoft.com/office/officeart/2005/8/layout/bProcess4"/>
    <dgm:cxn modelId="{22E22011-7AA2-45F3-877B-427F2E57D5D9}" type="presParOf" srcId="{6E4043BE-0E02-4794-809B-7303F9E7E3B8}" destId="{B1240F41-B92C-45DE-B23D-F59C4A9EDB6F}" srcOrd="0" destOrd="0" presId="urn:microsoft.com/office/officeart/2005/8/layout/bProcess4"/>
    <dgm:cxn modelId="{F9B13801-C24B-41C2-BCDC-B85960075066}" type="presParOf" srcId="{6E4043BE-0E02-4794-809B-7303F9E7E3B8}" destId="{D688EFEB-9509-4559-B4AF-E272B9B430EF}" srcOrd="1" destOrd="0" presId="urn:microsoft.com/office/officeart/2005/8/layout/bProcess4"/>
    <dgm:cxn modelId="{A51FD93A-A1E6-41CB-8B9A-9B5C562AA55E}" type="presParOf" srcId="{848639BB-C1E4-4C64-9CEE-5AF7EA4B1AB6}" destId="{24BDC8D1-BBE6-4763-B555-CB6017DFB5CD}" srcOrd="3" destOrd="0" presId="urn:microsoft.com/office/officeart/2005/8/layout/bProcess4"/>
    <dgm:cxn modelId="{4510C496-7C16-406D-93AB-00CF1E3796B6}" type="presParOf" srcId="{848639BB-C1E4-4C64-9CEE-5AF7EA4B1AB6}" destId="{E0751A7F-8A2A-43C1-A812-EF3A66738611}" srcOrd="4" destOrd="0" presId="urn:microsoft.com/office/officeart/2005/8/layout/bProcess4"/>
    <dgm:cxn modelId="{FD9FF777-2993-4C6F-B20B-B112CCD9C8CB}" type="presParOf" srcId="{E0751A7F-8A2A-43C1-A812-EF3A66738611}" destId="{51D0B37A-AB6F-49AD-BCF2-6E0F61428103}" srcOrd="0" destOrd="0" presId="urn:microsoft.com/office/officeart/2005/8/layout/bProcess4"/>
    <dgm:cxn modelId="{FE13BC45-CDB6-4CD4-807D-F116A10EF766}" type="presParOf" srcId="{E0751A7F-8A2A-43C1-A812-EF3A66738611}" destId="{AB86BEE0-5966-4D06-8BB7-684A8EE05C4F}" srcOrd="1" destOrd="0" presId="urn:microsoft.com/office/officeart/2005/8/layout/bProcess4"/>
    <dgm:cxn modelId="{CB5FB442-843C-41EF-91D7-87E19D84807E}" type="presParOf" srcId="{848639BB-C1E4-4C64-9CEE-5AF7EA4B1AB6}" destId="{9CF95B04-FCDA-4A9B-BC57-4662DE011689}" srcOrd="5" destOrd="0" presId="urn:microsoft.com/office/officeart/2005/8/layout/bProcess4"/>
    <dgm:cxn modelId="{40459100-C81E-4D5F-A025-B079EBAA44AF}" type="presParOf" srcId="{848639BB-C1E4-4C64-9CEE-5AF7EA4B1AB6}" destId="{BED8A18D-8490-4197-98E8-3C931064DB5C}" srcOrd="6" destOrd="0" presId="urn:microsoft.com/office/officeart/2005/8/layout/bProcess4"/>
    <dgm:cxn modelId="{64CED150-C714-4ED9-A481-34F290791907}" type="presParOf" srcId="{BED8A18D-8490-4197-98E8-3C931064DB5C}" destId="{1B0C5987-671E-4CB0-B196-361A390E64E4}" srcOrd="0" destOrd="0" presId="urn:microsoft.com/office/officeart/2005/8/layout/bProcess4"/>
    <dgm:cxn modelId="{4E512C81-08FA-474C-8759-24EC97E667A3}" type="presParOf" srcId="{BED8A18D-8490-4197-98E8-3C931064DB5C}" destId="{959C3F46-FB6C-42CC-8A99-F8F4250C4869}" srcOrd="1" destOrd="0" presId="urn:microsoft.com/office/officeart/2005/8/layout/bProcess4"/>
    <dgm:cxn modelId="{147A0ED0-8FFD-4420-B56D-8625EF36029E}" type="presParOf" srcId="{848639BB-C1E4-4C64-9CEE-5AF7EA4B1AB6}" destId="{B83DB8E9-6FB0-463F-8122-95994430A6F7}" srcOrd="7" destOrd="0" presId="urn:microsoft.com/office/officeart/2005/8/layout/bProcess4"/>
    <dgm:cxn modelId="{BDAD402D-383A-4423-83D4-ACB739B2AFA1}" type="presParOf" srcId="{848639BB-C1E4-4C64-9CEE-5AF7EA4B1AB6}" destId="{AC36ACFD-CBD1-47CD-A477-39C7F8E0D88C}" srcOrd="8" destOrd="0" presId="urn:microsoft.com/office/officeart/2005/8/layout/bProcess4"/>
    <dgm:cxn modelId="{3076F109-F758-4B34-9EEB-3A9640673ECC}" type="presParOf" srcId="{AC36ACFD-CBD1-47CD-A477-39C7F8E0D88C}" destId="{0386C58A-F8FD-4733-9B15-6E20D3484621}" srcOrd="0" destOrd="0" presId="urn:microsoft.com/office/officeart/2005/8/layout/bProcess4"/>
    <dgm:cxn modelId="{A6AB1BA3-6660-4E51-863F-A2C28D56757C}" type="presParOf" srcId="{AC36ACFD-CBD1-47CD-A477-39C7F8E0D88C}" destId="{B5E90163-A847-4BEC-B81B-4FDC96A6E37F}" srcOrd="1" destOrd="0" presId="urn:microsoft.com/office/officeart/2005/8/layout/bProcess4"/>
    <dgm:cxn modelId="{77EA38FF-95E3-4B18-A72D-945D4A64FC22}" type="presParOf" srcId="{848639BB-C1E4-4C64-9CEE-5AF7EA4B1AB6}" destId="{F06C74C9-EADB-4D88-8088-A5D44AB4C654}" srcOrd="9" destOrd="0" presId="urn:microsoft.com/office/officeart/2005/8/layout/bProcess4"/>
    <dgm:cxn modelId="{9970AA6D-6EAF-4AA5-B2AB-AAFA965E76E4}" type="presParOf" srcId="{848639BB-C1E4-4C64-9CEE-5AF7EA4B1AB6}" destId="{B1AF6E20-831C-459E-AFCC-985AA3CEA6D3}" srcOrd="10" destOrd="0" presId="urn:microsoft.com/office/officeart/2005/8/layout/bProcess4"/>
    <dgm:cxn modelId="{028CDC3A-26BD-4F9F-AE67-28DF045E497D}" type="presParOf" srcId="{B1AF6E20-831C-459E-AFCC-985AA3CEA6D3}" destId="{8B12C8CD-ACE2-4309-B59E-95A540F2A1B6}" srcOrd="0" destOrd="0" presId="urn:microsoft.com/office/officeart/2005/8/layout/bProcess4"/>
    <dgm:cxn modelId="{F68A00D5-C855-4F47-B14F-E7F08C94EFE6}" type="presParOf" srcId="{B1AF6E20-831C-459E-AFCC-985AA3CEA6D3}" destId="{FA9F819F-453A-4BFA-B77A-548360270841}" srcOrd="1" destOrd="0" presId="urn:microsoft.com/office/officeart/2005/8/layout/bProcess4"/>
    <dgm:cxn modelId="{85B6AC4F-0B62-483D-A8D2-039BB01B599D}" type="presParOf" srcId="{848639BB-C1E4-4C64-9CEE-5AF7EA4B1AB6}" destId="{A1CCE4F9-3566-4B40-B16F-23A7DDD69EBB}" srcOrd="11" destOrd="0" presId="urn:microsoft.com/office/officeart/2005/8/layout/bProcess4"/>
    <dgm:cxn modelId="{BE2018D3-F9C8-4793-88BB-1FF43C377E65}" type="presParOf" srcId="{848639BB-C1E4-4C64-9CEE-5AF7EA4B1AB6}" destId="{BFFD93A1-ED72-4A7C-8E68-C043F2A8786F}" srcOrd="12" destOrd="0" presId="urn:microsoft.com/office/officeart/2005/8/layout/bProcess4"/>
    <dgm:cxn modelId="{B530039C-99CE-4988-A605-599D07F1559C}" type="presParOf" srcId="{BFFD93A1-ED72-4A7C-8E68-C043F2A8786F}" destId="{BF91C950-5A12-4A67-BE97-53705B1D7F0F}" srcOrd="0" destOrd="0" presId="urn:microsoft.com/office/officeart/2005/8/layout/bProcess4"/>
    <dgm:cxn modelId="{C3375976-AAAD-47A2-A2E7-AD7F96D91A36}" type="presParOf" srcId="{BFFD93A1-ED72-4A7C-8E68-C043F2A8786F}" destId="{650312E6-F404-4854-9310-3B590B4511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DEDAA-24E7-443D-BEA5-656EFFEE7266}" type="doc">
      <dgm:prSet loTypeId="urn:microsoft.com/office/officeart/2005/8/layout/chevron1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98A8CAF-9FEE-43BF-A8C9-2246F449BD1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 sz="1000" b="1" dirty="0">
            <a:solidFill>
              <a:srgbClr val="31356E"/>
            </a:solidFill>
          </a:endParaRPr>
        </a:p>
      </dgm:t>
    </dgm:pt>
    <dgm:pt modelId="{506EEAF8-CEA6-45E7-9AD0-6DB4EAD83E3C}" type="parTrans" cxnId="{F99BAB9C-FB80-44F8-96D9-5A7C0BA209A0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DE5AB89F-9352-4753-91D0-A0AD7720C093}" type="sibTrans" cxnId="{F99BAB9C-FB80-44F8-96D9-5A7C0BA209A0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767071F6-3991-4E8A-A3E7-80DC49CAE47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ru-RU" sz="1400" b="1" dirty="0">
            <a:solidFill>
              <a:srgbClr val="31356E"/>
            </a:solidFill>
          </a:endParaRPr>
        </a:p>
      </dgm:t>
    </dgm:pt>
    <dgm:pt modelId="{07047B9C-787A-4536-8E22-F86961EC2DD8}" type="parTrans" cxnId="{EDFBB5F2-8FD8-43FF-BEC4-BB3878B8E577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33934C5D-2271-47E0-BD5E-79E74CA87936}" type="sibTrans" cxnId="{EDFBB5F2-8FD8-43FF-BEC4-BB3878B8E577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A6D49435-3618-463D-98FC-AEBD2D84364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ru-RU" sz="1200" b="1" dirty="0">
            <a:solidFill>
              <a:srgbClr val="31356E"/>
            </a:solidFill>
          </a:endParaRPr>
        </a:p>
      </dgm:t>
    </dgm:pt>
    <dgm:pt modelId="{D52AF198-FF2B-44FE-B18C-1501BB4B0E40}" type="parTrans" cxnId="{55C06929-643F-4EED-B846-6833D49D4DB8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0D152D25-B415-4767-8BC4-C24305487FCF}" type="sibTrans" cxnId="{55C06929-643F-4EED-B846-6833D49D4DB8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0BE5B6EA-1DD8-42F9-9543-1422D614FCE1}">
      <dgm:prSet custT="1"/>
      <dgm:spPr>
        <a:ln w="63500">
          <a:solidFill>
            <a:srgbClr val="002060"/>
          </a:solidFill>
        </a:ln>
      </dgm:spPr>
      <dgm:t>
        <a:bodyPr/>
        <a:lstStyle/>
        <a:p>
          <a:endParaRPr lang="ru-RU" sz="1400" b="1" dirty="0">
            <a:solidFill>
              <a:srgbClr val="31356E"/>
            </a:solidFill>
          </a:endParaRPr>
        </a:p>
      </dgm:t>
    </dgm:pt>
    <dgm:pt modelId="{89F8B9DC-EBEC-453D-9D60-27A6C827C1F1}" type="parTrans" cxnId="{442DC372-4642-4D82-85B5-CC414C2C4361}">
      <dgm:prSet/>
      <dgm:spPr/>
      <dgm:t>
        <a:bodyPr/>
        <a:lstStyle/>
        <a:p>
          <a:endParaRPr lang="ru-RU" sz="1800" b="1">
            <a:solidFill>
              <a:srgbClr val="31356E"/>
            </a:solidFill>
          </a:endParaRPr>
        </a:p>
      </dgm:t>
    </dgm:pt>
    <dgm:pt modelId="{B05575D1-A114-4A4F-9AE0-E58518CEB7BF}" type="sibTrans" cxnId="{442DC372-4642-4D82-85B5-CC414C2C4361}">
      <dgm:prSet/>
      <dgm:spPr/>
      <dgm:t>
        <a:bodyPr/>
        <a:lstStyle/>
        <a:p>
          <a:endParaRPr lang="ru-RU" sz="1800" b="1">
            <a:solidFill>
              <a:srgbClr val="31356E"/>
            </a:solidFill>
          </a:endParaRPr>
        </a:p>
      </dgm:t>
    </dgm:pt>
    <dgm:pt modelId="{6415C453-5D78-4FE8-B75D-7E160751FDE8}">
      <dgm:prSet custT="1"/>
      <dgm:spPr>
        <a:ln w="63500">
          <a:solidFill>
            <a:srgbClr val="002060"/>
          </a:solidFill>
        </a:ln>
      </dgm:spPr>
      <dgm:t>
        <a:bodyPr/>
        <a:lstStyle/>
        <a:p>
          <a:endParaRPr lang="ru-RU" sz="1400" b="1" dirty="0">
            <a:solidFill>
              <a:srgbClr val="31356E"/>
            </a:solidFill>
          </a:endParaRPr>
        </a:p>
      </dgm:t>
    </dgm:pt>
    <dgm:pt modelId="{8B2A9134-8032-4633-8118-28241CE22C58}" type="parTrans" cxnId="{B6A41256-F617-464C-9344-9B90EAB0637F}">
      <dgm:prSet/>
      <dgm:spPr/>
      <dgm:t>
        <a:bodyPr/>
        <a:lstStyle/>
        <a:p>
          <a:endParaRPr lang="ru-RU" sz="1800"/>
        </a:p>
      </dgm:t>
    </dgm:pt>
    <dgm:pt modelId="{8F6FB427-D753-42B4-9A7B-9D972D7D6715}" type="sibTrans" cxnId="{B6A41256-F617-464C-9344-9B90EAB0637F}">
      <dgm:prSet/>
      <dgm:spPr/>
      <dgm:t>
        <a:bodyPr/>
        <a:lstStyle/>
        <a:p>
          <a:endParaRPr lang="ru-RU" sz="1800"/>
        </a:p>
      </dgm:t>
    </dgm:pt>
    <dgm:pt modelId="{79C427BC-D733-4CD1-833F-B7196D43CE91}" type="pres">
      <dgm:prSet presAssocID="{366DEDAA-24E7-443D-BEA5-656EFFEE72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DFA51-1BE8-4B96-A032-0767946BAEC6}" type="pres">
      <dgm:prSet presAssocID="{398A8CAF-9FEE-43BF-A8C9-2246F449BD1D}" presName="parTxOnly" presStyleLbl="node1" presStyleIdx="0" presStyleCnt="5" custScaleX="129767" custScaleY="188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0010-FD28-4F02-A3C3-3A62CDF6E9AF}" type="pres">
      <dgm:prSet presAssocID="{DE5AB89F-9352-4753-91D0-A0AD7720C093}" presName="parTxOnlySpace" presStyleCnt="0"/>
      <dgm:spPr/>
    </dgm:pt>
    <dgm:pt modelId="{0080E53A-AD44-4561-96BC-7C0F2EA5ABAC}" type="pres">
      <dgm:prSet presAssocID="{767071F6-3991-4E8A-A3E7-80DC49CAE478}" presName="parTxOnly" presStyleLbl="node1" presStyleIdx="1" presStyleCnt="5" custScaleX="143731" custScaleY="186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2F50E-43B3-401F-866F-E518FE8C231B}" type="pres">
      <dgm:prSet presAssocID="{33934C5D-2271-47E0-BD5E-79E74CA87936}" presName="parTxOnlySpace" presStyleCnt="0"/>
      <dgm:spPr/>
    </dgm:pt>
    <dgm:pt modelId="{27832671-7BEF-4927-872D-F9B49300A121}" type="pres">
      <dgm:prSet presAssocID="{A6D49435-3618-463D-98FC-AEBD2D843648}" presName="parTxOnly" presStyleLbl="node1" presStyleIdx="2" presStyleCnt="5" custScaleX="138493" custScaleY="179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64A8C-2BD6-4056-93D5-5B61853A93AE}" type="pres">
      <dgm:prSet presAssocID="{0D152D25-B415-4767-8BC4-C24305487FCF}" presName="parTxOnlySpace" presStyleCnt="0"/>
      <dgm:spPr/>
    </dgm:pt>
    <dgm:pt modelId="{62EA1CE3-4683-4BAF-8600-445BE4C7014A}" type="pres">
      <dgm:prSet presAssocID="{0BE5B6EA-1DD8-42F9-9543-1422D614FCE1}" presName="parTxOnly" presStyleLbl="node1" presStyleIdx="3" presStyleCnt="5" custScaleX="129775" custScaleY="179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3A42A-A1BE-4B2A-88A2-43FA21CCF207}" type="pres">
      <dgm:prSet presAssocID="{B05575D1-A114-4A4F-9AE0-E58518CEB7BF}" presName="parTxOnlySpace" presStyleCnt="0"/>
      <dgm:spPr/>
    </dgm:pt>
    <dgm:pt modelId="{00ACD069-3B66-4470-97E8-6DFF61630B9B}" type="pres">
      <dgm:prSet presAssocID="{6415C453-5D78-4FE8-B75D-7E160751FDE8}" presName="parTxOnly" presStyleLbl="node1" presStyleIdx="4" presStyleCnt="5" custScaleX="132631" custScaleY="182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DC372-4642-4D82-85B5-CC414C2C4361}" srcId="{366DEDAA-24E7-443D-BEA5-656EFFEE7266}" destId="{0BE5B6EA-1DD8-42F9-9543-1422D614FCE1}" srcOrd="3" destOrd="0" parTransId="{89F8B9DC-EBEC-453D-9D60-27A6C827C1F1}" sibTransId="{B05575D1-A114-4A4F-9AE0-E58518CEB7BF}"/>
    <dgm:cxn modelId="{55C06929-643F-4EED-B846-6833D49D4DB8}" srcId="{366DEDAA-24E7-443D-BEA5-656EFFEE7266}" destId="{A6D49435-3618-463D-98FC-AEBD2D843648}" srcOrd="2" destOrd="0" parTransId="{D52AF198-FF2B-44FE-B18C-1501BB4B0E40}" sibTransId="{0D152D25-B415-4767-8BC4-C24305487FCF}"/>
    <dgm:cxn modelId="{899651EB-BE25-43D1-8658-A96E066533E2}" type="presOf" srcId="{6415C453-5D78-4FE8-B75D-7E160751FDE8}" destId="{00ACD069-3B66-4470-97E8-6DFF61630B9B}" srcOrd="0" destOrd="0" presId="urn:microsoft.com/office/officeart/2005/8/layout/chevron1"/>
    <dgm:cxn modelId="{16E1AFC3-A077-44E3-9415-3FBC0FA5CD0D}" type="presOf" srcId="{A6D49435-3618-463D-98FC-AEBD2D843648}" destId="{27832671-7BEF-4927-872D-F9B49300A121}" srcOrd="0" destOrd="0" presId="urn:microsoft.com/office/officeart/2005/8/layout/chevron1"/>
    <dgm:cxn modelId="{E7E3F319-D93B-4EAA-A68E-320F58927D2F}" type="presOf" srcId="{0BE5B6EA-1DD8-42F9-9543-1422D614FCE1}" destId="{62EA1CE3-4683-4BAF-8600-445BE4C7014A}" srcOrd="0" destOrd="0" presId="urn:microsoft.com/office/officeart/2005/8/layout/chevron1"/>
    <dgm:cxn modelId="{EDFBB5F2-8FD8-43FF-BEC4-BB3878B8E577}" srcId="{366DEDAA-24E7-443D-BEA5-656EFFEE7266}" destId="{767071F6-3991-4E8A-A3E7-80DC49CAE478}" srcOrd="1" destOrd="0" parTransId="{07047B9C-787A-4536-8E22-F86961EC2DD8}" sibTransId="{33934C5D-2271-47E0-BD5E-79E74CA87936}"/>
    <dgm:cxn modelId="{05EFF74B-8916-40C1-B1A5-571C7BC6A317}" type="presOf" srcId="{767071F6-3991-4E8A-A3E7-80DC49CAE478}" destId="{0080E53A-AD44-4561-96BC-7C0F2EA5ABAC}" srcOrd="0" destOrd="0" presId="urn:microsoft.com/office/officeart/2005/8/layout/chevron1"/>
    <dgm:cxn modelId="{B6A41256-F617-464C-9344-9B90EAB0637F}" srcId="{366DEDAA-24E7-443D-BEA5-656EFFEE7266}" destId="{6415C453-5D78-4FE8-B75D-7E160751FDE8}" srcOrd="4" destOrd="0" parTransId="{8B2A9134-8032-4633-8118-28241CE22C58}" sibTransId="{8F6FB427-D753-42B4-9A7B-9D972D7D6715}"/>
    <dgm:cxn modelId="{F99BAB9C-FB80-44F8-96D9-5A7C0BA209A0}" srcId="{366DEDAA-24E7-443D-BEA5-656EFFEE7266}" destId="{398A8CAF-9FEE-43BF-A8C9-2246F449BD1D}" srcOrd="0" destOrd="0" parTransId="{506EEAF8-CEA6-45E7-9AD0-6DB4EAD83E3C}" sibTransId="{DE5AB89F-9352-4753-91D0-A0AD7720C093}"/>
    <dgm:cxn modelId="{C73F2B01-CAAF-4562-8701-60FB22006661}" type="presOf" srcId="{398A8CAF-9FEE-43BF-A8C9-2246F449BD1D}" destId="{707DFA51-1BE8-4B96-A032-0767946BAEC6}" srcOrd="0" destOrd="0" presId="urn:microsoft.com/office/officeart/2005/8/layout/chevron1"/>
    <dgm:cxn modelId="{9702289E-3E00-4666-B568-C6187F190F3B}" type="presOf" srcId="{366DEDAA-24E7-443D-BEA5-656EFFEE7266}" destId="{79C427BC-D733-4CD1-833F-B7196D43CE91}" srcOrd="0" destOrd="0" presId="urn:microsoft.com/office/officeart/2005/8/layout/chevron1"/>
    <dgm:cxn modelId="{1E800A7A-695B-410F-BC97-9659111F0654}" type="presParOf" srcId="{79C427BC-D733-4CD1-833F-B7196D43CE91}" destId="{707DFA51-1BE8-4B96-A032-0767946BAEC6}" srcOrd="0" destOrd="0" presId="urn:microsoft.com/office/officeart/2005/8/layout/chevron1"/>
    <dgm:cxn modelId="{B2C72B67-5107-49DF-9D77-2A489C2B9B8F}" type="presParOf" srcId="{79C427BC-D733-4CD1-833F-B7196D43CE91}" destId="{300D0010-FD28-4F02-A3C3-3A62CDF6E9AF}" srcOrd="1" destOrd="0" presId="urn:microsoft.com/office/officeart/2005/8/layout/chevron1"/>
    <dgm:cxn modelId="{07888C9B-B816-4547-AC48-FD1D7D01C615}" type="presParOf" srcId="{79C427BC-D733-4CD1-833F-B7196D43CE91}" destId="{0080E53A-AD44-4561-96BC-7C0F2EA5ABAC}" srcOrd="2" destOrd="0" presId="urn:microsoft.com/office/officeart/2005/8/layout/chevron1"/>
    <dgm:cxn modelId="{84871C4E-FF24-4EB3-B9DA-BF6A213437DF}" type="presParOf" srcId="{79C427BC-D733-4CD1-833F-B7196D43CE91}" destId="{2E12F50E-43B3-401F-866F-E518FE8C231B}" srcOrd="3" destOrd="0" presId="urn:microsoft.com/office/officeart/2005/8/layout/chevron1"/>
    <dgm:cxn modelId="{EE040FD4-33AF-498F-BD41-850C1A73F89A}" type="presParOf" srcId="{79C427BC-D733-4CD1-833F-B7196D43CE91}" destId="{27832671-7BEF-4927-872D-F9B49300A121}" srcOrd="4" destOrd="0" presId="urn:microsoft.com/office/officeart/2005/8/layout/chevron1"/>
    <dgm:cxn modelId="{F745FEFF-7DE6-460F-A708-A170C33E799B}" type="presParOf" srcId="{79C427BC-D733-4CD1-833F-B7196D43CE91}" destId="{11B64A8C-2BD6-4056-93D5-5B61853A93AE}" srcOrd="5" destOrd="0" presId="urn:microsoft.com/office/officeart/2005/8/layout/chevron1"/>
    <dgm:cxn modelId="{F63BE4E8-5035-4F90-B9F6-53071F1FF9A9}" type="presParOf" srcId="{79C427BC-D733-4CD1-833F-B7196D43CE91}" destId="{62EA1CE3-4683-4BAF-8600-445BE4C7014A}" srcOrd="6" destOrd="0" presId="urn:microsoft.com/office/officeart/2005/8/layout/chevron1"/>
    <dgm:cxn modelId="{4256D54E-B239-4A71-B73A-2816B2273377}" type="presParOf" srcId="{79C427BC-D733-4CD1-833F-B7196D43CE91}" destId="{EAE3A42A-A1BE-4B2A-88A2-43FA21CCF207}" srcOrd="7" destOrd="0" presId="urn:microsoft.com/office/officeart/2005/8/layout/chevron1"/>
    <dgm:cxn modelId="{BB31F6E7-9E9E-453C-80DB-D6F1EA6D32ED}" type="presParOf" srcId="{79C427BC-D733-4CD1-833F-B7196D43CE91}" destId="{00ACD069-3B66-4470-97E8-6DFF61630B9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F12ED-9D79-457A-9CF2-7F50AF041F4B}">
      <dsp:nvSpPr>
        <dsp:cNvPr id="0" name=""/>
        <dsp:cNvSpPr/>
      </dsp:nvSpPr>
      <dsp:spPr>
        <a:xfrm rot="5400000">
          <a:off x="909073" y="742074"/>
          <a:ext cx="969993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AE656BA8-09C5-498E-B9DE-DFDDBAB6894C}">
      <dsp:nvSpPr>
        <dsp:cNvPr id="0" name=""/>
        <dsp:cNvSpPr/>
      </dsp:nvSpPr>
      <dsp:spPr>
        <a:xfrm>
          <a:off x="6015" y="123101"/>
          <a:ext cx="3551950" cy="77984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Проведение самодиагностики образовательных организаций</a:t>
          </a:r>
        </a:p>
      </dsp:txBody>
      <dsp:txXfrm>
        <a:off x="28856" y="145942"/>
        <a:ext cx="3506268" cy="734160"/>
      </dsp:txXfrm>
    </dsp:sp>
    <dsp:sp modelId="{24BDC8D1-BBE6-4763-B555-CB6017DFB5CD}">
      <dsp:nvSpPr>
        <dsp:cNvPr id="0" name=""/>
        <dsp:cNvSpPr/>
      </dsp:nvSpPr>
      <dsp:spPr>
        <a:xfrm rot="5400000">
          <a:off x="909073" y="1716063"/>
          <a:ext cx="969993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D688EFEB-9509-4559-B4AF-E272B9B430EF}">
      <dsp:nvSpPr>
        <dsp:cNvPr id="0" name=""/>
        <dsp:cNvSpPr/>
      </dsp:nvSpPr>
      <dsp:spPr>
        <a:xfrm>
          <a:off x="6015" y="1097904"/>
          <a:ext cx="3551950" cy="7782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Разработка методических рекомендаций</a:t>
          </a:r>
        </a:p>
      </dsp:txBody>
      <dsp:txXfrm>
        <a:off x="28808" y="1120697"/>
        <a:ext cx="3506364" cy="732634"/>
      </dsp:txXfrm>
    </dsp:sp>
    <dsp:sp modelId="{9CF95B04-FCDA-4A9B-BC57-4662DE011689}">
      <dsp:nvSpPr>
        <dsp:cNvPr id="0" name=""/>
        <dsp:cNvSpPr/>
      </dsp:nvSpPr>
      <dsp:spPr>
        <a:xfrm>
          <a:off x="1399540" y="2203061"/>
          <a:ext cx="4132423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AB86BEE0-5966-4D06-8BB7-684A8EE05C4F}">
      <dsp:nvSpPr>
        <dsp:cNvPr id="0" name=""/>
        <dsp:cNvSpPr/>
      </dsp:nvSpPr>
      <dsp:spPr>
        <a:xfrm>
          <a:off x="6015" y="2071086"/>
          <a:ext cx="3551950" cy="77984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Апробация в пилотных школах</a:t>
          </a:r>
        </a:p>
      </dsp:txBody>
      <dsp:txXfrm>
        <a:off x="28856" y="2093927"/>
        <a:ext cx="3506268" cy="734160"/>
      </dsp:txXfrm>
    </dsp:sp>
    <dsp:sp modelId="{B83DB8E9-6FB0-463F-8122-95994430A6F7}">
      <dsp:nvSpPr>
        <dsp:cNvPr id="0" name=""/>
        <dsp:cNvSpPr/>
      </dsp:nvSpPr>
      <dsp:spPr>
        <a:xfrm rot="16200000">
          <a:off x="5052508" y="1715659"/>
          <a:ext cx="970800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959C3F46-FB6C-42CC-8A99-F8F4250C4869}">
      <dsp:nvSpPr>
        <dsp:cNvPr id="0" name=""/>
        <dsp:cNvSpPr/>
      </dsp:nvSpPr>
      <dsp:spPr>
        <a:xfrm>
          <a:off x="3996041" y="2071086"/>
          <a:ext cx="3859571" cy="7798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chemeClr val="bg1"/>
              </a:solidFill>
              <a:latin typeface="+mn-lt"/>
            </a:rPr>
            <a:t>Выявление и ликвидация дефицитов для реализации концепции</a:t>
          </a:r>
          <a:endParaRPr lang="ru-RU" sz="1400" b="1" kern="1200" dirty="0">
            <a:solidFill>
              <a:schemeClr val="bg1"/>
            </a:solidFill>
            <a:latin typeface="+mn-lt"/>
          </a:endParaRPr>
        </a:p>
      </dsp:txBody>
      <dsp:txXfrm>
        <a:off x="4018882" y="2093927"/>
        <a:ext cx="3813889" cy="734160"/>
      </dsp:txXfrm>
    </dsp:sp>
    <dsp:sp modelId="{F06C74C9-EADB-4D88-8088-A5D44AB4C654}">
      <dsp:nvSpPr>
        <dsp:cNvPr id="0" name=""/>
        <dsp:cNvSpPr/>
      </dsp:nvSpPr>
      <dsp:spPr>
        <a:xfrm rot="16200000">
          <a:off x="5052508" y="740856"/>
          <a:ext cx="970800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B5E90163-A847-4BEC-B81B-4FDC96A6E37F}">
      <dsp:nvSpPr>
        <dsp:cNvPr id="0" name=""/>
        <dsp:cNvSpPr/>
      </dsp:nvSpPr>
      <dsp:spPr>
        <a:xfrm>
          <a:off x="4012061" y="1096282"/>
          <a:ext cx="3827533" cy="7798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Массовое внедрение концепции</a:t>
          </a:r>
          <a:endParaRPr lang="ru-RU" sz="1200" b="1" kern="1200" dirty="0">
            <a:solidFill>
              <a:schemeClr val="bg1"/>
            </a:solidFill>
            <a:latin typeface="+mn-lt"/>
          </a:endParaRPr>
        </a:p>
      </dsp:txBody>
      <dsp:txXfrm>
        <a:off x="4034902" y="1119123"/>
        <a:ext cx="3781851" cy="734160"/>
      </dsp:txXfrm>
    </dsp:sp>
    <dsp:sp modelId="{A1CCE4F9-3566-4B40-B16F-23A7DDD69EBB}">
      <dsp:nvSpPr>
        <dsp:cNvPr id="0" name=""/>
        <dsp:cNvSpPr/>
      </dsp:nvSpPr>
      <dsp:spPr>
        <a:xfrm>
          <a:off x="5543880" y="253454"/>
          <a:ext cx="4050647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A9F819F-453A-4BFA-B77A-548360270841}">
      <dsp:nvSpPr>
        <dsp:cNvPr id="0" name=""/>
        <dsp:cNvSpPr/>
      </dsp:nvSpPr>
      <dsp:spPr>
        <a:xfrm>
          <a:off x="3986878" y="121479"/>
          <a:ext cx="3877898" cy="7798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Обеспечение материально-технической базы образовательных организаций</a:t>
          </a:r>
        </a:p>
      </dsp:txBody>
      <dsp:txXfrm>
        <a:off x="4009719" y="144320"/>
        <a:ext cx="3832216" cy="734160"/>
      </dsp:txXfrm>
    </dsp:sp>
    <dsp:sp modelId="{650312E6-F404-4854-9310-3B590B451199}">
      <dsp:nvSpPr>
        <dsp:cNvPr id="0" name=""/>
        <dsp:cNvSpPr/>
      </dsp:nvSpPr>
      <dsp:spPr>
        <a:xfrm>
          <a:off x="8293690" y="121479"/>
          <a:ext cx="3387949" cy="7798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Внесение изменений в нормативно-правовые акты</a:t>
          </a:r>
        </a:p>
      </dsp:txBody>
      <dsp:txXfrm>
        <a:off x="8316531" y="144320"/>
        <a:ext cx="3342267" cy="734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DFA51-1BE8-4B96-A032-0767946BAEC6}">
      <dsp:nvSpPr>
        <dsp:cNvPr id="0" name=""/>
        <dsp:cNvSpPr/>
      </dsp:nvSpPr>
      <dsp:spPr>
        <a:xfrm>
          <a:off x="5905" y="219660"/>
          <a:ext cx="2388313" cy="1390506"/>
        </a:xfrm>
        <a:prstGeom prst="chevron">
          <a:avLst/>
        </a:prstGeom>
        <a:solidFill>
          <a:schemeClr val="lt1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31356E"/>
            </a:solidFill>
          </a:endParaRPr>
        </a:p>
      </dsp:txBody>
      <dsp:txXfrm>
        <a:off x="701158" y="219660"/>
        <a:ext cx="997807" cy="1390506"/>
      </dsp:txXfrm>
    </dsp:sp>
    <dsp:sp modelId="{0080E53A-AD44-4561-96BC-7C0F2EA5ABAC}">
      <dsp:nvSpPr>
        <dsp:cNvPr id="0" name=""/>
        <dsp:cNvSpPr/>
      </dsp:nvSpPr>
      <dsp:spPr>
        <a:xfrm>
          <a:off x="2210173" y="227780"/>
          <a:ext cx="2645316" cy="1374266"/>
        </a:xfrm>
        <a:prstGeom prst="chevron">
          <a:avLst/>
        </a:prstGeom>
        <a:solidFill>
          <a:schemeClr val="lt1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31356E"/>
            </a:solidFill>
          </a:endParaRPr>
        </a:p>
      </dsp:txBody>
      <dsp:txXfrm>
        <a:off x="2897306" y="227780"/>
        <a:ext cx="1271050" cy="1374266"/>
      </dsp:txXfrm>
    </dsp:sp>
    <dsp:sp modelId="{27832671-7BEF-4927-872D-F9B49300A121}">
      <dsp:nvSpPr>
        <dsp:cNvPr id="0" name=""/>
        <dsp:cNvSpPr/>
      </dsp:nvSpPr>
      <dsp:spPr>
        <a:xfrm>
          <a:off x="4671443" y="253642"/>
          <a:ext cx="2548912" cy="1322542"/>
        </a:xfrm>
        <a:prstGeom prst="chevron">
          <a:avLst/>
        </a:prstGeom>
        <a:solidFill>
          <a:schemeClr val="lt1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31356E"/>
            </a:solidFill>
          </a:endParaRPr>
        </a:p>
      </dsp:txBody>
      <dsp:txXfrm>
        <a:off x="5332714" y="253642"/>
        <a:ext cx="1226370" cy="1322542"/>
      </dsp:txXfrm>
    </dsp:sp>
    <dsp:sp modelId="{62EA1CE3-4683-4BAF-8600-445BE4C7014A}">
      <dsp:nvSpPr>
        <dsp:cNvPr id="0" name=""/>
        <dsp:cNvSpPr/>
      </dsp:nvSpPr>
      <dsp:spPr>
        <a:xfrm>
          <a:off x="7036309" y="253642"/>
          <a:ext cx="2388461" cy="132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31356E"/>
            </a:solidFill>
          </a:endParaRPr>
        </a:p>
      </dsp:txBody>
      <dsp:txXfrm>
        <a:off x="7697580" y="253642"/>
        <a:ext cx="1065919" cy="1322542"/>
      </dsp:txXfrm>
    </dsp:sp>
    <dsp:sp modelId="{00ACD069-3B66-4470-97E8-6DFF61630B9B}">
      <dsp:nvSpPr>
        <dsp:cNvPr id="0" name=""/>
        <dsp:cNvSpPr/>
      </dsp:nvSpPr>
      <dsp:spPr>
        <a:xfrm>
          <a:off x="9240724" y="243100"/>
          <a:ext cx="2441024" cy="13436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31356E"/>
            </a:solidFill>
          </a:endParaRPr>
        </a:p>
      </dsp:txBody>
      <dsp:txXfrm>
        <a:off x="9912537" y="243100"/>
        <a:ext cx="1097398" cy="1343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  <a:prstGeom prst="rect">
            <a:avLst/>
          </a:prstGeom>
        </p:spPr>
        <p:txBody>
          <a:bodyPr lIns="95167" tIns="47583" rIns="95167" bIns="47583"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04240" y="4690269"/>
            <a:ext cx="4973320" cy="4443413"/>
          </a:xfrm>
          <a:prstGeom prst="rect">
            <a:avLst/>
          </a:prstGeom>
        </p:spPr>
        <p:txBody>
          <a:bodyPr lIns="95167" tIns="47583" rIns="95167" bIns="475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240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75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1451" y="9378823"/>
            <a:ext cx="2938780" cy="493713"/>
          </a:xfrm>
          <a:prstGeom prst="rect">
            <a:avLst/>
          </a:prstGeom>
        </p:spPr>
        <p:txBody>
          <a:bodyPr lIns="95167" tIns="47583" rIns="95167" bIns="47583"/>
          <a:lstStyle/>
          <a:p>
            <a:pPr algn="r" defTabSz="951670" hangingPunct="1">
              <a:defRPr/>
            </a:pPr>
            <a:fld id="{ED129804-ADA9-4F78-BC03-36D202AE10E7}" type="slidenum">
              <a:rPr lang="ru-RU" sz="13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51670" hangingPunct="1">
                <a:defRPr/>
              </a:pPr>
              <a:t>12</a:t>
            </a:fld>
            <a:endParaRPr lang="ru-RU" sz="13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805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0338" y="1352550"/>
            <a:ext cx="6489700" cy="3651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5426"/>
          </a:xfrm>
          <a:prstGeom prst="rect">
            <a:avLst/>
          </a:prstGeom>
        </p:spPr>
        <p:txBody>
          <a:bodyPr lIns="95167" tIns="47583" rIns="95167" bIns="47583"/>
          <a:lstStyle/>
          <a:p>
            <a:pPr defTabSz="1005439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</a:rPr>
              <a:pPr defTabSz="1005439"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44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76275"/>
            <a:ext cx="6005512" cy="3379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5250" tIns="42624" rIns="85250" bIns="42624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24999" y="8559472"/>
            <a:ext cx="2925548" cy="451250"/>
          </a:xfrm>
          <a:prstGeom prst="rect">
            <a:avLst/>
          </a:prstGeom>
        </p:spPr>
        <p:txBody>
          <a:bodyPr lIns="85250" tIns="42624" rIns="85250" bIns="42624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7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0338" y="1352550"/>
            <a:ext cx="6489700" cy="3651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1451" y="9378823"/>
            <a:ext cx="2938780" cy="493713"/>
          </a:xfrm>
          <a:prstGeom prst="rect">
            <a:avLst/>
          </a:prstGeom>
        </p:spPr>
        <p:txBody>
          <a:bodyPr lIns="95167" tIns="47583" rIns="95167" bIns="47583"/>
          <a:lstStyle/>
          <a:p>
            <a:pPr defTabSz="1005439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</a:rPr>
              <a:pPr defTabSz="1005439"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0338" y="1352550"/>
            <a:ext cx="6489700" cy="3651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1451" y="9378823"/>
            <a:ext cx="2938780" cy="493713"/>
          </a:xfrm>
          <a:prstGeom prst="rect">
            <a:avLst/>
          </a:prstGeom>
        </p:spPr>
        <p:txBody>
          <a:bodyPr lIns="95167" tIns="47583" rIns="95167" bIns="47583"/>
          <a:lstStyle/>
          <a:p>
            <a:pPr defTabSz="1005439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</a:rPr>
              <a:pPr defTabSz="1005439"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46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0066" tIns="45033" rIns="90066" bIns="45033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1822" y="9378268"/>
            <a:ext cx="2938415" cy="494417"/>
          </a:xfrm>
          <a:prstGeom prst="rect">
            <a:avLst/>
          </a:prstGeom>
        </p:spPr>
        <p:txBody>
          <a:bodyPr lIns="90066" tIns="45033" rIns="90066" bIns="45033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0066" tIns="45033" rIns="90066" bIns="45033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1822" y="9378268"/>
            <a:ext cx="2938415" cy="494417"/>
          </a:xfrm>
          <a:prstGeom prst="rect">
            <a:avLst/>
          </a:prstGeom>
        </p:spPr>
        <p:txBody>
          <a:bodyPr lIns="90066" tIns="45033" rIns="90066" bIns="45033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76275"/>
            <a:ext cx="6005512" cy="3379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5250" tIns="42624" rIns="85250" bIns="42624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24999" y="8559472"/>
            <a:ext cx="2925548" cy="451250"/>
          </a:xfrm>
          <a:prstGeom prst="rect">
            <a:avLst/>
          </a:prstGeom>
        </p:spPr>
        <p:txBody>
          <a:bodyPr lIns="85250" tIns="42624" rIns="85250" bIns="42624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47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338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0066" tIns="45033" rIns="90066" bIns="45033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1822" y="9378268"/>
            <a:ext cx="2938415" cy="494417"/>
          </a:xfrm>
          <a:prstGeom prst="rect">
            <a:avLst/>
          </a:prstGeom>
        </p:spPr>
        <p:txBody>
          <a:bodyPr lIns="90066" tIns="45033" rIns="90066" bIns="45033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247" y="713503"/>
            <a:ext cx="7368343" cy="368562"/>
          </a:xfrm>
        </p:spPr>
        <p:txBody>
          <a:bodyPr lIns="0" tIns="0" rIns="0" bIns="0"/>
          <a:lstStyle>
            <a:lvl1pPr>
              <a:defRPr sz="2395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7298" y="6487230"/>
            <a:ext cx="2412599" cy="141064"/>
          </a:xfrm>
          <a:prstGeom prst="rect">
            <a:avLst/>
          </a:prstGeom>
        </p:spPr>
        <p:txBody>
          <a:bodyPr lIns="0" tIns="0" rIns="0" bIns="0"/>
          <a:lstStyle>
            <a:lvl1pPr>
              <a:defRPr sz="879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7701">
              <a:lnSpc>
                <a:spcPts val="1055"/>
              </a:lnSpc>
            </a:pPr>
            <a:endParaRPr lang="ru-RU" spc="23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2835">
              <a:lnSpc>
                <a:spcPts val="1719"/>
              </a:lnSpc>
            </a:pPr>
            <a:fld id="{81D60167-4931-47E6-BA6A-407CBD079E47}" type="slidenum">
              <a:rPr lang="ru-RU" sz="1486" spc="452" smtClean="0">
                <a:solidFill>
                  <a:srgbClr val="031B83"/>
                </a:solidFill>
              </a:rPr>
              <a:pPr marL="122835">
                <a:lnSpc>
                  <a:spcPts val="1719"/>
                </a:lnSpc>
              </a:pPr>
              <a:t>‹#›</a:t>
            </a:fld>
            <a:r>
              <a:rPr lang="ru-RU" spc="194">
                <a:solidFill>
                  <a:prstClr val="black"/>
                </a:solidFill>
              </a:rPr>
              <a:t>/16</a:t>
            </a:r>
            <a:endParaRPr lang="ru-RU" sz="1486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6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A49EB-360F-5C44-BE33-C6A66BC2D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52FCF0-4BE3-B64F-B844-4DA1D0AFB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95736-6700-A64E-9C2B-41575A8D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E68DA-5833-3947-9405-75584A6D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52F6D9-92F7-BA4C-B4D3-4082BBEB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6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2F991-5389-B948-AB19-64B3D493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76C75-0FF2-0741-B992-FD750101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8D5021-91CA-FE49-82A2-203B9A71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A9509-B4F8-C340-8A03-83DC9EF0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954DD-226B-AA4A-A976-8A9D12D1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2E9A8-97EA-7C42-A454-F935E20E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F4EA3B-E531-5748-BB65-D80D6FEB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A61A8-F571-9D45-8130-685E61F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0D472-D350-5E4A-A028-685C8869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AA5F4A-0939-6C4C-A757-EDE4D037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08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47D34-32A0-5B42-B894-E1C26E82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E1DB8-FF28-F246-BE1E-42C8E731C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5DD4AB-99B9-AC48-BDFD-AE10DC6FB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D4941E-F3B2-2349-8E44-CBD942EE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B2B321-2F8C-1046-BF9C-FCC21451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8564C1-3A08-D44C-883C-FCB62460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02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FA545-8CE6-E048-B8DB-096CBBAC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526F83-4EC6-2044-A240-9125C9492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D2B178-7918-F445-8525-699D9471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EAFE56-EA6C-024C-B2B3-0685E7B60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21ABA9-5607-3E4A-943E-5B166E8B1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835563-E997-D84A-85B9-0EC409B8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555B7-ACCD-CE48-B816-ECD35B41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06CD84-CD60-154B-BEB6-9EB2A956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9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E2F7E-17B8-0348-9AE0-E2F8840F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3D6E01-4053-D045-9B03-07154662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94AF40-6F99-8548-9D75-351E4E74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948A96-79BD-5B45-90C2-8FA9E81B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47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BF29CC-167F-D049-B050-5F57D639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211E2D-D605-3141-BA62-0FCC239B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11ADF0-93EE-9243-9D09-C7F0ED1B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89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5880B-32AF-934E-BF38-BA3DACFE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EA1EA-3DC0-D74C-8016-A2F614AC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D62D84-A646-2F4B-AB9D-F24B0AD2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20D414-EB60-F34B-B960-071FB8C1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29ED48-36E0-A642-8605-19F95A6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6AA535-9EDC-AE4F-916C-87F578AB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E203B-F976-1D40-8EC1-028F6246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5B5A03-5A08-F348-A2C2-829E30C85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F7E8E-31C3-1148-A39A-75FB27B45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BB1BA6-F3FC-7D48-823D-58356D93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C54C6-00B0-4248-BB69-F9BFC16B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2DD509-E596-5843-86A8-EFDE1F6E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36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290FF-A611-0340-B4C6-21876B9A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356C1-BFFF-A64E-9123-38480A899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1CDEE1-A01F-2F40-BC5A-DFEAB9C2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B2FDF-BDBB-7545-9636-16FA097A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3714E-996B-7744-B77A-C6F5028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33C135-FA47-B746-BD73-D62E0B693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0DB542-0E9B-604F-A0B8-7404CB33D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18DEA-EF6C-0648-BF05-AC40103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38D82-30F0-554D-903F-9D3C3092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A83BA-43E7-A044-B3D0-187DADD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0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45595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6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17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44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6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89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42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28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46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08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99" hangingPunct="1">
              <a:defRPr/>
            </a:pPr>
            <a:endParaRPr lang="ru-RU" sz="2200" kern="1200">
              <a:solidFill>
                <a:prstClr val="white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02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7D4F1B-2BC3-4D14-B963-614665D96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838428" y="1053679"/>
            <a:ext cx="5369989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28" y="6433921"/>
            <a:ext cx="1164206" cy="326623"/>
          </a:xfrm>
          <a:prstGeom prst="rect">
            <a:avLst/>
          </a:prstGeom>
        </p:spPr>
        <p:txBody>
          <a:bodyPr vert="horz" lIns="104271" tIns="52135" rIns="104271" bIns="52135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  <a:defRPr/>
            </a:pPr>
            <a:fld id="{6CA9F830-AB22-4816-AA96-B85E8087DFB6}" type="slidenum">
              <a:rPr lang="ru-RU" sz="17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  <a:defRPr/>
              </a:pPr>
              <a:t>‹#›</a:t>
            </a:fld>
            <a:endParaRPr lang="ru-RU" sz="16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1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A49EB-360F-5C44-BE33-C6A66BC2D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52FCF0-4BE3-B64F-B844-4DA1D0AFB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95736-6700-A64E-9C2B-41575A8D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E68DA-5833-3947-9405-75584A6D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52F6D9-92F7-BA4C-B4D3-4082BBEB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37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2F991-5389-B948-AB19-64B3D493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76C75-0FF2-0741-B992-FD750101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8D5021-91CA-FE49-82A2-203B9A71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A9509-B4F8-C340-8A03-83DC9EF0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954DD-226B-AA4A-A976-8A9D12D1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40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2E9A8-97EA-7C42-A454-F935E20E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F4EA3B-E531-5748-BB65-D80D6FEB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A61A8-F571-9D45-8130-685E61F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0D472-D350-5E4A-A028-685C8869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AA5F4A-0939-6C4C-A757-EDE4D037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47D34-32A0-5B42-B894-E1C26E82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E1DB8-FF28-F246-BE1E-42C8E731C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5DD4AB-99B9-AC48-BDFD-AE10DC6FB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D4941E-F3B2-2349-8E44-CBD942EE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B2B321-2F8C-1046-BF9C-FCC21451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8564C1-3A08-D44C-883C-FCB62460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5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FA545-8CE6-E048-B8DB-096CBBAC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526F83-4EC6-2044-A240-9125C9492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D2B178-7918-F445-8525-699D9471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EAFE56-EA6C-024C-B2B3-0685E7B60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21ABA9-5607-3E4A-943E-5B166E8B1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835563-E997-D84A-85B9-0EC409B8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555B7-ACCD-CE48-B816-ECD35B41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06CD84-CD60-154B-BEB6-9EB2A956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06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E2F7E-17B8-0348-9AE0-E2F8840F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3D6E01-4053-D045-9B03-07154662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94AF40-6F99-8548-9D75-351E4E74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948A96-79BD-5B45-90C2-8FA9E81B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10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BF29CC-167F-D049-B050-5F57D639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211E2D-D605-3141-BA62-0FCC239B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11ADF0-93EE-9243-9D09-C7F0ED1B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09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5880B-32AF-934E-BF38-BA3DACFE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EA1EA-3DC0-D74C-8016-A2F614AC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D62D84-A646-2F4B-AB9D-F24B0AD2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20D414-EB60-F34B-B960-071FB8C1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29ED48-36E0-A642-8605-19F95A6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6AA535-9EDC-AE4F-916C-87F578AB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29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E203B-F976-1D40-8EC1-028F6246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5B5A03-5A08-F348-A2C2-829E30C85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F7E8E-31C3-1148-A39A-75FB27B45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BB1BA6-F3FC-7D48-823D-58356D93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C54C6-00B0-4248-BB69-F9BFC16B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2DD509-E596-5843-86A8-EFDE1F6E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38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290FF-A611-0340-B4C6-21876B9A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356C1-BFFF-A64E-9123-38480A899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1CDEE1-A01F-2F40-BC5A-DFEAB9C2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B2FDF-BDBB-7545-9636-16FA097A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3714E-996B-7744-B77A-C6F5028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71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33C135-FA47-B746-BD73-D62E0B693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0DB542-0E9B-604F-A0B8-7404CB33D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18DEA-EF6C-0648-BF05-AC40103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38D82-30F0-554D-903F-9D3C3092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A83BA-43E7-A044-B3D0-187DADD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8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62527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4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09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99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31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55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58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71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31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0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99" hangingPunct="1">
              <a:defRPr/>
            </a:pPr>
            <a:endParaRPr lang="ru-RU" sz="2200" kern="1200">
              <a:solidFill>
                <a:prstClr val="white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792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9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595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12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394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40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88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22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12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6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47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8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EEC68-2277-F34D-94C4-B48CD811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21CB37-4DEC-EF43-863B-591DDE48A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016008-DFF2-604E-BC9D-3A4EAE799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A8BD6-8708-7540-804B-0EFEC4FD1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3E0EB-7390-774F-8486-8E8D98C6B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6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471EA08D-C005-4844-97DD-17C80A807EE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92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EEC68-2277-F34D-94C4-B48CD811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21CB37-4DEC-EF43-863B-591DDE48A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016008-DFF2-604E-BC9D-3A4EAE799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A8BD6-8708-7540-804B-0EFEC4FD1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3E0EB-7390-774F-8486-8E8D98C6B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003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471EA08D-C005-4844-97DD-17C80A807EE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389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D9339462-198B-4899-B0FF-59A020C847EC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hangingPunct="1"/>
              <a:t>06.07.2022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31955640-D00B-4746-80D7-963C92A3B16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50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17.png"/><Relationship Id="rId1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3140968"/>
            <a:ext cx="10543183" cy="2585325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6000" b="1" dirty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ПРОЕКТ</a:t>
            </a:r>
          </a:p>
          <a:p>
            <a:pPr>
              <a:lnSpc>
                <a:spcPct val="90000"/>
              </a:lnSpc>
              <a:defRPr/>
            </a:pPr>
            <a:r>
              <a:rPr lang="ru-RU" sz="6000" b="1" dirty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«Школа </a:t>
            </a:r>
            <a:r>
              <a:rPr lang="ru-RU" sz="6000" b="1" dirty="0" smtClean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Минпросвещения России»</a:t>
            </a:r>
            <a:endParaRPr lang="ru-RU" sz="6000" b="1" dirty="0">
              <a:solidFill>
                <a:srgbClr val="00EEFF"/>
              </a:solidFill>
              <a:latin typeface="Arial Narrow" panose="020B0606020202030204" pitchFamily="34" charset="0"/>
              <a:cs typeface="DIN Pro Cond Bold" panose="020B080602010101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829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27" y="1"/>
            <a:ext cx="635000" cy="635000"/>
            <a:chOff x="427" y="1"/>
            <a:chExt cx="635000" cy="635000"/>
          </a:xfrm>
        </p:grpSpPr>
        <p:sp>
          <p:nvSpPr>
            <p:cNvPr id="5" name="object 5"/>
            <p:cNvSpPr/>
            <p:nvPr/>
          </p:nvSpPr>
          <p:spPr>
            <a:xfrm>
              <a:off x="427" y="1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634954"/>
                  </a:moveTo>
                  <a:lnTo>
                    <a:pt x="634954" y="634954"/>
                  </a:lnTo>
                  <a:lnTo>
                    <a:pt x="634954" y="0"/>
                  </a:lnTo>
                  <a:lnTo>
                    <a:pt x="0" y="0"/>
                  </a:lnTo>
                  <a:lnTo>
                    <a:pt x="0" y="634954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64" y="47740"/>
              <a:ext cx="492897" cy="539490"/>
            </a:xfrm>
            <a:prstGeom prst="rect">
              <a:avLst/>
            </a:prstGeom>
          </p:spPr>
        </p:pic>
      </p:grpSp>
      <p:sp>
        <p:nvSpPr>
          <p:cNvPr id="7" name="object 16"/>
          <p:cNvSpPr txBox="1">
            <a:spLocks noGrp="1"/>
          </p:cNvSpPr>
          <p:nvPr>
            <p:ph type="title"/>
          </p:nvPr>
        </p:nvSpPr>
        <p:spPr>
          <a:xfrm>
            <a:off x="883502" y="67282"/>
            <a:ext cx="32312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02060"/>
                </a:solidFill>
              </a:rPr>
              <a:t>Профориентация 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8" name="object 12"/>
          <p:cNvSpPr txBox="1"/>
          <p:nvPr/>
        </p:nvSpPr>
        <p:spPr bwMode="auto">
          <a:xfrm>
            <a:off x="564361" y="659297"/>
            <a:ext cx="4697988" cy="347886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1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1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4876961" y="823060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hangingPunct="1">
              <a:spcBef>
                <a:spcPts val="58"/>
              </a:spcBef>
            </a:pPr>
            <a:r>
              <a:rPr lang="ru-RU" sz="1200" b="1" kern="1200" spc="-21" dirty="0">
                <a:solidFill>
                  <a:srgbClr val="008000"/>
                </a:solidFill>
                <a:latin typeface="Tahoma"/>
                <a:ea typeface="+mn-ea"/>
                <a:cs typeface="Tahoma"/>
              </a:rPr>
              <a:t>БАЗОВЫЙ</a:t>
            </a:r>
            <a:endParaRPr lang="ru-RU" sz="1200" kern="1200" dirty="0">
              <a:solidFill>
                <a:srgbClr val="008000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0" name="Группа 50"/>
          <p:cNvGrpSpPr/>
          <p:nvPr/>
        </p:nvGrpSpPr>
        <p:grpSpPr>
          <a:xfrm>
            <a:off x="191344" y="1054954"/>
            <a:ext cx="11900123" cy="285814"/>
            <a:chOff x="1047088" y="7559676"/>
            <a:chExt cx="17360900" cy="468000"/>
          </a:xfrm>
        </p:grpSpPr>
        <p:sp>
          <p:nvSpPr>
            <p:cNvPr id="11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  <p:sp>
          <p:nvSpPr>
            <p:cNvPr id="12" name="object 18"/>
            <p:cNvSpPr txBox="1"/>
            <p:nvPr/>
          </p:nvSpPr>
          <p:spPr>
            <a:xfrm>
              <a:off x="1060450" y="7595036"/>
              <a:ext cx="17221200" cy="26428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 hangingPunct="1">
                <a:spcBef>
                  <a:spcPts val="58"/>
                </a:spcBef>
              </a:pPr>
              <a:endParaRPr sz="1001" spc="-21" dirty="0">
                <a:solidFill>
                  <a:srgbClr val="FFFFFF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3" name="object 20"/>
          <p:cNvSpPr txBox="1"/>
          <p:nvPr/>
        </p:nvSpPr>
        <p:spPr>
          <a:xfrm>
            <a:off x="9502349" y="825225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hangingPunct="1">
              <a:lnSpc>
                <a:spcPts val="1201"/>
              </a:lnSpc>
              <a:spcBef>
                <a:spcPts val="58"/>
              </a:spcBef>
            </a:pPr>
            <a:r>
              <a:rPr lang="ru-RU" sz="1001" b="1" kern="1200" spc="-27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ПОЛНЫЙ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14" name="object 21"/>
          <p:cNvSpPr txBox="1"/>
          <p:nvPr/>
        </p:nvSpPr>
        <p:spPr>
          <a:xfrm>
            <a:off x="7033450" y="809772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hangingPunct="1">
              <a:spcBef>
                <a:spcPts val="58"/>
              </a:spcBef>
            </a:pPr>
            <a:r>
              <a:rPr lang="ru-RU" sz="1001" b="1" kern="1200" spc="-24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СРЕДНИЙ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5" name="Группа 55"/>
          <p:cNvGrpSpPr/>
          <p:nvPr/>
        </p:nvGrpSpPr>
        <p:grpSpPr>
          <a:xfrm>
            <a:off x="9480249" y="644412"/>
            <a:ext cx="1659113" cy="123671"/>
            <a:chOff x="9465679" y="2607490"/>
            <a:chExt cx="2736000" cy="203942"/>
          </a:xfrm>
        </p:grpSpPr>
        <p:sp>
          <p:nvSpPr>
            <p:cNvPr id="16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  <p:sp>
          <p:nvSpPr>
            <p:cNvPr id="17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</p:grpSp>
      <p:grpSp>
        <p:nvGrpSpPr>
          <p:cNvPr id="18" name="Группа 55"/>
          <p:cNvGrpSpPr/>
          <p:nvPr/>
        </p:nvGrpSpPr>
        <p:grpSpPr>
          <a:xfrm>
            <a:off x="7024168" y="641551"/>
            <a:ext cx="1659113" cy="123671"/>
            <a:chOff x="9465679" y="2607490"/>
            <a:chExt cx="2736000" cy="203942"/>
          </a:xfrm>
        </p:grpSpPr>
        <p:sp>
          <p:nvSpPr>
            <p:cNvPr id="19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  <p:sp>
          <p:nvSpPr>
            <p:cNvPr id="20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4617016" y="641551"/>
            <a:ext cx="1659113" cy="123671"/>
            <a:chOff x="9465679" y="2607490"/>
            <a:chExt cx="2736000" cy="203942"/>
          </a:xfrm>
        </p:grpSpPr>
        <p:sp>
          <p:nvSpPr>
            <p:cNvPr id="22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  <p:sp>
          <p:nvSpPr>
            <p:cNvPr id="23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50684"/>
              </p:ext>
            </p:extLst>
          </p:nvPr>
        </p:nvGraphicFramePr>
        <p:xfrm>
          <a:off x="131194" y="1169301"/>
          <a:ext cx="12031801" cy="56983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65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9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1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51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Календарный план </a:t>
                      </a:r>
                      <a:r>
                        <a:rPr kumimoji="0" lang="ru-RU" sz="97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профориентационной</a:t>
                      </a: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работы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Включение в полномочия заместителя директора ведения комплексной работы по профориентационной деятельности в ОУ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Программа работы с родителями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Использование регионами профориентационных сервисов и программ, аккредитованных на федеральном уровне, </a:t>
                      </a:r>
                      <a:r>
                        <a:rPr kumimoji="0" lang="ru-RU" sz="97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сонаправленных</a:t>
                      </a: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с комплексом мероприятий проекта «Билет в будущее»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Соглашение с партнерами-предприятиями, организациями, представляющими площадку для организации профориентации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Профориентационные блоки, внедренные в учебные предметы, тематические классные часы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Внеклассная проектно-исследовательская деятельность, связанная с реальными жизненными/ производственными задачами и т.д.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Организация профориентационного урока на платформе bvbinfo.ru в рамках проекта «Билет в будущее»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школьников в ежегодной многоуровневой онлайн-диагностике на платформе bvbinfo.ru в рамках проекта «Билет в будущее» 6-11 классы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Организация профессиональных проб (регистрация на платформе bvbinfo.ru) в рамках проекта «Билет в будущее», в том числе на базе предприятий – партнеров, колледжей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Организация профобучения девятиклассников на базе колледжей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школьников в мультимедийной выставке-практикуме "Лаборатория будущего" (на базе исторических парков "Россия - моя история") в рамках проекта «Билет в будущее»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в фестивале профессий в рамках проекта «Билет в будущее»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Участие в профориентационной смене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в конкурсах профессионального мастерства профессионально-практической направленности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в профильных </a:t>
                      </a:r>
                      <a:r>
                        <a:rPr kumimoji="0" lang="ru-RU" sz="97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техноотрядах</a:t>
                      </a: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Внедрение системы профильных элективных курсов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Обучение педагогов по программе педагогов-навигаторов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228600" indent="-2286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en-US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11712624" y="6445589"/>
            <a:ext cx="121828" cy="261610"/>
          </a:xfr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defTabSz="986912">
              <a:spcBef>
                <a:spcPts val="400"/>
              </a:spcBef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</a:rPr>
              <a:pPr defTabSz="986912">
                <a:spcBef>
                  <a:spcPts val="400"/>
                </a:spcBef>
              </a:pPr>
              <a:t>10</a:t>
            </a:fld>
            <a:endParaRPr lang="ru-RU" sz="1700" dirty="0">
              <a:solidFill>
                <a:srgbClr val="808080"/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19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73" y="385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19132" y="64100"/>
            <a:ext cx="1008733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400" b="1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Здоровье</a:t>
            </a:r>
            <a:endParaRPr sz="2800" b="1" spc="45" dirty="0">
              <a:solidFill>
                <a:srgbClr val="031B8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3832" y="642207"/>
            <a:ext cx="1828287" cy="17666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 hangingPunct="1">
              <a:spcBef>
                <a:spcPts val="58"/>
              </a:spcBef>
            </a:pPr>
            <a:r>
              <a:rPr lang="ru-RU" sz="1100" b="1" kern="1200" spc="-21" dirty="0">
                <a:solidFill>
                  <a:srgbClr val="008000"/>
                </a:solidFill>
                <a:latin typeface="Tahoma"/>
                <a:ea typeface="+mn-ea"/>
                <a:cs typeface="Tahoma"/>
              </a:rPr>
              <a:t>БАЗОВЫЙ</a:t>
            </a:r>
            <a:endParaRPr lang="ru-RU" sz="1100" kern="1200" dirty="0">
              <a:solidFill>
                <a:srgbClr val="008000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158160" y="874101"/>
            <a:ext cx="11900123" cy="285814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595036"/>
              <a:ext cx="17221200" cy="26428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 hangingPunct="1">
                <a:spcBef>
                  <a:spcPts val="58"/>
                </a:spcBef>
              </a:pPr>
              <a:endParaRPr sz="1001" spc="-21" dirty="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209220" y="644372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 hangingPunct="1">
              <a:lnSpc>
                <a:spcPts val="1201"/>
              </a:lnSpc>
              <a:spcBef>
                <a:spcPts val="58"/>
              </a:spcBef>
            </a:pPr>
            <a:r>
              <a:rPr lang="ru-RU" sz="1001" b="1" kern="1200" spc="-27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ПОЛНЫЙ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0321" y="628919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 hangingPunct="1">
              <a:spcBef>
                <a:spcPts val="58"/>
              </a:spcBef>
            </a:pPr>
            <a:r>
              <a:rPr lang="ru-RU" sz="1001" b="1" kern="1200" spc="-24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СРЕДНИЙ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47065" y="335517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grpSp>
        <p:nvGrpSpPr>
          <p:cNvPr id="49" name="Группа 55"/>
          <p:cNvGrpSpPr/>
          <p:nvPr/>
        </p:nvGrpSpPr>
        <p:grpSpPr>
          <a:xfrm>
            <a:off x="6990984" y="332656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583832" y="332656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sp>
        <p:nvSpPr>
          <p:cNvPr id="65" name="object 24"/>
          <p:cNvSpPr/>
          <p:nvPr/>
        </p:nvSpPr>
        <p:spPr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58194"/>
              </p:ext>
            </p:extLst>
          </p:nvPr>
        </p:nvGraphicFramePr>
        <p:xfrm>
          <a:off x="170748" y="1268760"/>
          <a:ext cx="11874946" cy="53288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88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4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38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Единые подходы к организации и контролю горячего питания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384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Просветительская деятельность по ЗОЖ, профилактика </a:t>
                      </a:r>
                      <a:r>
                        <a:rPr kumimoji="0" lang="ru-RU" sz="12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табакокурения</a:t>
                      </a: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, наркомании</a:t>
                      </a: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1-2 </a:t>
                      </a: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мероприятия </a:t>
                      </a: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за учебный год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3-5 мероприятий за учебный год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Более 5 мероприятий за  учебный год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838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Школьные спортивные клубы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5 видов спорта,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культивируемых в ШСК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От </a:t>
                      </a: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5-10 видов 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спорта,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культивируемых в ШСК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Более 10 видов спорта,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культивируемых в ШСК 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049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ВФСК «ГТО»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До 10% обучающихся, имеющих знак ГТО, подтвержденный приказом, соответствующий его возрастной категории на 1 сентября текущего года 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От 10 до 30% обучающихся, имеющих знак ГТО, подтвержденный приказом, соответствующий его возрастной категории на 1 сентября текущего года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более 30% обучающихся, имеющих знак ГТО, подтвержденный приказом, соответствующий его возрастной категории на 1 сентября текущего года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274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Доступность спортивной инфраструктуры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89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892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Массовые физкультурно-спортивные мероприятия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Школьный этап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Муниципальный этап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Региональный этап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8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Программа </a:t>
                      </a:r>
                      <a:r>
                        <a:rPr kumimoji="0" lang="ru-RU" sz="12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здоровьесбережения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" name="object 12"/>
          <p:cNvSpPr txBox="1"/>
          <p:nvPr/>
        </p:nvSpPr>
        <p:spPr bwMode="auto">
          <a:xfrm>
            <a:off x="745554" y="426735"/>
            <a:ext cx="3910286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11802038" y="6480842"/>
            <a:ext cx="243656" cy="261610"/>
          </a:xfrm>
        </p:spPr>
        <p:txBody>
          <a:bodyPr/>
          <a:lstStyle/>
          <a:p>
            <a:pPr defTabSz="986912">
              <a:spcBef>
                <a:spcPts val="400"/>
              </a:spcBef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  <a:sym typeface="Arial"/>
              </a:rPr>
              <a:pPr defTabSz="986912">
                <a:spcBef>
                  <a:spcPts val="400"/>
                </a:spcBef>
              </a:pPr>
              <a:t>11</a:t>
            </a:fld>
            <a:endParaRPr lang="ru-RU" sz="1700" dirty="0">
              <a:solidFill>
                <a:srgbClr val="80808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3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385" y="-81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32816" y="188714"/>
            <a:ext cx="10557992" cy="33985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400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Учитель. Школьные команды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15585" y="1124744"/>
            <a:ext cx="1828287" cy="2228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1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БАЗОВЫЙ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19215" y="1161895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ts val="1201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27" normalizeH="0" baseline="0" noProof="0" dirty="0">
                <a:ln>
                  <a:noFill/>
                </a:ln>
                <a:solidFill>
                  <a:srgbClr val="031B8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ПОЛНЫЙ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4402" y="1161895"/>
            <a:ext cx="2127482" cy="17666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24" normalizeH="0" baseline="0" noProof="0" dirty="0">
                <a:ln>
                  <a:noFill/>
                </a:ln>
                <a:solidFill>
                  <a:srgbClr val="031B8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СРЕДНИЙ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637642" y="836712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grpSp>
        <p:nvGrpSpPr>
          <p:cNvPr id="49" name="Группа 55"/>
          <p:cNvGrpSpPr/>
          <p:nvPr/>
        </p:nvGrpSpPr>
        <p:grpSpPr>
          <a:xfrm>
            <a:off x="6472828" y="836712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3323628" y="875133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object 18"/>
          <p:cNvSpPr txBox="1"/>
          <p:nvPr/>
        </p:nvSpPr>
        <p:spPr>
          <a:xfrm>
            <a:off x="100647" y="4349569"/>
            <a:ext cx="225093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ru-RU" sz="1200" spc="-2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87" name="object 18"/>
          <p:cNvSpPr txBox="1"/>
          <p:nvPr/>
        </p:nvSpPr>
        <p:spPr>
          <a:xfrm>
            <a:off x="199810" y="1192078"/>
            <a:ext cx="2243546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21" dirty="0">
                <a:solidFill>
                  <a:schemeClr val="bg1"/>
                </a:solidFill>
                <a:latin typeface="Tahoma"/>
                <a:cs typeface="Tahoma"/>
              </a:rPr>
              <a:t>ЕДИНЫЕ ПОДХОДЫ </a:t>
            </a:r>
            <a:br>
              <a:rPr lang="ru-RU" sz="1200" spc="-21" dirty="0">
                <a:solidFill>
                  <a:schemeClr val="bg1"/>
                </a:solidFill>
                <a:latin typeface="Tahoma"/>
                <a:cs typeface="Tahoma"/>
              </a:rPr>
            </a:br>
            <a:r>
              <a:rPr lang="ru-RU" sz="1200" spc="-21" dirty="0">
                <a:solidFill>
                  <a:schemeClr val="bg1"/>
                </a:solidFill>
                <a:latin typeface="Tahoma"/>
                <a:cs typeface="Tahoma"/>
              </a:rPr>
              <a:t>К АТТЕСТАЦИИ ДИРЕКТОРОВ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07432"/>
              </p:ext>
            </p:extLst>
          </p:nvPr>
        </p:nvGraphicFramePr>
        <p:xfrm>
          <a:off x="2482218" y="2564904"/>
          <a:ext cx="9426243" cy="929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2081">
                  <a:extLst>
                    <a:ext uri="{9D8B030D-6E8A-4147-A177-3AD203B41FA5}">
                      <a16:colId xmlns:a16="http://schemas.microsoft.com/office/drawing/2014/main" val="3481869446"/>
                    </a:ext>
                  </a:extLst>
                </a:gridCol>
                <a:gridCol w="3142081">
                  <a:extLst>
                    <a:ext uri="{9D8B030D-6E8A-4147-A177-3AD203B41FA5}">
                      <a16:colId xmlns:a16="http://schemas.microsoft.com/office/drawing/2014/main" val="1654688184"/>
                    </a:ext>
                  </a:extLst>
                </a:gridCol>
                <a:gridCol w="3142081">
                  <a:extLst>
                    <a:ext uri="{9D8B030D-6E8A-4147-A177-3AD203B41FA5}">
                      <a16:colId xmlns:a16="http://schemas.microsoft.com/office/drawing/2014/main" val="2050720876"/>
                    </a:ext>
                  </a:extLst>
                </a:gridCol>
              </a:tblGrid>
              <a:tr h="911964"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11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-1714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менее 50% управленческой команды прошло повышение квалификации по программам из федерального реестра, управленческая команда прошла диагностику функциональной грамотности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-1714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Вся управленческая команда прошла повышение квалификации в формате «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Летово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», управленческая команда прошла диагностику функциональной грамотности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212093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93022"/>
              </p:ext>
            </p:extLst>
          </p:nvPr>
        </p:nvGraphicFramePr>
        <p:xfrm>
          <a:off x="2443355" y="3627864"/>
          <a:ext cx="9438852" cy="1097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6284">
                  <a:extLst>
                    <a:ext uri="{9D8B030D-6E8A-4147-A177-3AD203B41FA5}">
                      <a16:colId xmlns:a16="http://schemas.microsoft.com/office/drawing/2014/main" val="3481869446"/>
                    </a:ext>
                  </a:extLst>
                </a:gridCol>
                <a:gridCol w="3146284">
                  <a:extLst>
                    <a:ext uri="{9D8B030D-6E8A-4147-A177-3AD203B41FA5}">
                      <a16:colId xmlns:a16="http://schemas.microsoft.com/office/drawing/2014/main" val="1654688184"/>
                    </a:ext>
                  </a:extLst>
                </a:gridCol>
                <a:gridCol w="3146284">
                  <a:extLst>
                    <a:ext uri="{9D8B030D-6E8A-4147-A177-3AD203B41FA5}">
                      <a16:colId xmlns:a16="http://schemas.microsoft.com/office/drawing/2014/main" val="2050720876"/>
                    </a:ext>
                  </a:extLst>
                </a:gridCol>
              </a:tblGrid>
              <a:tr h="64244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1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50%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взаимодействует с региональными методистами, наличие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повысивших квалификацию по направлению методического сопровождения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80%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взаимодействует с региональными методистами, наличие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повысивших квалификацию по направлению методического сопровождения, аттестованных по кв. категории «педагог-методист»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212093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07895"/>
              </p:ext>
            </p:extLst>
          </p:nvPr>
        </p:nvGraphicFramePr>
        <p:xfrm>
          <a:off x="2482218" y="4725144"/>
          <a:ext cx="9471855" cy="76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57285">
                  <a:extLst>
                    <a:ext uri="{9D8B030D-6E8A-4147-A177-3AD203B41FA5}">
                      <a16:colId xmlns:a16="http://schemas.microsoft.com/office/drawing/2014/main" val="3481869446"/>
                    </a:ext>
                  </a:extLst>
                </a:gridCol>
                <a:gridCol w="3157285">
                  <a:extLst>
                    <a:ext uri="{9D8B030D-6E8A-4147-A177-3AD203B41FA5}">
                      <a16:colId xmlns:a16="http://schemas.microsoft.com/office/drawing/2014/main" val="1654688184"/>
                    </a:ext>
                  </a:extLst>
                </a:gridCol>
                <a:gridCol w="3157285">
                  <a:extLst>
                    <a:ext uri="{9D8B030D-6E8A-4147-A177-3AD203B41FA5}">
                      <a16:colId xmlns:a16="http://schemas.microsoft.com/office/drawing/2014/main" val="2050720876"/>
                    </a:ext>
                  </a:extLst>
                </a:gridCol>
              </a:tblGrid>
              <a:tr h="41437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1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менее 5%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повысили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квалификацию по программам из федерального реестра (в год)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менее 10%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повысили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квалификацию по программам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из федерального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реестра (в год), не менее 80%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прошло ПК по </a:t>
                      </a:r>
                      <a:r>
                        <a:rPr kumimoji="0" lang="ru-RU" sz="11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инстр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.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ЦОС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212093"/>
                  </a:ext>
                </a:extLst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71470"/>
              </p:ext>
            </p:extLst>
          </p:nvPr>
        </p:nvGraphicFramePr>
        <p:xfrm>
          <a:off x="2483216" y="5489204"/>
          <a:ext cx="9471855" cy="14172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57285">
                  <a:extLst>
                    <a:ext uri="{9D8B030D-6E8A-4147-A177-3AD203B41FA5}">
                      <a16:colId xmlns:a16="http://schemas.microsoft.com/office/drawing/2014/main" val="3481869446"/>
                    </a:ext>
                  </a:extLst>
                </a:gridCol>
                <a:gridCol w="3157285">
                  <a:extLst>
                    <a:ext uri="{9D8B030D-6E8A-4147-A177-3AD203B41FA5}">
                      <a16:colId xmlns:a16="http://schemas.microsoft.com/office/drawing/2014/main" val="1654688184"/>
                    </a:ext>
                  </a:extLst>
                </a:gridCol>
                <a:gridCol w="3157285">
                  <a:extLst>
                    <a:ext uri="{9D8B030D-6E8A-4147-A177-3AD203B41FA5}">
                      <a16:colId xmlns:a16="http://schemas.microsoft.com/office/drawing/2014/main" val="2050720876"/>
                    </a:ext>
                  </a:extLst>
                </a:gridCol>
              </a:tblGrid>
              <a:tr h="1417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1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Наличие в ОО положения о наставничестве, наличие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прошедших ПК по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наставничеству</a:t>
                      </a:r>
                      <a:endParaRPr kumimoji="0" lang="ru-RU" sz="11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Наличие в ОО положения о наставничестве, 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прошедших ПК по наставничеству, аттестованных по кв. категории «педагог-наставник», ОО является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базой для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практической подготовки</a:t>
                      </a:r>
                      <a:endParaRPr kumimoji="0" lang="ru-RU" sz="11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212093"/>
                  </a:ext>
                </a:extLst>
              </a:tr>
            </a:tbl>
          </a:graphicData>
        </a:graphic>
      </p:graphicFrame>
      <p:sp>
        <p:nvSpPr>
          <p:cNvPr id="40" name="object 12"/>
          <p:cNvSpPr txBox="1"/>
          <p:nvPr/>
        </p:nvSpPr>
        <p:spPr bwMode="auto">
          <a:xfrm>
            <a:off x="144016" y="757113"/>
            <a:ext cx="3359696" cy="57615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 </a:t>
            </a:r>
          </a:p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750" y="2852936"/>
            <a:ext cx="2190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Развитие школьных команд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750" y="3501008"/>
            <a:ext cx="2243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Методическое сопровождение педагогического состава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750" y="4365104"/>
            <a:ext cx="1918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Повышение квалификации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750" y="4941168"/>
            <a:ext cx="2046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Развитие системы наставничества (методические рекомендации)</a:t>
            </a:r>
          </a:p>
        </p:txBody>
      </p:sp>
      <p:grpSp>
        <p:nvGrpSpPr>
          <p:cNvPr id="44" name="Группа 50"/>
          <p:cNvGrpSpPr/>
          <p:nvPr/>
        </p:nvGrpSpPr>
        <p:grpSpPr>
          <a:xfrm>
            <a:off x="199810" y="1429129"/>
            <a:ext cx="11728838" cy="220897"/>
            <a:chOff x="1047088" y="7559676"/>
            <a:chExt cx="17360900" cy="468000"/>
          </a:xfrm>
        </p:grpSpPr>
        <p:sp>
          <p:nvSpPr>
            <p:cNvPr id="45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46" name="object 18"/>
            <p:cNvSpPr txBox="1"/>
            <p:nvPr/>
          </p:nvSpPr>
          <p:spPr>
            <a:xfrm>
              <a:off x="1060450" y="7635875"/>
              <a:ext cx="17221201" cy="292507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40750" y="1988840"/>
            <a:ext cx="234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Единое штатное расписание (методические рекомендации) </a:t>
            </a:r>
            <a:endParaRPr lang="en-US" sz="1200" b="1" spc="-45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8" name="object 45"/>
          <p:cNvSpPr txBox="1"/>
          <p:nvPr/>
        </p:nvSpPr>
        <p:spPr bwMode="auto">
          <a:xfrm>
            <a:off x="6927619" y="2060850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5" name="object 45"/>
          <p:cNvSpPr txBox="1"/>
          <p:nvPr/>
        </p:nvSpPr>
        <p:spPr bwMode="auto">
          <a:xfrm>
            <a:off x="10266067" y="2060849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0750" y="6063679"/>
            <a:ext cx="2046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Участие педагогов в конкурсном движении</a:t>
            </a:r>
          </a:p>
        </p:txBody>
      </p:sp>
      <p:sp>
        <p:nvSpPr>
          <p:cNvPr id="62" name="object 45"/>
          <p:cNvSpPr txBox="1"/>
          <p:nvPr/>
        </p:nvSpPr>
        <p:spPr bwMode="auto">
          <a:xfrm>
            <a:off x="6927619" y="6341531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63" name="object 45"/>
          <p:cNvSpPr txBox="1"/>
          <p:nvPr/>
        </p:nvSpPr>
        <p:spPr bwMode="auto">
          <a:xfrm>
            <a:off x="10266067" y="6341530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35371"/>
              </p:ext>
            </p:extLst>
          </p:nvPr>
        </p:nvGraphicFramePr>
        <p:xfrm>
          <a:off x="2639616" y="1900504"/>
          <a:ext cx="3277447" cy="5019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7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7972">
                <a:tc>
                  <a:txBody>
                    <a:bodyPr/>
                    <a:lstStyle/>
                    <a:p>
                      <a:pPr marL="228600" indent="-22860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solidFill>
                            <a:srgbClr val="008000"/>
                          </a:solidFill>
                        </a:rPr>
                        <a:t>   </a:t>
                      </a:r>
                      <a:endParaRPr lang="ru-RU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007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Не менее 1 члена управленческой команды прошло повышение квалификации по программам из федерального реестра</a:t>
                      </a:r>
                    </a:p>
                    <a:p>
                      <a:pPr algn="ctr"/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007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20% </a:t>
                      </a:r>
                      <a:r>
                        <a:rPr kumimoji="0" lang="ru-RU" sz="1200" b="1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педработников</a:t>
                      </a: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получает поддержку региональных методистов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1200" b="1" i="0" u="none" strike="noStrike" cap="none" spc="-21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algn="ctr"/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919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Не менее 3% </a:t>
                      </a:r>
                      <a:r>
                        <a:rPr kumimoji="0" lang="ru-RU" sz="1200" b="1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педработников</a:t>
                      </a: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повысили квалификацию по программам из федерального реестра (в год)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972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Наличие в ОО положения о наставничестве </a:t>
                      </a:r>
                    </a:p>
                    <a:p>
                      <a:pPr algn="ctr"/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972"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endParaRPr lang="ru-RU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4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 bwMode="auto">
          <a:xfrm>
            <a:off x="427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7" name="object 4"/>
          <p:cNvSpPr/>
          <p:nvPr/>
        </p:nvSpPr>
        <p:spPr bwMode="auto">
          <a:xfrm>
            <a:off x="11556617" y="6222563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ECEFF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8" name="object 10"/>
          <p:cNvSpPr txBox="1">
            <a:spLocks noGrp="1"/>
          </p:cNvSpPr>
          <p:nvPr>
            <p:ph type="title"/>
          </p:nvPr>
        </p:nvSpPr>
        <p:spPr bwMode="auto">
          <a:xfrm>
            <a:off x="828316" y="188640"/>
            <a:ext cx="10419021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defRPr/>
            </a:pPr>
            <a:r>
              <a:rPr lang="ru-RU" sz="2400" b="1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Школьный климат</a:t>
            </a:r>
            <a:endParaRPr sz="2400" b="1" spc="45" dirty="0">
              <a:solidFill>
                <a:srgbClr val="031B83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0" name="object 13"/>
          <p:cNvSpPr txBox="1"/>
          <p:nvPr/>
        </p:nvSpPr>
        <p:spPr bwMode="auto">
          <a:xfrm>
            <a:off x="4799856" y="1049666"/>
            <a:ext cx="1828287" cy="2228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  <a:defRPr/>
            </a:pPr>
            <a:r>
              <a:rPr lang="ru-RU" sz="14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0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14" name="object 20"/>
          <p:cNvSpPr txBox="1"/>
          <p:nvPr/>
        </p:nvSpPr>
        <p:spPr bwMode="auto">
          <a:xfrm>
            <a:off x="9469165" y="104966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  <a:defRPr/>
            </a:pPr>
            <a:r>
              <a:rPr lang="ru-RU" sz="1000" b="1" spc="-27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21"/>
          <p:cNvSpPr txBox="1"/>
          <p:nvPr/>
        </p:nvSpPr>
        <p:spPr bwMode="auto">
          <a:xfrm>
            <a:off x="7204986" y="104966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  <a:defRPr/>
            </a:pPr>
            <a:r>
              <a:rPr lang="ru-RU" sz="1000" b="1" spc="-23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6" name="Группа 55"/>
          <p:cNvGrpSpPr/>
          <p:nvPr/>
        </p:nvGrpSpPr>
        <p:grpSpPr bwMode="auto">
          <a:xfrm>
            <a:off x="9473532" y="887574"/>
            <a:ext cx="1659113" cy="123671"/>
            <a:chOff x="9465679" y="2607490"/>
            <a:chExt cx="2736000" cy="203942"/>
          </a:xfrm>
        </p:grpSpPr>
        <p:sp>
          <p:nvSpPr>
            <p:cNvPr id="17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8" name="object 33"/>
            <p:cNvSpPr/>
            <p:nvPr/>
          </p:nvSpPr>
          <p:spPr bwMode="auto"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pic>
        <p:nvPicPr>
          <p:cNvPr id="19" name="object 16"/>
          <p:cNvPicPr/>
          <p:nvPr/>
        </p:nvPicPr>
        <p:blipFill>
          <a:blip r:embed="rId3"/>
          <a:stretch/>
        </p:blipFill>
        <p:spPr bwMode="auto"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23" name="object 45"/>
          <p:cNvSpPr txBox="1"/>
          <p:nvPr/>
        </p:nvSpPr>
        <p:spPr bwMode="auto">
          <a:xfrm>
            <a:off x="551069" y="3246314"/>
            <a:ext cx="4158697" cy="64054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Проведение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социально-психологического тестирования обучающихся в общеобразовательных организациях и профессиональных образовательных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организациях,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направленного на профилактику незаконного потребления обучающимися наркотических средств и психотропных веществ</a:t>
            </a:r>
            <a:endParaRPr lang="en-US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31" name="object 45"/>
          <p:cNvSpPr txBox="1"/>
          <p:nvPr/>
        </p:nvSpPr>
        <p:spPr bwMode="auto">
          <a:xfrm>
            <a:off x="551070" y="4361601"/>
            <a:ext cx="3558360" cy="11329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наличие кабинета педагога-психолога для проведения коррекционно-развивающих занятий и проведения консультаций</a:t>
            </a:r>
            <a:endParaRPr dirty="0"/>
          </a:p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Наличие автоматизированного рабочего места педагога-психолога и социального педагога</a:t>
            </a:r>
            <a:endParaRPr dirty="0"/>
          </a:p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endParaRPr lang="en-US" sz="9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grpSp>
        <p:nvGrpSpPr>
          <p:cNvPr id="32" name="Группа 55"/>
          <p:cNvGrpSpPr/>
          <p:nvPr/>
        </p:nvGrpSpPr>
        <p:grpSpPr bwMode="auto">
          <a:xfrm>
            <a:off x="7209352" y="887574"/>
            <a:ext cx="1659113" cy="123671"/>
            <a:chOff x="9465679" y="2607490"/>
            <a:chExt cx="2736000" cy="203942"/>
          </a:xfrm>
        </p:grpSpPr>
        <p:sp>
          <p:nvSpPr>
            <p:cNvPr id="33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4" name="object 33"/>
            <p:cNvSpPr/>
            <p:nvPr/>
          </p:nvSpPr>
          <p:spPr bwMode="auto">
            <a:xfrm>
              <a:off x="10761078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Группа 55"/>
          <p:cNvGrpSpPr/>
          <p:nvPr/>
        </p:nvGrpSpPr>
        <p:grpSpPr bwMode="auto">
          <a:xfrm>
            <a:off x="4945172" y="887574"/>
            <a:ext cx="1659113" cy="123671"/>
            <a:chOff x="9465679" y="2607490"/>
            <a:chExt cx="2736000" cy="203942"/>
          </a:xfrm>
        </p:grpSpPr>
        <p:sp>
          <p:nvSpPr>
            <p:cNvPr id="36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7" name="object 33"/>
            <p:cNvSpPr/>
            <p:nvPr/>
          </p:nvSpPr>
          <p:spPr bwMode="auto"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sp>
        <p:nvSpPr>
          <p:cNvPr id="38" name="object 45"/>
          <p:cNvSpPr txBox="1"/>
          <p:nvPr/>
        </p:nvSpPr>
        <p:spPr bwMode="auto">
          <a:xfrm>
            <a:off x="580186" y="1709862"/>
            <a:ext cx="4158697" cy="147153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Наличие локальных нормативных актов по организации психолого-педагогического сопровождения участников образовательных отношений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Реализация деятельности педагога-психолога и социального педагога в соответствии с профессиональными стандартами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Создание условий сопровождения в соответствии с Методическими рекомендациями по функционированию психологических служб в общеобразовательных организациях</a:t>
            </a:r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Организация сопровождения в соответствии с Концепцией развития психологической службы в системе образования Российской Федерации на период до 2025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года</a:t>
            </a:r>
            <a:r>
              <a:rPr lang="ru-RU" sz="1000" b="1" spc="-45" dirty="0" smtClean="0">
                <a:solidFill>
                  <a:srgbClr val="F44336"/>
                </a:solidFill>
                <a:latin typeface="Tahoma"/>
                <a:cs typeface="Tahoma"/>
              </a:rPr>
              <a:t> </a:t>
            </a:r>
            <a:endParaRPr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9" name="object 24"/>
          <p:cNvSpPr/>
          <p:nvPr/>
        </p:nvSpPr>
        <p:spPr bwMode="auto">
          <a:xfrm>
            <a:off x="635383" y="2306889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0" name="object 24"/>
          <p:cNvSpPr/>
          <p:nvPr/>
        </p:nvSpPr>
        <p:spPr bwMode="auto">
          <a:xfrm>
            <a:off x="635383" y="2168266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1" name="object 24"/>
          <p:cNvSpPr/>
          <p:nvPr/>
        </p:nvSpPr>
        <p:spPr bwMode="auto">
          <a:xfrm>
            <a:off x="551070" y="2491720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3" name="object 45"/>
          <p:cNvSpPr txBox="1"/>
          <p:nvPr/>
        </p:nvSpPr>
        <p:spPr bwMode="auto">
          <a:xfrm>
            <a:off x="7017232" y="2869383"/>
            <a:ext cx="1848311" cy="68670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44" name="object 45"/>
          <p:cNvSpPr txBox="1"/>
          <p:nvPr/>
        </p:nvSpPr>
        <p:spPr bwMode="auto">
          <a:xfrm>
            <a:off x="9298762" y="2863596"/>
            <a:ext cx="1848311" cy="68670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45" name="object 45"/>
          <p:cNvSpPr txBox="1"/>
          <p:nvPr/>
        </p:nvSpPr>
        <p:spPr bwMode="auto">
          <a:xfrm>
            <a:off x="7017232" y="4557044"/>
            <a:ext cx="2217972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46" name="object 45"/>
          <p:cNvSpPr txBox="1"/>
          <p:nvPr/>
        </p:nvSpPr>
        <p:spPr bwMode="auto">
          <a:xfrm>
            <a:off x="9298762" y="4500839"/>
            <a:ext cx="2217972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50" name="object 45"/>
          <p:cNvSpPr txBox="1"/>
          <p:nvPr/>
        </p:nvSpPr>
        <p:spPr bwMode="auto">
          <a:xfrm>
            <a:off x="585379" y="5153689"/>
            <a:ext cx="3558360" cy="3635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повышение квалификации штатных педагогов-психологов, социальных педагогов</a:t>
            </a:r>
            <a:endParaRPr dirty="0"/>
          </a:p>
        </p:txBody>
      </p:sp>
      <p:sp>
        <p:nvSpPr>
          <p:cNvPr id="52" name="object 45"/>
          <p:cNvSpPr txBox="1"/>
          <p:nvPr/>
        </p:nvSpPr>
        <p:spPr bwMode="auto">
          <a:xfrm>
            <a:off x="7017232" y="5175456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3" name="object 45"/>
          <p:cNvSpPr txBox="1"/>
          <p:nvPr/>
        </p:nvSpPr>
        <p:spPr bwMode="auto">
          <a:xfrm>
            <a:off x="9298762" y="5186430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4" name="object 45"/>
          <p:cNvSpPr txBox="1"/>
          <p:nvPr/>
        </p:nvSpPr>
        <p:spPr bwMode="auto">
          <a:xfrm>
            <a:off x="524871" y="3929553"/>
            <a:ext cx="4158697" cy="7328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Arial"/>
              <a:buChar char="•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Наличие в организации социального педагога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Наличие психологической службы</a:t>
            </a:r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Наличие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в организации педагога-психолога</a:t>
            </a:r>
            <a:endParaRPr dirty="0"/>
          </a:p>
          <a:p>
            <a:pPr marL="7701">
              <a:spcBef>
                <a:spcPts val="555"/>
              </a:spcBef>
              <a:defRPr/>
            </a:pPr>
            <a:r>
              <a:rPr lang="ru-RU" sz="1000" b="1" spc="-45" dirty="0">
                <a:solidFill>
                  <a:srgbClr val="F44336"/>
                </a:solidFill>
                <a:latin typeface="Tahoma"/>
                <a:cs typeface="Tahoma"/>
              </a:rPr>
              <a:t>  </a:t>
            </a:r>
            <a:endParaRPr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6" name="object 45"/>
          <p:cNvSpPr txBox="1"/>
          <p:nvPr/>
        </p:nvSpPr>
        <p:spPr bwMode="auto">
          <a:xfrm>
            <a:off x="7017232" y="3809954"/>
            <a:ext cx="2028173" cy="3789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Штатное расписание</a:t>
            </a:r>
            <a:endParaRPr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Сетевая форма/штатное расписание</a:t>
            </a: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7" name="object 45"/>
          <p:cNvSpPr txBox="1"/>
          <p:nvPr/>
        </p:nvSpPr>
        <p:spPr bwMode="auto">
          <a:xfrm>
            <a:off x="9298762" y="3842156"/>
            <a:ext cx="2068513" cy="3789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Штатное расписание</a:t>
            </a:r>
            <a:endParaRPr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Сетевая форма/штатное расписание </a:t>
            </a: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8" name="object 45"/>
          <p:cNvSpPr txBox="1"/>
          <p:nvPr/>
        </p:nvSpPr>
        <p:spPr bwMode="auto">
          <a:xfrm>
            <a:off x="4871864" y="1857333"/>
            <a:ext cx="1848311" cy="45185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95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4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5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 smtClean="0">
                <a:solidFill>
                  <a:srgbClr val="008000"/>
                </a:solidFill>
                <a:latin typeface="Tahoma"/>
                <a:cs typeface="Tahoma"/>
              </a:rPr>
              <a:t> Штатное расписание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 smtClean="0">
                <a:solidFill>
                  <a:srgbClr val="008000"/>
                </a:solidFill>
                <a:latin typeface="Tahoma"/>
                <a:cs typeface="Tahoma"/>
              </a:rPr>
              <a:t>Сетевая форма/дистанционно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Рекомендовано</a:t>
            </a:r>
            <a:r>
              <a:rPr lang="ru-RU" sz="80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 smtClean="0">
                <a:solidFill>
                  <a:srgbClr val="008000"/>
                </a:solidFill>
                <a:latin typeface="Tahoma"/>
                <a:cs typeface="Tahoma"/>
              </a:rPr>
              <a:t>При наличии специалиста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8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8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8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8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1600" b="1" spc="-2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59" name="object 45"/>
          <p:cNvSpPr txBox="1"/>
          <p:nvPr/>
        </p:nvSpPr>
        <p:spPr bwMode="auto">
          <a:xfrm>
            <a:off x="7017232" y="1866367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</p:txBody>
      </p:sp>
      <p:sp>
        <p:nvSpPr>
          <p:cNvPr id="60" name="object 45"/>
          <p:cNvSpPr txBox="1"/>
          <p:nvPr/>
        </p:nvSpPr>
        <p:spPr bwMode="auto">
          <a:xfrm>
            <a:off x="9298762" y="1892986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</p:txBody>
      </p:sp>
      <p:sp>
        <p:nvSpPr>
          <p:cNvPr id="48" name="object 12"/>
          <p:cNvSpPr txBox="1"/>
          <p:nvPr/>
        </p:nvSpPr>
        <p:spPr bwMode="auto">
          <a:xfrm>
            <a:off x="860037" y="600103"/>
            <a:ext cx="3910286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9" name="object 45"/>
          <p:cNvSpPr txBox="1"/>
          <p:nvPr/>
        </p:nvSpPr>
        <p:spPr bwMode="auto">
          <a:xfrm>
            <a:off x="585379" y="5598217"/>
            <a:ext cx="3558360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Антибуллинговые программы</a:t>
            </a:r>
            <a:endParaRPr sz="9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1" name="object 45"/>
          <p:cNvSpPr txBox="1"/>
          <p:nvPr/>
        </p:nvSpPr>
        <p:spPr bwMode="auto">
          <a:xfrm>
            <a:off x="604978" y="5949280"/>
            <a:ext cx="3558360" cy="20965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02060"/>
                </a:solidFill>
                <a:latin typeface="Tahoma"/>
                <a:cs typeface="Tahoma"/>
              </a:rPr>
              <a:t> Зона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отдыха</a:t>
            </a:r>
            <a:r>
              <a:rPr lang="ru-RU" sz="900" spc="-21" dirty="0">
                <a:solidFill>
                  <a:srgbClr val="002060"/>
                </a:solidFill>
                <a:latin typeface="Tahoma"/>
                <a:cs typeface="Tahoma"/>
              </a:rPr>
              <a:t> (школа полного дня)</a:t>
            </a:r>
          </a:p>
        </p:txBody>
      </p:sp>
      <p:sp>
        <p:nvSpPr>
          <p:cNvPr id="62" name="object 45"/>
          <p:cNvSpPr txBox="1"/>
          <p:nvPr/>
        </p:nvSpPr>
        <p:spPr bwMode="auto">
          <a:xfrm>
            <a:off x="593424" y="6279300"/>
            <a:ext cx="3558360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Креативное пространство (разгрузка, игры, общение)</a:t>
            </a:r>
          </a:p>
        </p:txBody>
      </p:sp>
      <p:sp>
        <p:nvSpPr>
          <p:cNvPr id="64" name="object 45"/>
          <p:cNvSpPr txBox="1"/>
          <p:nvPr/>
        </p:nvSpPr>
        <p:spPr bwMode="auto">
          <a:xfrm>
            <a:off x="7017232" y="5497239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65" name="object 45"/>
          <p:cNvSpPr txBox="1"/>
          <p:nvPr/>
        </p:nvSpPr>
        <p:spPr bwMode="auto">
          <a:xfrm>
            <a:off x="9298762" y="5508213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67" name="object 45"/>
          <p:cNvSpPr txBox="1"/>
          <p:nvPr/>
        </p:nvSpPr>
        <p:spPr bwMode="auto">
          <a:xfrm>
            <a:off x="7017232" y="5800678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68" name="object 45"/>
          <p:cNvSpPr txBox="1"/>
          <p:nvPr/>
        </p:nvSpPr>
        <p:spPr bwMode="auto">
          <a:xfrm>
            <a:off x="9298762" y="5811652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71" name="object 45"/>
          <p:cNvSpPr txBox="1"/>
          <p:nvPr/>
        </p:nvSpPr>
        <p:spPr bwMode="auto">
          <a:xfrm>
            <a:off x="9298762" y="6165627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69" name="object 45"/>
          <p:cNvSpPr txBox="1"/>
          <p:nvPr/>
        </p:nvSpPr>
        <p:spPr bwMode="auto">
          <a:xfrm>
            <a:off x="7017232" y="4221088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70" name="object 45"/>
          <p:cNvSpPr txBox="1"/>
          <p:nvPr/>
        </p:nvSpPr>
        <p:spPr bwMode="auto">
          <a:xfrm>
            <a:off x="9298762" y="4232062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808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 bwMode="auto">
          <a:xfrm>
            <a:off x="427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7" name="object 10"/>
          <p:cNvSpPr txBox="1">
            <a:spLocks noGrp="1"/>
          </p:cNvSpPr>
          <p:nvPr>
            <p:ph type="title"/>
          </p:nvPr>
        </p:nvSpPr>
        <p:spPr bwMode="auto">
          <a:xfrm>
            <a:off x="740970" y="44624"/>
            <a:ext cx="10170071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defRPr/>
            </a:pPr>
            <a:r>
              <a:rPr lang="ru-RU" sz="2400" b="1" spc="45" dirty="0">
                <a:solidFill>
                  <a:srgbClr val="031B83"/>
                </a:solidFill>
                <a:latin typeface="Verdana"/>
                <a:cs typeface="Verdana"/>
              </a:rPr>
              <a:t>Образовательная среда, создание условий</a:t>
            </a:r>
          </a:p>
        </p:txBody>
      </p:sp>
      <p:sp>
        <p:nvSpPr>
          <p:cNvPr id="9" name="object 13"/>
          <p:cNvSpPr txBox="1"/>
          <p:nvPr/>
        </p:nvSpPr>
        <p:spPr bwMode="auto">
          <a:xfrm>
            <a:off x="4727848" y="692696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  <a:defRPr/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0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grpSp>
        <p:nvGrpSpPr>
          <p:cNvPr id="11" name="Группа 50"/>
          <p:cNvGrpSpPr/>
          <p:nvPr/>
        </p:nvGrpSpPr>
        <p:grpSpPr bwMode="auto">
          <a:xfrm>
            <a:off x="599189" y="900701"/>
            <a:ext cx="11002538" cy="218304"/>
            <a:chOff x="1047088" y="7559676"/>
            <a:chExt cx="17360900" cy="468000"/>
          </a:xfrm>
        </p:grpSpPr>
        <p:sp>
          <p:nvSpPr>
            <p:cNvPr id="12" name="object 17"/>
            <p:cNvSpPr/>
            <p:nvPr/>
          </p:nvSpPr>
          <p:spPr bwMode="auto"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 extrusionOk="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3" name="object 18"/>
            <p:cNvSpPr txBox="1"/>
            <p:nvPr/>
          </p:nvSpPr>
          <p:spPr bwMode="auto">
            <a:xfrm>
              <a:off x="1060450" y="7635875"/>
              <a:ext cx="17221201" cy="345743"/>
            </a:xfrm>
            <a:prstGeom prst="rect">
              <a:avLst/>
            </a:prstGeom>
            <a:grpFill/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  <a:defRPr/>
              </a:pPr>
              <a:r>
                <a:rPr lang="ru-RU" sz="1000" b="1" spc="-23" dirty="0">
                  <a:solidFill>
                    <a:srgbClr val="FFFFFF"/>
                  </a:solidFill>
                  <a:latin typeface="Tahoma"/>
                  <a:cs typeface="Tahoma"/>
                </a:rPr>
                <a:t>Модернизация, развитие и обеспечение возможности дальнейшего внедрения и использования цифровой образовательной среды на постоянной основе</a:t>
              </a:r>
            </a:p>
          </p:txBody>
        </p:sp>
      </p:grpSp>
      <p:sp>
        <p:nvSpPr>
          <p:cNvPr id="14" name="object 20"/>
          <p:cNvSpPr txBox="1"/>
          <p:nvPr/>
        </p:nvSpPr>
        <p:spPr bwMode="auto">
          <a:xfrm>
            <a:off x="9394191" y="739425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  <a:defRPr/>
            </a:pPr>
            <a:r>
              <a:rPr lang="ru-RU" sz="1000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21"/>
          <p:cNvSpPr txBox="1"/>
          <p:nvPr/>
        </p:nvSpPr>
        <p:spPr bwMode="auto">
          <a:xfrm>
            <a:off x="7115087" y="724655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  <a:defRPr/>
            </a:pPr>
            <a:r>
              <a:rPr lang="ru-RU" sz="1000" b="1" spc="-23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6" name="Группа 55"/>
          <p:cNvGrpSpPr/>
          <p:nvPr/>
        </p:nvGrpSpPr>
        <p:grpSpPr bwMode="auto">
          <a:xfrm>
            <a:off x="9406158" y="476672"/>
            <a:ext cx="1659113" cy="123671"/>
            <a:chOff x="9465679" y="2607490"/>
            <a:chExt cx="2736000" cy="203942"/>
          </a:xfrm>
        </p:grpSpPr>
        <p:sp>
          <p:nvSpPr>
            <p:cNvPr id="17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8" name="object 33"/>
            <p:cNvSpPr/>
            <p:nvPr/>
          </p:nvSpPr>
          <p:spPr bwMode="auto"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pic>
        <p:nvPicPr>
          <p:cNvPr id="19" name="object 16"/>
          <p:cNvPicPr/>
          <p:nvPr/>
        </p:nvPicPr>
        <p:blipFill>
          <a:blip r:embed="rId3"/>
          <a:stretch/>
        </p:blipFill>
        <p:spPr bwMode="auto"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24" name="object 45"/>
          <p:cNvSpPr txBox="1"/>
          <p:nvPr/>
        </p:nvSpPr>
        <p:spPr bwMode="auto">
          <a:xfrm>
            <a:off x="4857155" y="2822272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10"/>
              </a:spcAft>
              <a:buSzPct val="150000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</p:txBody>
      </p:sp>
      <p:grpSp>
        <p:nvGrpSpPr>
          <p:cNvPr id="33" name="Группа 55"/>
          <p:cNvGrpSpPr/>
          <p:nvPr/>
        </p:nvGrpSpPr>
        <p:grpSpPr bwMode="auto">
          <a:xfrm>
            <a:off x="7103747" y="479899"/>
            <a:ext cx="1659113" cy="123671"/>
            <a:chOff x="9465679" y="2607490"/>
            <a:chExt cx="2736000" cy="203942"/>
          </a:xfrm>
        </p:grpSpPr>
        <p:sp>
          <p:nvSpPr>
            <p:cNvPr id="34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5" name="object 33"/>
            <p:cNvSpPr/>
            <p:nvPr/>
          </p:nvSpPr>
          <p:spPr bwMode="auto">
            <a:xfrm>
              <a:off x="10761078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Группа 55"/>
          <p:cNvGrpSpPr/>
          <p:nvPr/>
        </p:nvGrpSpPr>
        <p:grpSpPr bwMode="auto">
          <a:xfrm>
            <a:off x="4894599" y="492279"/>
            <a:ext cx="1659113" cy="123671"/>
            <a:chOff x="9465679" y="2607490"/>
            <a:chExt cx="2736000" cy="203942"/>
          </a:xfrm>
        </p:grpSpPr>
        <p:sp>
          <p:nvSpPr>
            <p:cNvPr id="37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8" name="object 33"/>
            <p:cNvSpPr/>
            <p:nvPr/>
          </p:nvSpPr>
          <p:spPr bwMode="auto"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sp>
        <p:nvSpPr>
          <p:cNvPr id="40" name="object 24"/>
          <p:cNvSpPr/>
          <p:nvPr/>
        </p:nvSpPr>
        <p:spPr bwMode="auto"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1" name="object 24"/>
          <p:cNvSpPr/>
          <p:nvPr/>
        </p:nvSpPr>
        <p:spPr bwMode="auto"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2" name="object 24"/>
          <p:cNvSpPr/>
          <p:nvPr/>
        </p:nvSpPr>
        <p:spPr bwMode="auto"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81" name="object 45"/>
          <p:cNvSpPr txBox="1"/>
          <p:nvPr/>
        </p:nvSpPr>
        <p:spPr bwMode="auto">
          <a:xfrm>
            <a:off x="535693" y="1148127"/>
            <a:ext cx="4158697" cy="514972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Использование ФГИС 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«Моя школа» 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Предоставление доступа к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верифицированному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цифровому образовательному контенту,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интернет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для школьников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Оснащение </a:t>
            </a:r>
            <a:r>
              <a:rPr lang="en-US" sz="1000" spc="-21" dirty="0">
                <a:solidFill>
                  <a:srgbClr val="031B83"/>
                </a:solidFill>
                <a:latin typeface="Tahoma"/>
                <a:cs typeface="Tahoma"/>
              </a:rPr>
              <a:t>IT-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оборудованием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в соответствии утвержденным Стандартом оснащения государственных и муниципальных общеобразовательных организаций, осуществляющих образовательную деятельность в субъектах Российской Федерации, компьютерным, мультимедийным, презентационным оборудованием и программным обеспечением»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en-US" sz="1000" spc="-2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Эксплуатация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информационной системы управления образовательной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организацией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Подключение образовательной организации к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/>
            </a:r>
            <a:b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высокоскоростному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интернету с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контент-фильтрацией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Создание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на базе ИКОП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(«Сферум»)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профессиональных сообществ педагогов для обмена опытом и помощи начинающим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учителям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Государственно-общественное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управление</a:t>
            </a:r>
          </a:p>
          <a:p>
            <a:pPr marL="179151" indent="-171450">
              <a:spcBef>
                <a:spcPts val="555"/>
              </a:spcBef>
              <a:buFont typeface="Wingdings" pitchFamily="2" charset="2"/>
              <a:buChar char="§"/>
              <a:defRPr/>
            </a:pPr>
            <a:endParaRPr lang="ru-RU" sz="1000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179151" indent="-171450">
              <a:spcBef>
                <a:spcPts val="555"/>
              </a:spcBef>
              <a:buFont typeface="Wingdings" pitchFamily="2" charset="2"/>
              <a:buChar char="§"/>
              <a:defRPr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Bef>
                <a:spcPts val="555"/>
              </a:spcBef>
              <a:buFont typeface="Wingdings" pitchFamily="2" charset="2"/>
              <a:buChar char="§"/>
              <a:defRPr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2" name="object 45"/>
          <p:cNvSpPr txBox="1"/>
          <p:nvPr/>
        </p:nvSpPr>
        <p:spPr bwMode="auto">
          <a:xfrm>
            <a:off x="4794712" y="1196752"/>
            <a:ext cx="2093376" cy="4564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 Доступ к оцифрованным </a:t>
            </a: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учебникам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 Наличие </a:t>
            </a: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мобильных цифровых </a:t>
            </a: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классов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Ведение управления образовательной организацией в цифровом формате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Подключение к высокоскоростному интернету с фильтрацией трафика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 Подключение </a:t>
            </a: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к ИКОП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 Родительский комитет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83" name="object 45"/>
          <p:cNvSpPr txBox="1"/>
          <p:nvPr/>
        </p:nvSpPr>
        <p:spPr bwMode="auto">
          <a:xfrm>
            <a:off x="7103747" y="908720"/>
            <a:ext cx="2216922" cy="216403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Доступ к оцифрованным учебникам, доступ к дополнительной литературе, всероссийским электронным библиотекам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Наличие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мобильных цифровых классов, оснащенность не менее 50% учебных классов  средствами отображения информации (СОИ)</a:t>
            </a:r>
            <a:endParaRPr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4" name="object 45"/>
          <p:cNvSpPr txBox="1"/>
          <p:nvPr/>
        </p:nvSpPr>
        <p:spPr bwMode="auto">
          <a:xfrm>
            <a:off x="9406158" y="908720"/>
            <a:ext cx="2586146" cy="233331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Возможность создания собственного ЦОК для демонстрации на уроках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6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Наличие мобильных цифровых классов, оснащенность 100%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учебных классов СОИ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8" name="object 45"/>
          <p:cNvSpPr txBox="1"/>
          <p:nvPr/>
        </p:nvSpPr>
        <p:spPr bwMode="auto">
          <a:xfrm>
            <a:off x="7104112" y="3140968"/>
            <a:ext cx="2255257" cy="76365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Интеграция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системы управления с региональными информационными системами</a:t>
            </a:r>
          </a:p>
        </p:txBody>
      </p:sp>
      <p:sp>
        <p:nvSpPr>
          <p:cNvPr id="95" name="object 45"/>
          <p:cNvSpPr txBox="1"/>
          <p:nvPr/>
        </p:nvSpPr>
        <p:spPr bwMode="auto">
          <a:xfrm>
            <a:off x="9324498" y="4663562"/>
            <a:ext cx="2093376" cy="19426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r>
              <a:rPr lang="ru-RU" sz="8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800" dirty="0"/>
          </a:p>
        </p:txBody>
      </p:sp>
      <p:sp>
        <p:nvSpPr>
          <p:cNvPr id="101" name="object 45"/>
          <p:cNvSpPr txBox="1"/>
          <p:nvPr/>
        </p:nvSpPr>
        <p:spPr bwMode="auto">
          <a:xfrm>
            <a:off x="9569168" y="5031867"/>
            <a:ext cx="2503496" cy="54820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6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0" name="object 45"/>
          <p:cNvSpPr txBox="1"/>
          <p:nvPr/>
        </p:nvSpPr>
        <p:spPr bwMode="auto">
          <a:xfrm>
            <a:off x="9457779" y="3140968"/>
            <a:ext cx="2734221" cy="99448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Интеграция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системы управления с региональными информационными системами и федеральными информационными системами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1" name="object 45"/>
          <p:cNvSpPr txBox="1"/>
          <p:nvPr/>
        </p:nvSpPr>
        <p:spPr bwMode="auto">
          <a:xfrm>
            <a:off x="7103747" y="4026529"/>
            <a:ext cx="2093376" cy="199475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Обеспечение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беспроводного доступа на территории организации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Назначение Эксперта по цифровой трансформации в каждой школе, создание собственных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сообществ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Управляющий совет</a:t>
            </a:r>
            <a:endParaRPr lang="ru-RU" sz="1000" strike="sngStrike" spc="-2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2" name="object 45"/>
          <p:cNvSpPr txBox="1"/>
          <p:nvPr/>
        </p:nvSpPr>
        <p:spPr bwMode="auto">
          <a:xfrm>
            <a:off x="9480376" y="4057887"/>
            <a:ext cx="2093376" cy="217942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Введение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собственных правил по использованию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мобильными устройствами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устройствами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связи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Возможность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проведения 100% уроков и внеклассных мероприятий с помощью ВКС </a:t>
            </a: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6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Управляющий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совет, ученическое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самоуправление</a:t>
            </a:r>
            <a:endParaRPr lang="ru-RU" sz="1000" strike="sngStrike" spc="-2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8" name="object 12"/>
          <p:cNvSpPr txBox="1"/>
          <p:nvPr/>
        </p:nvSpPr>
        <p:spPr bwMode="auto">
          <a:xfrm>
            <a:off x="677932" y="458357"/>
            <a:ext cx="4697988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017812" y="6361942"/>
            <a:ext cx="982844" cy="312906"/>
          </a:xfrm>
        </p:spPr>
        <p:txBody>
          <a:bodyPr/>
          <a:lstStyle/>
          <a:p>
            <a:pPr defTabSz="986912">
              <a:spcBef>
                <a:spcPts val="400"/>
              </a:spcBef>
            </a:pPr>
            <a:fld id="{86CB4B4D-7CA3-9044-876B-883B54F8677D}" type="slidenum">
              <a:rPr lang="ru-RU"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pPr defTabSz="986912">
                <a:spcBef>
                  <a:spcPts val="400"/>
                </a:spcBef>
              </a:pPr>
              <a:t>14</a:t>
            </a:fld>
            <a:endParaRPr lang="ru-RU" sz="1700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07576" y="-251118"/>
            <a:ext cx="4688230" cy="4688230"/>
            <a:chOff x="0" y="-376918"/>
            <a:chExt cx="4688230" cy="468823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1429">
              <a:off x="0" y="-376918"/>
              <a:ext cx="4688230" cy="468823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9067" t="36005" r="9723" b="14533"/>
            <a:stretch/>
          </p:blipFill>
          <p:spPr>
            <a:xfrm rot="409007">
              <a:off x="2703499" y="1269852"/>
              <a:ext cx="1014970" cy="551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 rot="966158">
              <a:off x="1219030" y="1112712"/>
              <a:ext cx="1191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hangingPunct="1"/>
              <a:r>
                <a:rPr lang="ru-RU" sz="1200" i="1" kern="1200" dirty="0">
                  <a:solidFill>
                    <a:srgbClr val="1F377B"/>
                  </a:solidFill>
                  <a:latin typeface="Book Antiqua" panose="02040602050305030304" pitchFamily="18" charset="0"/>
                  <a:ea typeface="Verdana" pitchFamily="34" charset="0"/>
                  <a:cs typeface="Verdana" pitchFamily="34" charset="0"/>
                </a:rPr>
                <a:t>Методические </a:t>
              </a:r>
            </a:p>
            <a:p>
              <a:pPr algn="ctr" hangingPunct="1"/>
              <a:r>
                <a:rPr lang="ru-RU" sz="1200" i="1" kern="1200" dirty="0">
                  <a:solidFill>
                    <a:srgbClr val="1F377B"/>
                  </a:solidFill>
                  <a:latin typeface="Book Antiqua" panose="02040602050305030304" pitchFamily="18" charset="0"/>
                  <a:ea typeface="Verdana" pitchFamily="34" charset="0"/>
                  <a:cs typeface="Verdana" pitchFamily="34" charset="0"/>
                </a:rPr>
                <a:t>рекомендации</a:t>
              </a:r>
              <a:endParaRPr lang="ru-RU" sz="1200" i="1" kern="120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57028" y="44624"/>
            <a:ext cx="4826288" cy="648072"/>
          </a:xfrm>
          <a:prstGeom prst="rect">
            <a:avLst/>
          </a:prstGeom>
        </p:spPr>
        <p:txBody>
          <a:bodyPr vert="horz" lIns="98694" tIns="49348" rIns="98694" bIns="49348" rtlCol="0" anchor="t" anchorCtr="0">
            <a:normAutofit fontScale="77500" lnSpcReduction="20000"/>
          </a:bodyPr>
          <a:lstStyle/>
          <a:p>
            <a:pPr defTabSz="986855" hangingPunct="1">
              <a:spcBef>
                <a:spcPct val="0"/>
              </a:spcBef>
              <a:defRPr/>
            </a:pPr>
            <a:r>
              <a:rPr lang="ru-RU" sz="2800" b="1" kern="1200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«Школа </a:t>
            </a:r>
            <a:r>
              <a:rPr lang="ru-RU" sz="2800" b="1" kern="1200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Минпросвещения России»: </a:t>
            </a:r>
          </a:p>
          <a:p>
            <a:pPr defTabSz="986855" hangingPunct="1">
              <a:spcBef>
                <a:spcPct val="0"/>
              </a:spcBef>
              <a:defRPr/>
            </a:pPr>
            <a:r>
              <a:rPr lang="ru-RU" sz="2800" b="1" kern="1200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методические </a:t>
            </a:r>
            <a:r>
              <a:rPr lang="ru-RU" sz="2800" b="1" kern="1200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рекомендации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23" y="3432924"/>
            <a:ext cx="42484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СОДЕРЖАНИЕ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1. </a:t>
            </a:r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Философия образования: преемственность традиций.</a:t>
            </a:r>
            <a:endParaRPr lang="ru-RU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2. Содержание образования.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Глава 3.</a:t>
            </a:r>
            <a:r>
              <a:rPr lang="ru-RU" sz="1600" b="1" spc="45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Инклюзивное </a:t>
            </a:r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образование.</a:t>
            </a:r>
            <a:endParaRPr lang="ru-RU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4.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Воспитание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5.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 Творчество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6.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 Профориентация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7.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 Здоровье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8.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Учитель. Школьные команды.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Глава 9. </a:t>
            </a:r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Школьный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климат.</a:t>
            </a:r>
          </a:p>
          <a:p>
            <a:pPr hangingPunct="1"/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10.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Образовательная среда.</a:t>
            </a:r>
          </a:p>
          <a:p>
            <a:pPr hangingPunct="1"/>
            <a:endParaRPr lang="ru-RU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83832" y="116632"/>
            <a:ext cx="7608168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1. </a:t>
            </a:r>
            <a:r>
              <a:rPr lang="ru-RU" sz="1400" b="1" i="1" kern="12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Философия образования:  преемственность традиций.</a:t>
            </a:r>
            <a:endParaRPr lang="ru-RU" sz="1400" b="1" i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endParaRPr lang="ru-RU" sz="7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2.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Содержание образования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1. Рабочие программы по учебным предметам 1-11кл.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2. Рабочие программы по учебным предметам для ООО и СОО (углубленный уровень).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3. Методические рекомендации по разработке плана внеурочной деятельности.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4. Рабочие программы по внеурочной деятельности.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5. Методические рекомендации по разработке плана дополнительного образования.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6. Рабочие программы дополнительного образования.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7. Положение о внутренней системе оценки качества образования.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8. Единые рекомендации по контрольным работам.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9. Учебный план. Календарный учебный график.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10. Единое расписание занятий (типовое).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11. Единая линейка учебников  (базовый и углубленный уровни).</a:t>
            </a:r>
          </a:p>
          <a:p>
            <a:pPr hangingPunct="1"/>
            <a:endParaRPr lang="ru-RU" sz="7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3.</a:t>
            </a:r>
            <a:r>
              <a:rPr lang="ru-RU" sz="1400" b="1" kern="1200" dirty="0">
                <a:solidFill>
                  <a:prstClr val="black"/>
                </a:solidFill>
                <a:latin typeface="Calibri" panose="020F0502020204030204"/>
              </a:rPr>
              <a:t> Инклюзивное образование.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1. Программы по развитию инклюзивного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образования.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2. Организация получения образования обучающимися с разными, в том числе особыми,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образовательными потребностями.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3. Обеспечение доступности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образовательной среды.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4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Программы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повышения квалификации,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профессиональной переподготовки педагогического коллектива.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5. Подходы к проектированию индивидуальных, в том числе адаптированных, образовательных программ и учебных планов.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6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Положение о внутренней системе оценки качества образования обучающихся с разными, в том числе особыми, образовательными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потребностями.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8. Единые рекомендации по контрольным работам.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8. Варианты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типовых учебных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расписаний.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9.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Единая линейка специальных учебников для каждой нозологической группы обучающихся с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ОВЗ.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endParaRPr lang="ru-RU" sz="7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4.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Воспитание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5.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Творчество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6.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Профориентация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7.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Здоровье </a:t>
            </a:r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8. Школьный климат…</a:t>
            </a: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9. Учитель. Школьные команды...</a:t>
            </a:r>
            <a:endParaRPr lang="ru-RU" sz="14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10. Образовательная среда…</a:t>
            </a:r>
            <a:endParaRPr lang="ru-RU" sz="14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pic>
        <p:nvPicPr>
          <p:cNvPr id="52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8" name="object 18"/>
          <p:cNvSpPr txBox="1"/>
          <p:nvPr/>
        </p:nvSpPr>
        <p:spPr>
          <a:xfrm>
            <a:off x="542788" y="5856442"/>
            <a:ext cx="10914003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9953" marR="3081" indent="-282637">
              <a:spcBef>
                <a:spcPts val="58"/>
              </a:spcBef>
            </a:pPr>
            <a:r>
              <a:rPr lang="ru-RU" sz="1001" b="1" spc="-24" dirty="0">
                <a:solidFill>
                  <a:srgbClr val="FFFFFF"/>
                </a:solidFill>
                <a:latin typeface="Tahoma"/>
                <a:cs typeface="Tahoma"/>
              </a:rPr>
              <a:t>Для школы, расположенной в сельской местности и малокомплектной школы, с количеством обучающихся менее 100 человек</a:t>
            </a:r>
            <a:endParaRPr lang="ru-RU" sz="849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635383" y="17217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5831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19065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56878" y="1909386"/>
            <a:ext cx="397122" cy="36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5319" y="3831986"/>
            <a:ext cx="397122" cy="36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56878" y="5037151"/>
            <a:ext cx="397122" cy="36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84A8634-74C5-416A-BF76-A70A20BA029A}"/>
              </a:ext>
            </a:extLst>
          </p:cNvPr>
          <p:cNvSpPr/>
          <p:nvPr/>
        </p:nvSpPr>
        <p:spPr>
          <a:xfrm>
            <a:off x="722093" y="91146"/>
            <a:ext cx="10702499" cy="69930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ru-RU" sz="2000" b="1" spc="72" dirty="0">
                <a:solidFill>
                  <a:srgbClr val="31356E"/>
                </a:solidFill>
              </a:rPr>
              <a:t>ФОРМИРОВАНИЕ СИСТЕМЫ УПРАВЛЕНИЯ КАЧЕСТВОМ ОБРАЗОВАНИЯ В ШКОЛАХ МИНПРОСВЕЩЕНИЯ РОССИИ</a:t>
            </a:r>
          </a:p>
        </p:txBody>
      </p:sp>
      <p:graphicFrame>
        <p:nvGraphicFramePr>
          <p:cNvPr id="41" name="Схема 40">
            <a:extLst>
              <a:ext uri="{FF2B5EF4-FFF2-40B4-BE49-F238E27FC236}">
                <a16:creationId xmlns:a16="http://schemas.microsoft.com/office/drawing/2014/main" id="{E0EC76D5-9FA4-40C8-910D-E3B35475B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109566"/>
              </p:ext>
            </p:extLst>
          </p:nvPr>
        </p:nvGraphicFramePr>
        <p:xfrm>
          <a:off x="385009" y="3788667"/>
          <a:ext cx="11687655" cy="29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5" name="Схема 44">
            <a:extLst>
              <a:ext uri="{FF2B5EF4-FFF2-40B4-BE49-F238E27FC236}">
                <a16:creationId xmlns:a16="http://schemas.microsoft.com/office/drawing/2014/main" id="{5DF8C510-3715-48F1-BDE1-AE4632759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343348"/>
              </p:ext>
            </p:extLst>
          </p:nvPr>
        </p:nvGraphicFramePr>
        <p:xfrm>
          <a:off x="385009" y="1635385"/>
          <a:ext cx="11687655" cy="182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713018E-A833-4F68-9F1C-822031B7A287}"/>
              </a:ext>
            </a:extLst>
          </p:cNvPr>
          <p:cNvSpPr txBox="1"/>
          <p:nvPr/>
        </p:nvSpPr>
        <p:spPr>
          <a:xfrm>
            <a:off x="272209" y="1206093"/>
            <a:ext cx="104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defRPr/>
            </a:pPr>
            <a:r>
              <a:rPr lang="ru-RU" sz="3200" b="1" kern="1200" dirty="0">
                <a:solidFill>
                  <a:srgbClr val="5B9BD5">
                    <a:lumMod val="60000"/>
                    <a:lumOff val="40000"/>
                  </a:srgbClr>
                </a:solidFill>
                <a:latin typeface="Calibri" panose="020F0502020204030204"/>
              </a:rPr>
              <a:t>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E3F508-54B9-48C6-8364-2F1E2DA0BB2D}"/>
              </a:ext>
            </a:extLst>
          </p:cNvPr>
          <p:cNvSpPr txBox="1"/>
          <p:nvPr/>
        </p:nvSpPr>
        <p:spPr>
          <a:xfrm>
            <a:off x="11108081" y="1205375"/>
            <a:ext cx="104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defRPr/>
            </a:pPr>
            <a:r>
              <a:rPr lang="ru-RU" sz="3200" b="1" kern="1200" dirty="0">
                <a:solidFill>
                  <a:srgbClr val="002060"/>
                </a:solidFill>
                <a:latin typeface="Calibri" panose="020F0502020204030204"/>
              </a:rPr>
              <a:t>2023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0CC47BC-EB79-4A24-BC90-8EE7F7486952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1317918" y="1497763"/>
            <a:ext cx="9790163" cy="718"/>
          </a:xfrm>
          <a:prstGeom prst="line">
            <a:avLst/>
          </a:prstGeom>
          <a:ln w="857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F2CBDF-58EB-48C2-93A8-613CC0A000DA}"/>
              </a:ext>
            </a:extLst>
          </p:cNvPr>
          <p:cNvSpPr txBox="1"/>
          <p:nvPr/>
        </p:nvSpPr>
        <p:spPr>
          <a:xfrm>
            <a:off x="1127448" y="2383612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Самодиагностика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061E48-3620-4FA6-A8D2-3EBB6199A98C}"/>
              </a:ext>
            </a:extLst>
          </p:cNvPr>
          <p:cNvSpPr txBox="1"/>
          <p:nvPr/>
        </p:nvSpPr>
        <p:spPr>
          <a:xfrm>
            <a:off x="3575720" y="2381021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Методика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68F1F0-E2E5-445A-B635-0B43FD9670F3}"/>
              </a:ext>
            </a:extLst>
          </p:cNvPr>
          <p:cNvSpPr txBox="1"/>
          <p:nvPr/>
        </p:nvSpPr>
        <p:spPr>
          <a:xfrm>
            <a:off x="5831641" y="2381021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Апробация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46BAE3-B12E-4214-AC2A-7D1058870AD4}"/>
              </a:ext>
            </a:extLst>
          </p:cNvPr>
          <p:cNvSpPr txBox="1"/>
          <p:nvPr/>
        </p:nvSpPr>
        <p:spPr>
          <a:xfrm>
            <a:off x="8256240" y="2381021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Внедрение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B97B2C-3C80-47D6-913B-9E8AF47473FA}"/>
              </a:ext>
            </a:extLst>
          </p:cNvPr>
          <p:cNvSpPr txBox="1"/>
          <p:nvPr/>
        </p:nvSpPr>
        <p:spPr>
          <a:xfrm>
            <a:off x="10400072" y="2283948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Корректировка</a:t>
            </a:r>
          </a:p>
          <a:p>
            <a:r>
              <a:rPr lang="ru-RU" sz="1400" b="1" dirty="0">
                <a:latin typeface="Calibri" panose="020F0502020204030204"/>
              </a:rPr>
              <a:t>дефицитов</a:t>
            </a:r>
          </a:p>
        </p:txBody>
      </p:sp>
      <p:pic>
        <p:nvPicPr>
          <p:cNvPr id="23" name="Рисунок 34">
            <a:extLst>
              <a:ext uri="{FF2B5EF4-FFF2-40B4-BE49-F238E27FC236}">
                <a16:creationId xmlns:a16="http://schemas.microsoft.com/office/drawing/2014/main" id="{6023194C-3157-394D-B1A6-01E0D427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84798">
            <a:off x="9889905" y="5233799"/>
            <a:ext cx="1252726" cy="82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70" y="188640"/>
            <a:ext cx="4576849" cy="217126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ИТОГИ ОБЩЕСТВЕННО-ПРОФЕССИОНАЛЬНОГО  ОБСУЖДЕНИЯ ПРОЕКТА «ШКОЛА МИНПРОСВЕЩЕНИЯ РОССИИ»</a:t>
            </a:r>
            <a:r>
              <a:rPr lang="ru-RU" sz="20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80 СУБЪЕКТОВ РФ</a:t>
            </a:r>
            <a:endParaRPr lang="ru-RU" sz="1600" b="1" dirty="0">
              <a:solidFill>
                <a:srgbClr val="20377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916" y="2600324"/>
            <a:ext cx="2631671" cy="1260724"/>
          </a:xfrm>
          <a:prstGeom prst="rect">
            <a:avLst/>
          </a:prstGeom>
          <a:solidFill>
            <a:srgbClr val="20377B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5041</a:t>
            </a:r>
            <a:endParaRPr lang="ru-RU" sz="2400" b="1" kern="12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 hangingPunct="1"/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респондент</a:t>
            </a:r>
            <a:endParaRPr lang="ru-RU" sz="2400" b="1" kern="120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6267" y="2600324"/>
            <a:ext cx="2631671" cy="1260724"/>
          </a:xfrm>
          <a:prstGeom prst="rect">
            <a:avLst/>
          </a:prstGeom>
          <a:solidFill>
            <a:srgbClr val="338C2C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565</a:t>
            </a:r>
            <a:endParaRPr lang="ru-RU" sz="3600" b="1" kern="12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 hangingPunct="1"/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управленцев</a:t>
            </a:r>
            <a:endParaRPr lang="ru-RU" sz="24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8617" y="2600324"/>
            <a:ext cx="2631671" cy="1260724"/>
          </a:xfrm>
          <a:prstGeom prst="rect">
            <a:avLst/>
          </a:prstGeom>
          <a:solidFill>
            <a:srgbClr val="DCBA28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3006</a:t>
            </a:r>
            <a:endParaRPr lang="ru-RU" sz="4000" b="1" kern="1200" dirty="0" smtClean="0">
              <a:solidFill>
                <a:srgbClr val="A27B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ctr" hangingPunct="1"/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педагогов</a:t>
            </a:r>
            <a:endParaRPr lang="ru-RU" sz="24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80966" y="2600324"/>
            <a:ext cx="2631671" cy="1260724"/>
          </a:xfrm>
          <a:prstGeom prst="rect">
            <a:avLst/>
          </a:prstGeom>
          <a:solidFill>
            <a:srgbClr val="C00000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1470</a:t>
            </a:r>
            <a:endParaRPr lang="ru-RU" sz="4000" b="1" kern="12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 hangingPunct="1"/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родителей </a:t>
            </a:r>
            <a:b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и учеников</a:t>
            </a:r>
            <a:endParaRPr lang="ru-RU" sz="24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4409" r="48333" b="31270"/>
          <a:stretch/>
        </p:blipFill>
        <p:spPr bwMode="auto">
          <a:xfrm>
            <a:off x="153093" y="3986761"/>
            <a:ext cx="1661297" cy="239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39383" r="48254" b="26190"/>
          <a:stretch/>
        </p:blipFill>
        <p:spPr bwMode="auto">
          <a:xfrm>
            <a:off x="695400" y="5022034"/>
            <a:ext cx="1717331" cy="15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0" t="23986" r="47222" b="16896"/>
          <a:stretch/>
        </p:blipFill>
        <p:spPr bwMode="auto">
          <a:xfrm>
            <a:off x="2261491" y="3903194"/>
            <a:ext cx="1728191" cy="251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8" t="14973" r="47857" b="31000"/>
          <a:stretch/>
        </p:blipFill>
        <p:spPr bwMode="auto">
          <a:xfrm>
            <a:off x="3447298" y="4301457"/>
            <a:ext cx="1526493" cy="212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t="20758" r="48016" b="23086"/>
          <a:stretch/>
        </p:blipFill>
        <p:spPr bwMode="auto">
          <a:xfrm>
            <a:off x="4568108" y="4615541"/>
            <a:ext cx="1476191" cy="224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38677" r="47857" b="19418"/>
          <a:stretch/>
        </p:blipFill>
        <p:spPr bwMode="auto">
          <a:xfrm>
            <a:off x="5519936" y="5022034"/>
            <a:ext cx="1588698" cy="183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t="13139" r="62540" b="75574"/>
          <a:stretch/>
        </p:blipFill>
        <p:spPr bwMode="auto">
          <a:xfrm>
            <a:off x="9272670" y="5897810"/>
            <a:ext cx="2734204" cy="95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3578" r="58181" b="76051"/>
          <a:stretch/>
        </p:blipFill>
        <p:spPr bwMode="auto">
          <a:xfrm>
            <a:off x="9272670" y="4175029"/>
            <a:ext cx="2938578" cy="88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7" t="11853" r="64981" b="77962"/>
          <a:stretch/>
        </p:blipFill>
        <p:spPr bwMode="auto">
          <a:xfrm>
            <a:off x="7392144" y="5503355"/>
            <a:ext cx="175423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7" t="11296" r="15208" b="77407"/>
          <a:stretch/>
        </p:blipFill>
        <p:spPr bwMode="auto">
          <a:xfrm>
            <a:off x="6888087" y="4006555"/>
            <a:ext cx="850911" cy="85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Академия Минпросвещения России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Академия Минпросвещения России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t="16931" r="89365" b="66561"/>
          <a:stretch/>
        </p:blipFill>
        <p:spPr bwMode="auto">
          <a:xfrm>
            <a:off x="8048560" y="4090257"/>
            <a:ext cx="1012686" cy="105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ФГБНУ &quot;Институт стратегии развития образования РАО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5161930"/>
            <a:ext cx="2670514" cy="70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88087" y="4779054"/>
            <a:ext cx="850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12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ИВФ РАО</a:t>
            </a:r>
            <a:endParaRPr lang="ru-RU" sz="12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3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11834882" y="6532323"/>
            <a:ext cx="357118" cy="351208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9"/>
          <a:stretch/>
        </p:blipFill>
        <p:spPr>
          <a:xfrm>
            <a:off x="8040216" y="235504"/>
            <a:ext cx="3628955" cy="32650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0984" y="298352"/>
            <a:ext cx="6696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«Без современного качественного доступного образования, причем во всех регионах страны, невозможно добиться ничего в сфере развития. Должен, безусловно, соблюдаться базовый принцип системы российского образования — это справедливость, то есть доступность качественного образования для каждого ребенка в соответствии с его интересами и способностями, причем независимо от того, где он живет — в городе или деревне, в Москве или любом другом регионе страны, независимо от того, где учится — в государственной школе или частной, и, конечно, независимо от социального статуса и доходов родителей»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4725144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Выступление Владимира Путина,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25.08.2021г.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на заседании </a:t>
            </a:r>
            <a:r>
              <a:rPr lang="ru-RU" dirty="0" smtClean="0"/>
              <a:t>президиума </a:t>
            </a:r>
            <a:r>
              <a:rPr lang="ru-RU" dirty="0"/>
              <a:t>Госсовета, </a:t>
            </a:r>
            <a:r>
              <a:rPr lang="ru-RU" dirty="0" smtClean="0"/>
              <a:t>посвящённому </a:t>
            </a:r>
            <a:r>
              <a:rPr lang="ru-RU" dirty="0"/>
              <a:t>улучшению качества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pic>
        <p:nvPicPr>
          <p:cNvPr id="1026" name="Picture 2" descr="https://regnum.ru/uploads/pictures/translation/2021/08/25/regnum_translation_1629889833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868332"/>
            <a:ext cx="4464495" cy="27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8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>
          <a:xfrm>
            <a:off x="3119228" y="44624"/>
            <a:ext cx="6773158" cy="364791"/>
          </a:xfrm>
          <a:prstGeom prst="rect">
            <a:avLst/>
          </a:prstGeom>
        </p:spPr>
        <p:txBody>
          <a:bodyPr vert="horz" lIns="98694" tIns="49348" rIns="98694" bIns="49348" rtlCol="0" anchor="t" anchorCtr="0">
            <a:noAutofit/>
          </a:bodyPr>
          <a:lstStyle/>
          <a:p>
            <a:pPr defTabSz="986855" hangingPunct="1">
              <a:spcBef>
                <a:spcPct val="0"/>
              </a:spcBef>
              <a:defRPr/>
            </a:pPr>
            <a:r>
              <a:rPr lang="ru-RU" sz="3200" b="1" kern="1200" dirty="0">
                <a:solidFill>
                  <a:srgbClr val="1F37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Идеальная Российская школа?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40450" r="84599" b="51958"/>
          <a:stretch>
            <a:fillRect/>
          </a:stretch>
        </p:blipFill>
        <p:spPr bwMode="auto">
          <a:xfrm rot="10800000" flipH="1">
            <a:off x="4779726" y="3356992"/>
            <a:ext cx="452178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8" name="Прямая со стрелкой 37"/>
          <p:cNvCxnSpPr/>
          <p:nvPr/>
        </p:nvCxnSpPr>
        <p:spPr>
          <a:xfrm>
            <a:off x="5231904" y="3501008"/>
            <a:ext cx="2232248" cy="578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47"/>
          <p:cNvGrpSpPr>
            <a:grpSpLocks/>
          </p:cNvGrpSpPr>
          <p:nvPr/>
        </p:nvGrpSpPr>
        <p:grpSpPr bwMode="auto">
          <a:xfrm>
            <a:off x="250546" y="620688"/>
            <a:ext cx="4507530" cy="5688631"/>
            <a:chOff x="427142" y="1921817"/>
            <a:chExt cx="2623846" cy="85064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611188" y="1921817"/>
              <a:ext cx="2439800" cy="850643"/>
            </a:xfrm>
            <a:prstGeom prst="roundRect">
              <a:avLst>
                <a:gd name="adj" fmla="val 7336"/>
              </a:avLst>
            </a:prstGeom>
            <a:gradFill flip="none" rotWithShape="1">
              <a:gsLst>
                <a:gs pos="0">
                  <a:srgbClr val="339EF5">
                    <a:alpha val="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solidFill>
                <a:srgbClr val="3682F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ru-RU" sz="900" kern="1200" dirty="0">
                <a:solidFill>
                  <a:prstClr val="black"/>
                </a:solidFill>
                <a:latin typeface="Montserrat SemiBold" panose="020B0604020202020204" charset="-52"/>
              </a:endParaRPr>
            </a:p>
          </p:txBody>
        </p:sp>
        <p:sp>
          <p:nvSpPr>
            <p:cNvPr id="62" name="TextBox 49"/>
            <p:cNvSpPr txBox="1">
              <a:spLocks noChangeArrowheads="1"/>
            </p:cNvSpPr>
            <p:nvPr/>
          </p:nvSpPr>
          <p:spPr bwMode="auto">
            <a:xfrm rot="16200000">
              <a:off x="210522" y="2278017"/>
              <a:ext cx="549223" cy="11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ts val="900"/>
                </a:spcBef>
                <a:buFontTx/>
                <a:buNone/>
              </a:pPr>
              <a:r>
                <a:rPr lang="ru-RU" altLang="ru-RU" sz="2000" b="1" kern="1200" spc="300" dirty="0">
                  <a:solidFill>
                    <a:srgbClr val="FF0000"/>
                  </a:solidFill>
                  <a:latin typeface="Montserrat SemiBold" charset="-52"/>
                  <a:ea typeface="Roboto"/>
                  <a:cs typeface="Roboto"/>
                </a:rPr>
                <a:t>Проблемы</a:t>
              </a:r>
              <a:r>
                <a:rPr lang="ru-RU" altLang="ru-RU" sz="2000" b="1" kern="1200" dirty="0">
                  <a:solidFill>
                    <a:srgbClr val="FF0000"/>
                  </a:solidFill>
                  <a:latin typeface="Montserrat SemiBold" charset="-52"/>
                  <a:ea typeface="Roboto"/>
                  <a:cs typeface="Roboto"/>
                </a:rPr>
                <a:t>*</a:t>
              </a:r>
              <a:endParaRPr lang="en-US" altLang="ru-RU" sz="2000" b="1" kern="1200" dirty="0">
                <a:solidFill>
                  <a:srgbClr val="FF0000"/>
                </a:solidFill>
                <a:latin typeface="Montserrat SemiBold" charset="-52"/>
                <a:ea typeface="Roboto"/>
                <a:cs typeface="Roboto"/>
              </a:endParaRPr>
            </a:p>
          </p:txBody>
        </p:sp>
      </p:grpSp>
      <p:sp>
        <p:nvSpPr>
          <p:cNvPr id="73" name="TextBox 30"/>
          <p:cNvSpPr txBox="1">
            <a:spLocks noChangeArrowheads="1"/>
          </p:cNvSpPr>
          <p:nvPr/>
        </p:nvSpPr>
        <p:spPr bwMode="auto">
          <a:xfrm>
            <a:off x="717343" y="5861015"/>
            <a:ext cx="35721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altLang="ru-RU" sz="1100" b="1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*</a:t>
            </a:r>
            <a:r>
              <a:rPr lang="ru-RU" altLang="ru-RU" sz="8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экспресс-исследование ФГБНУ «Институт управления образованием Российской академии образования»: социальные сети, обзор научных исследований, январь 2022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65079" y="3075556"/>
            <a:ext cx="27496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1">
              <a:lnSpc>
                <a:spcPts val="1200"/>
              </a:lnSpc>
              <a:spcBef>
                <a:spcPts val="900"/>
              </a:spcBef>
            </a:pPr>
            <a:r>
              <a:rPr lang="ru-RU" altLang="ru-RU" b="1" kern="1200" dirty="0">
                <a:solidFill>
                  <a:srgbClr val="1F37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Войти в 10-ку лучших!</a:t>
            </a:r>
          </a:p>
        </p:txBody>
      </p:sp>
      <p:grpSp>
        <p:nvGrpSpPr>
          <p:cNvPr id="75" name="Группа 47"/>
          <p:cNvGrpSpPr>
            <a:grpSpLocks/>
          </p:cNvGrpSpPr>
          <p:nvPr/>
        </p:nvGrpSpPr>
        <p:grpSpPr bwMode="auto">
          <a:xfrm>
            <a:off x="8421906" y="620688"/>
            <a:ext cx="3499684" cy="5688631"/>
            <a:chOff x="611188" y="1921817"/>
            <a:chExt cx="2533967" cy="850643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611188" y="1921817"/>
              <a:ext cx="2533967" cy="850643"/>
            </a:xfrm>
            <a:prstGeom prst="roundRect">
              <a:avLst>
                <a:gd name="adj" fmla="val 733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ru-RU" sz="900" kern="1200" dirty="0">
                <a:solidFill>
                  <a:prstClr val="black"/>
                </a:solidFill>
                <a:latin typeface="Montserrat SemiBold" panose="020B0604020202020204" charset="-52"/>
              </a:endParaRPr>
            </a:p>
          </p:txBody>
        </p:sp>
        <p:sp>
          <p:nvSpPr>
            <p:cNvPr id="77" name="TextBox 49"/>
            <p:cNvSpPr txBox="1">
              <a:spLocks noChangeArrowheads="1"/>
            </p:cNvSpPr>
            <p:nvPr/>
          </p:nvSpPr>
          <p:spPr bwMode="auto">
            <a:xfrm>
              <a:off x="772570" y="1945873"/>
              <a:ext cx="2288102" cy="30297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ts val="900"/>
                </a:spcBef>
                <a:buFontTx/>
                <a:buNone/>
              </a:pPr>
              <a:r>
                <a:rPr lang="ru-RU" altLang="ru-RU" sz="1800" b="1" kern="1200" dirty="0">
                  <a:solidFill>
                    <a:prstClr val="black"/>
                  </a:solidFill>
                  <a:latin typeface="Montserrat SemiBold" charset="-52"/>
                  <a:ea typeface="Roboto"/>
                  <a:cs typeface="Roboto"/>
                </a:rPr>
                <a:t>Ключевые направления</a:t>
              </a:r>
            </a:p>
          </p:txBody>
        </p:sp>
      </p:grpSp>
      <p:sp>
        <p:nvSpPr>
          <p:cNvPr id="78" name="TextBox 30"/>
          <p:cNvSpPr txBox="1">
            <a:spLocks noChangeArrowheads="1"/>
          </p:cNvSpPr>
          <p:nvPr/>
        </p:nvSpPr>
        <p:spPr bwMode="auto">
          <a:xfrm>
            <a:off x="9714982" y="1534453"/>
            <a:ext cx="202406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ЗНАНИЕ</a:t>
            </a:r>
          </a:p>
        </p:txBody>
      </p:sp>
      <p:pic>
        <p:nvPicPr>
          <p:cNvPr id="79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1268760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1886363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2534435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3182507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3830579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30"/>
          <p:cNvSpPr txBox="1">
            <a:spLocks noChangeArrowheads="1"/>
          </p:cNvSpPr>
          <p:nvPr/>
        </p:nvSpPr>
        <p:spPr bwMode="auto">
          <a:xfrm>
            <a:off x="9714982" y="2120449"/>
            <a:ext cx="2024063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ЗДОРОВЬЕ</a:t>
            </a:r>
          </a:p>
        </p:txBody>
      </p:sp>
      <p:sp>
        <p:nvSpPr>
          <p:cNvPr id="97" name="TextBox 30"/>
          <p:cNvSpPr txBox="1">
            <a:spLocks noChangeArrowheads="1"/>
          </p:cNvSpPr>
          <p:nvPr/>
        </p:nvSpPr>
        <p:spPr bwMode="auto">
          <a:xfrm>
            <a:off x="9714982" y="2739682"/>
            <a:ext cx="2024063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ТВОРЧЕСТВО</a:t>
            </a:r>
          </a:p>
        </p:txBody>
      </p:sp>
      <p:sp>
        <p:nvSpPr>
          <p:cNvPr id="98" name="TextBox 30"/>
          <p:cNvSpPr txBox="1">
            <a:spLocks noChangeArrowheads="1"/>
          </p:cNvSpPr>
          <p:nvPr/>
        </p:nvSpPr>
        <p:spPr bwMode="auto">
          <a:xfrm>
            <a:off x="9714982" y="3444369"/>
            <a:ext cx="2024063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ВОСПИТАНИЕ</a:t>
            </a:r>
          </a:p>
        </p:txBody>
      </p:sp>
      <p:sp>
        <p:nvSpPr>
          <p:cNvPr id="99" name="TextBox 30"/>
          <p:cNvSpPr txBox="1">
            <a:spLocks noChangeArrowheads="1"/>
          </p:cNvSpPr>
          <p:nvPr/>
        </p:nvSpPr>
        <p:spPr bwMode="auto">
          <a:xfrm>
            <a:off x="9714982" y="4100649"/>
            <a:ext cx="2285674" cy="16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ПРОФОРИЕНТАЦИЯ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2" t="42899" r="54890" b="42609"/>
          <a:stretch>
            <a:fillRect/>
          </a:stretch>
        </p:blipFill>
        <p:spPr bwMode="auto">
          <a:xfrm rot="10800000" flipH="1">
            <a:off x="7545789" y="2442912"/>
            <a:ext cx="854467" cy="21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Прямоугольник 107"/>
          <p:cNvSpPr/>
          <p:nvPr/>
        </p:nvSpPr>
        <p:spPr>
          <a:xfrm>
            <a:off x="335360" y="6309320"/>
            <a:ext cx="11586230" cy="52322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 hangingPunct="1">
              <a:defRPr/>
            </a:pPr>
            <a:r>
              <a:rPr lang="ru-RU" sz="2800" b="1" kern="1200" dirty="0">
                <a:solidFill>
                  <a:srgbClr val="1F377B"/>
                </a:solidFill>
                <a:latin typeface="Calibri" panose="020F0502020204030204"/>
              </a:rPr>
              <a:t>Единое образовательное пространство (обучение и воспитание)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:a16="http://schemas.microsoft.com/office/drawing/2014/main" id="{AB5A6D4E-EECF-3345-8A0E-18550555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40" y="714871"/>
            <a:ext cx="3526649" cy="1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800" b="1" kern="1200" spc="3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Социальные:</a:t>
            </a:r>
            <a:endParaRPr lang="en-US" altLang="ru-RU" sz="1800" b="1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40" name="TextBox 49">
            <a:extLst>
              <a:ext uri="{FF2B5EF4-FFF2-40B4-BE49-F238E27FC236}">
                <a16:creationId xmlns:a16="http://schemas.microsoft.com/office/drawing/2014/main" id="{97AAB7A4-4434-AA40-9559-5BD72BAF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21" y="3326694"/>
            <a:ext cx="3526649" cy="4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endParaRPr lang="ru-RU" altLang="ru-RU" sz="1800" b="1" kern="1200" spc="3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800" b="1" kern="1200" spc="3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Профессиональные:</a:t>
            </a:r>
            <a:endParaRPr lang="en-US" altLang="ru-RU" sz="1800" b="1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id="{29B40802-B6C4-7D49-A211-1EEBBD06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43" y="882866"/>
            <a:ext cx="40477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lnSpc>
                <a:spcPts val="1200"/>
              </a:lnSpc>
              <a:spcBef>
                <a:spcPts val="900"/>
              </a:spcBef>
              <a:defRPr sz="1000">
                <a:solidFill>
                  <a:schemeClr val="tx1"/>
                </a:solidFill>
                <a:latin typeface="Montserrat SemiBold" charset="-52"/>
                <a:ea typeface="Roboto"/>
                <a:cs typeface="Roboto"/>
              </a:defRPr>
            </a:lvl1pPr>
            <a:lvl2pPr marL="742950" indent="-285750" eaLnBrk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Проблема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личностного и профессионального самоопределения </a:t>
            </a:r>
            <a:r>
              <a:rPr lang="ru-RU" altLang="ru-RU" sz="1200" kern="1200" dirty="0">
                <a:solidFill>
                  <a:prstClr val="black"/>
                </a:solidFill>
              </a:rPr>
              <a:t>детей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Замещение традиционного общения сетевым, интернет-зависимость, </a:t>
            </a:r>
            <a:r>
              <a:rPr lang="ru-RU" altLang="ru-RU" sz="1200" kern="1200" dirty="0" err="1" smtClean="0">
                <a:solidFill>
                  <a:prstClr val="black"/>
                </a:solidFill>
              </a:rPr>
              <a:t>кибербуллинг</a:t>
            </a:r>
            <a:endParaRPr lang="ru-RU" altLang="ru-RU" sz="1200" kern="1200" dirty="0" smtClean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Неоднородность условий семейного воспитания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Низкая мотивация </a:t>
            </a:r>
            <a:r>
              <a:rPr lang="ru-RU" altLang="ru-RU" sz="1200" kern="1200" dirty="0">
                <a:solidFill>
                  <a:prstClr val="black"/>
                </a:solidFill>
              </a:rPr>
              <a:t>к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обучению, самообразованию, саморазвитию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Учащение </a:t>
            </a:r>
            <a:r>
              <a:rPr lang="ru-RU" altLang="ru-RU" sz="1200" kern="1200" smtClean="0">
                <a:solidFill>
                  <a:prstClr val="black"/>
                </a:solidFill>
              </a:rPr>
              <a:t>случаев социально-опасного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поведения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>
                <a:solidFill>
                  <a:prstClr val="black"/>
                </a:solidFill>
              </a:rPr>
              <a:t>организации досуга во внеурочное время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Рост числа обучающихся с ОВЗ, с инвалидностью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Рост числа обучающихся с неродным русским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языком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Проблемы </a:t>
            </a:r>
            <a:r>
              <a:rPr lang="ru-RU" altLang="ru-RU" sz="1200" kern="1200" dirty="0">
                <a:solidFill>
                  <a:prstClr val="black"/>
                </a:solidFill>
              </a:rPr>
              <a:t>с организацией питания</a:t>
            </a:r>
          </a:p>
        </p:txBody>
      </p:sp>
      <p:sp>
        <p:nvSpPr>
          <p:cNvPr id="44" name="TextBox 30">
            <a:extLst>
              <a:ext uri="{FF2B5EF4-FFF2-40B4-BE49-F238E27FC236}">
                <a16:creationId xmlns:a16="http://schemas.microsoft.com/office/drawing/2014/main" id="{BDC2FB77-2A41-644A-8B02-FA6011F53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70" y="3753276"/>
            <a:ext cx="390125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lnSpc>
                <a:spcPts val="1200"/>
              </a:lnSpc>
              <a:spcBef>
                <a:spcPts val="900"/>
              </a:spcBef>
              <a:defRPr sz="1000">
                <a:solidFill>
                  <a:schemeClr val="tx1"/>
                </a:solidFill>
                <a:latin typeface="Montserrat SemiBold" charset="-52"/>
                <a:ea typeface="Roboto"/>
                <a:cs typeface="Roboto"/>
              </a:defRPr>
            </a:lvl1pPr>
            <a:lvl2pPr marL="742950" indent="-285750" eaLnBrk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Увеличение непедагогической нагрузки учителей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Привлечение репетиторов для достижения высоких образовательных результатов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подходов к организации образовательной среды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уровня профессиональной компетентности </a:t>
            </a:r>
            <a:r>
              <a:rPr lang="ru-RU" altLang="ru-RU" sz="1200" kern="1200" dirty="0">
                <a:solidFill>
                  <a:prstClr val="black"/>
                </a:solidFill>
              </a:rPr>
              <a:t>учителей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программного и  учебно-методического обеспечения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Дефицит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отдельных групп педагогических кадров (</a:t>
            </a:r>
            <a:r>
              <a:rPr lang="ru-RU" altLang="ru-RU" sz="1200" kern="1200" dirty="0">
                <a:solidFill>
                  <a:prstClr val="black"/>
                </a:solidFill>
              </a:rPr>
              <a:t>логопед, дефектолог, психолог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и др</a:t>
            </a:r>
            <a:r>
              <a:rPr lang="ru-RU" altLang="ru-RU" sz="1200" kern="1200" dirty="0">
                <a:solidFill>
                  <a:prstClr val="black"/>
                </a:solidFill>
              </a:rPr>
              <a:t>.)</a:t>
            </a:r>
          </a:p>
        </p:txBody>
      </p:sp>
      <p:pic>
        <p:nvPicPr>
          <p:cNvPr id="30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34856" y="5695974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86275" y="5724545"/>
            <a:ext cx="2229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ОБРАЗОВАТЕЛЬНАЯ</a:t>
            </a:r>
          </a:p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СРЕДА</a:t>
            </a:r>
            <a:endParaRPr 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2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688288" y="4441369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9714982" y="4606843"/>
            <a:ext cx="2285674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УЧИТЕЛЬ</a:t>
            </a:r>
            <a:endParaRPr lang="ru-RU" alt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pic>
        <p:nvPicPr>
          <p:cNvPr id="34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50044" y="5056613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9586275" y="5085184"/>
            <a:ext cx="2270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ШКОЛЬНЫЙ</a:t>
            </a:r>
            <a:r>
              <a:rPr lang="ru-RU" sz="1600" i="1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 </a:t>
            </a:r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КЛИМАТ</a:t>
            </a:r>
            <a:endParaRPr 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6378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26E5D720-B297-4218-92DE-55380B145463}"/>
              </a:ext>
            </a:extLst>
          </p:cNvPr>
          <p:cNvSpPr txBox="1"/>
          <p:nvPr/>
        </p:nvSpPr>
        <p:spPr>
          <a:xfrm>
            <a:off x="5162132" y="4725144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здоровье сохраняй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B084DD6-2853-47B4-9849-75A2ED07D50E}"/>
              </a:ext>
            </a:extLst>
          </p:cNvPr>
          <p:cNvSpPr/>
          <p:nvPr/>
        </p:nvSpPr>
        <p:spPr>
          <a:xfrm rot="18900000">
            <a:off x="4488834" y="3013084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DFDAEE6-CEDD-48B5-85B8-9FB9006FAA4A}"/>
              </a:ext>
            </a:extLst>
          </p:cNvPr>
          <p:cNvSpPr/>
          <p:nvPr/>
        </p:nvSpPr>
        <p:spPr>
          <a:xfrm rot="18900000">
            <a:off x="8478107" y="2100528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CD267B8-2636-4B59-A9CD-EBA95F11450A}"/>
              </a:ext>
            </a:extLst>
          </p:cNvPr>
          <p:cNvSpPr/>
          <p:nvPr/>
        </p:nvSpPr>
        <p:spPr>
          <a:xfrm rot="18900000">
            <a:off x="7145364" y="2995242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A69FD99D-DEF0-4E6F-946B-03319BE8551A}"/>
              </a:ext>
            </a:extLst>
          </p:cNvPr>
          <p:cNvSpPr/>
          <p:nvPr/>
        </p:nvSpPr>
        <p:spPr>
          <a:xfrm rot="18900000">
            <a:off x="5812619" y="2100528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8293EB2-195D-4864-9DDB-6779B3BC88C0}"/>
              </a:ext>
            </a:extLst>
          </p:cNvPr>
          <p:cNvSpPr/>
          <p:nvPr/>
        </p:nvSpPr>
        <p:spPr>
          <a:xfrm rot="18900000">
            <a:off x="9876326" y="2995242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A3AEF93-6F5B-45BA-AAD7-6AEB92881092}"/>
              </a:ext>
            </a:extLst>
          </p:cNvPr>
          <p:cNvCxnSpPr>
            <a:cxnSpLocks/>
          </p:cNvCxnSpPr>
          <p:nvPr/>
        </p:nvCxnSpPr>
        <p:spPr>
          <a:xfrm flipV="1">
            <a:off x="5176101" y="1963449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A2DB6F42-571A-48EA-ADDA-C4CD677DB3FB}"/>
              </a:ext>
            </a:extLst>
          </p:cNvPr>
          <p:cNvCxnSpPr>
            <a:cxnSpLocks/>
          </p:cNvCxnSpPr>
          <p:nvPr/>
        </p:nvCxnSpPr>
        <p:spPr>
          <a:xfrm flipV="1">
            <a:off x="7841589" y="1963449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4AB317C-A857-4F0D-9CF1-994089AB5FA8}"/>
              </a:ext>
            </a:extLst>
          </p:cNvPr>
          <p:cNvCxnSpPr>
            <a:cxnSpLocks/>
          </p:cNvCxnSpPr>
          <p:nvPr/>
        </p:nvCxnSpPr>
        <p:spPr>
          <a:xfrm flipV="1">
            <a:off x="10572551" y="1963449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D642CA83-79D6-4482-A1B2-A856FDEF6C96}"/>
              </a:ext>
            </a:extLst>
          </p:cNvPr>
          <p:cNvCxnSpPr>
            <a:cxnSpLocks/>
          </p:cNvCxnSpPr>
          <p:nvPr/>
        </p:nvCxnSpPr>
        <p:spPr>
          <a:xfrm>
            <a:off x="6506805" y="3645024"/>
            <a:ext cx="2039" cy="743406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C33C6A7-FE07-49F0-90E5-00EA27D26BEA}"/>
              </a:ext>
            </a:extLst>
          </p:cNvPr>
          <p:cNvCxnSpPr>
            <a:cxnSpLocks/>
          </p:cNvCxnSpPr>
          <p:nvPr/>
        </p:nvCxnSpPr>
        <p:spPr>
          <a:xfrm>
            <a:off x="9192344" y="3621698"/>
            <a:ext cx="0" cy="743406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1D733C-885D-4BB5-92D2-A672662746E5}"/>
              </a:ext>
            </a:extLst>
          </p:cNvPr>
          <p:cNvSpPr txBox="1"/>
          <p:nvPr/>
        </p:nvSpPr>
        <p:spPr>
          <a:xfrm>
            <a:off x="3642467" y="1124744"/>
            <a:ext cx="3187091" cy="49244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ЗНАНИЕ:</a:t>
            </a:r>
          </a:p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КАЧЕСТВО И ОБЪЕКТИВНОСТЬ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0CE2EB-94FF-4D2D-AB09-C64C70261954}"/>
              </a:ext>
            </a:extLst>
          </p:cNvPr>
          <p:cNvSpPr txBox="1"/>
          <p:nvPr/>
        </p:nvSpPr>
        <p:spPr>
          <a:xfrm>
            <a:off x="7070915" y="1165179"/>
            <a:ext cx="1468671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ТВОРЧЕСТВО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C0075D-7ED0-47FE-817B-D5E69138ECD3}"/>
              </a:ext>
            </a:extLst>
          </p:cNvPr>
          <p:cNvSpPr txBox="1"/>
          <p:nvPr/>
        </p:nvSpPr>
        <p:spPr>
          <a:xfrm>
            <a:off x="9524443" y="1157039"/>
            <a:ext cx="2058576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ПРОФОРИЕНТАЦИЯ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F5A9521-9F52-4BFE-BCE0-9A6A3D38A404}"/>
              </a:ext>
            </a:extLst>
          </p:cNvPr>
          <p:cNvSpPr txBox="1"/>
          <p:nvPr/>
        </p:nvSpPr>
        <p:spPr>
          <a:xfrm>
            <a:off x="5902982" y="4509120"/>
            <a:ext cx="1217000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ЗДОРОВЬЕ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FB44221-0AA1-486B-8FBD-E20A5E8D80F0}"/>
              </a:ext>
            </a:extLst>
          </p:cNvPr>
          <p:cNvSpPr txBox="1"/>
          <p:nvPr/>
        </p:nvSpPr>
        <p:spPr>
          <a:xfrm>
            <a:off x="8472480" y="4509120"/>
            <a:ext cx="1511952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ВОСПИТАНИЕ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7BD3C4-2E8F-4E1C-97CA-9DAB7DE5D15A}"/>
              </a:ext>
            </a:extLst>
          </p:cNvPr>
          <p:cNvSpPr txBox="1"/>
          <p:nvPr/>
        </p:nvSpPr>
        <p:spPr>
          <a:xfrm>
            <a:off x="3867197" y="1563299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знание добывай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F79AC4-603C-4E46-94CC-114ADBB1BF8C}"/>
              </a:ext>
            </a:extLst>
          </p:cNvPr>
          <p:cNvSpPr txBox="1"/>
          <p:nvPr/>
        </p:nvSpPr>
        <p:spPr>
          <a:xfrm>
            <a:off x="6527613" y="1528401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талант развивай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D52B28-FDCE-431B-A0B7-21D9A0F396F4}"/>
              </a:ext>
            </a:extLst>
          </p:cNvPr>
          <p:cNvSpPr txBox="1"/>
          <p:nvPr/>
        </p:nvSpPr>
        <p:spPr>
          <a:xfrm>
            <a:off x="7888292" y="4725144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традиции храни и создавай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28744E-9162-4B29-9B02-0AE9BAAD6A79}"/>
              </a:ext>
            </a:extLst>
          </p:cNvPr>
          <p:cNvSpPr txBox="1"/>
          <p:nvPr/>
        </p:nvSpPr>
        <p:spPr>
          <a:xfrm>
            <a:off x="9216454" y="1534609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профессию выбирай</a:t>
            </a:r>
          </a:p>
        </p:txBody>
      </p:sp>
      <p:pic>
        <p:nvPicPr>
          <p:cNvPr id="109" name="Рисунок 108" descr="Социальная сеть">
            <a:extLst>
              <a:ext uri="{FF2B5EF4-FFF2-40B4-BE49-F238E27FC236}">
                <a16:creationId xmlns:a16="http://schemas.microsoft.com/office/drawing/2014/main" id="{9B5E9182-A1AA-474E-B488-94D8E8AAD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21351" y="3312333"/>
            <a:ext cx="758268" cy="758268"/>
          </a:xfrm>
          <a:prstGeom prst="rect">
            <a:avLst/>
          </a:prstGeom>
        </p:spPr>
      </p:pic>
      <p:pic>
        <p:nvPicPr>
          <p:cNvPr id="128" name="Рисунок 127" descr="Сердце">
            <a:extLst>
              <a:ext uri="{FF2B5EF4-FFF2-40B4-BE49-F238E27FC236}">
                <a16:creationId xmlns:a16="http://schemas.microsoft.com/office/drawing/2014/main" id="{6E6FFA2C-6669-48D6-ACD2-EECA289C2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43907" y="2433857"/>
            <a:ext cx="725796" cy="725795"/>
          </a:xfrm>
          <a:prstGeom prst="rect">
            <a:avLst/>
          </a:prstGeom>
        </p:spPr>
      </p:pic>
      <p:pic>
        <p:nvPicPr>
          <p:cNvPr id="152" name="Рисунок 151" descr="Скрипичный ключ">
            <a:extLst>
              <a:ext uri="{FF2B5EF4-FFF2-40B4-BE49-F238E27FC236}">
                <a16:creationId xmlns:a16="http://schemas.microsoft.com/office/drawing/2014/main" id="{17C6C459-FEAD-4F67-A8FE-3E0B9A585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55624" y="3259684"/>
            <a:ext cx="899257" cy="899257"/>
          </a:xfrm>
          <a:prstGeom prst="rect">
            <a:avLst/>
          </a:prstGeom>
        </p:spPr>
      </p:pic>
      <p:pic>
        <p:nvPicPr>
          <p:cNvPr id="202" name="Рисунок 201" descr="Академическая шапочка">
            <a:extLst>
              <a:ext uri="{FF2B5EF4-FFF2-40B4-BE49-F238E27FC236}">
                <a16:creationId xmlns:a16="http://schemas.microsoft.com/office/drawing/2014/main" id="{49A2AE2E-20E4-4BDE-ABD7-9E8716796E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62811" y="3285822"/>
            <a:ext cx="826583" cy="826583"/>
          </a:xfrm>
          <a:prstGeom prst="rect">
            <a:avLst/>
          </a:prstGeom>
        </p:spPr>
      </p:pic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id="{9C407536-E2F7-4750-B88A-0E0C2503010F}"/>
              </a:ext>
            </a:extLst>
          </p:cNvPr>
          <p:cNvSpPr/>
          <p:nvPr/>
        </p:nvSpPr>
        <p:spPr>
          <a:xfrm>
            <a:off x="1" y="836712"/>
            <a:ext cx="3158059" cy="584095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204" name="Прямая соединительная линия 203">
            <a:extLst>
              <a:ext uri="{FF2B5EF4-FFF2-40B4-BE49-F238E27FC236}">
                <a16:creationId xmlns:a16="http://schemas.microsoft.com/office/drawing/2014/main" id="{4026096F-7B57-4FFE-A271-87F0A4841DB0}"/>
              </a:ext>
            </a:extLst>
          </p:cNvPr>
          <p:cNvCxnSpPr>
            <a:cxnSpLocks/>
          </p:cNvCxnSpPr>
          <p:nvPr/>
        </p:nvCxnSpPr>
        <p:spPr>
          <a:xfrm flipH="1">
            <a:off x="191344" y="980728"/>
            <a:ext cx="1" cy="5505768"/>
          </a:xfrm>
          <a:prstGeom prst="line">
            <a:avLst/>
          </a:prstGeom>
          <a:ln w="57150">
            <a:solidFill>
              <a:srgbClr val="3AA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63352" y="954547"/>
            <a:ext cx="2814067" cy="56938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Принципы школы: 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обеспечение доступности качественного образования и равных возможностей для всех обучающихся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сохранение здоровья и обеспечение безопасности обучающихся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непрерывное совершенствование  качества образования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развитие обучающихся (интеллект, талант, личность)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социализация и выбор жизненного пути обучающихся (мировоззрение, традиции, профессия</a:t>
            </a: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)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поддержка учительства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участие каждого в создании комфортного и безопасного школьного климата (детско-взрослая общность)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конструирование современной образовательной среды (обучение, опыт, демонстрация)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4680" y="44624"/>
            <a:ext cx="12097344" cy="88024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 России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центр образования, воспитания и просвещения,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объединяющий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 и духовно детей и взрослых, разные поколения,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профессии, разные социальные группы для обретения смысла жизни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познание, созидание, нравственные ценности для творческого построения будущего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и всех 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" name="Рисунок 206" descr="Семья с мальчиком">
            <a:extLst>
              <a:ext uri="{FF2B5EF4-FFF2-40B4-BE49-F238E27FC236}">
                <a16:creationId xmlns:a16="http://schemas.microsoft.com/office/drawing/2014/main" id="{67F8D3DF-FFCD-48B0-8209-7D031E11D2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860600" y="2464901"/>
            <a:ext cx="681536" cy="6815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11834882" y="6532323"/>
            <a:ext cx="357118" cy="351208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23645" r="6256" b="23781"/>
          <a:stretch/>
        </p:blipFill>
        <p:spPr>
          <a:xfrm>
            <a:off x="4295800" y="5295942"/>
            <a:ext cx="1440160" cy="86409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F5A9521-9F52-4BFE-BCE0-9A6A3D38A404}"/>
              </a:ext>
            </a:extLst>
          </p:cNvPr>
          <p:cNvSpPr txBox="1"/>
          <p:nvPr/>
        </p:nvSpPr>
        <p:spPr>
          <a:xfrm>
            <a:off x="4611913" y="5085184"/>
            <a:ext cx="1271120" cy="292390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008000"/>
                </a:solidFill>
                <a:latin typeface="Arial Black" panose="020B0A04020102020204" pitchFamily="34" charset="0"/>
              </a:rPr>
              <a:t>УЧИТЕЛЬ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23645" r="6256" b="23781"/>
          <a:stretch/>
        </p:blipFill>
        <p:spPr>
          <a:xfrm>
            <a:off x="6888088" y="5229200"/>
            <a:ext cx="1440160" cy="86409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23645" r="6256" b="23781"/>
          <a:stretch/>
        </p:blipFill>
        <p:spPr>
          <a:xfrm>
            <a:off x="9696400" y="5309512"/>
            <a:ext cx="1440160" cy="86409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F5A9521-9F52-4BFE-BCE0-9A6A3D38A404}"/>
              </a:ext>
            </a:extLst>
          </p:cNvPr>
          <p:cNvSpPr txBox="1"/>
          <p:nvPr/>
        </p:nvSpPr>
        <p:spPr>
          <a:xfrm>
            <a:off x="6690275" y="5085184"/>
            <a:ext cx="2675651" cy="292390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defRPr/>
            </a:pPr>
            <a:r>
              <a:rPr lang="ru-RU" sz="13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ШКОЛЬНЫЙ КЛИМАТ</a:t>
            </a:r>
            <a:endParaRPr lang="ru-RU" sz="13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5A9521-9F52-4BFE-BCE0-9A6A3D38A404}"/>
              </a:ext>
            </a:extLst>
          </p:cNvPr>
          <p:cNvSpPr txBox="1"/>
          <p:nvPr/>
        </p:nvSpPr>
        <p:spPr>
          <a:xfrm>
            <a:off x="9330664" y="5085184"/>
            <a:ext cx="2832858" cy="292390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rgbClr val="008000"/>
                </a:solidFill>
                <a:latin typeface="Arial Black" panose="020B0A04020102020204" pitchFamily="34" charset="0"/>
              </a:rPr>
              <a:t>ОБРАЗОВАТЕЛЬНАЯ СРЕДА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6E5D720-B297-4218-92DE-55380B145463}"/>
              </a:ext>
            </a:extLst>
          </p:cNvPr>
          <p:cNvSpPr txBox="1"/>
          <p:nvPr/>
        </p:nvSpPr>
        <p:spPr>
          <a:xfrm>
            <a:off x="3863752" y="6021288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Учителями славится Россия!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E5D720-B297-4218-92DE-55380B145463}"/>
              </a:ext>
            </a:extLst>
          </p:cNvPr>
          <p:cNvSpPr txBox="1"/>
          <p:nvPr/>
        </p:nvSpPr>
        <p:spPr>
          <a:xfrm>
            <a:off x="6502831" y="6021288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Важней всего погода в школе!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E5D720-B297-4218-92DE-55380B145463}"/>
              </a:ext>
            </a:extLst>
          </p:cNvPr>
          <p:cNvSpPr txBox="1"/>
          <p:nvPr/>
        </p:nvSpPr>
        <p:spPr>
          <a:xfrm>
            <a:off x="9330664" y="6021288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«Среда» семь дней в неделю!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642CA83-79D6-4482-A1B2-A856FDEF6C96}"/>
              </a:ext>
            </a:extLst>
          </p:cNvPr>
          <p:cNvCxnSpPr>
            <a:cxnSpLocks/>
          </p:cNvCxnSpPr>
          <p:nvPr/>
        </p:nvCxnSpPr>
        <p:spPr>
          <a:xfrm flipH="1" flipV="1">
            <a:off x="4094960" y="5019340"/>
            <a:ext cx="7918481" cy="13583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97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4680" y="-15192"/>
            <a:ext cx="9000079" cy="64633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1F377B"/>
                </a:solidFill>
              </a:rPr>
              <a:t>Единое образовательное пространство (обучение и воспитание): </a:t>
            </a:r>
          </a:p>
          <a:p>
            <a:pPr>
              <a:defRPr/>
            </a:pPr>
            <a:r>
              <a:rPr lang="ru-RU" b="1" dirty="0">
                <a:solidFill>
                  <a:srgbClr val="1F377B"/>
                </a:solidFill>
              </a:rPr>
              <a:t>критерии образа будущего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01169" y="3526017"/>
            <a:ext cx="11593308" cy="4699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589795" y="3479002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485015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973995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403954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752184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252" y="3037483"/>
            <a:ext cx="2497800" cy="535533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ЗНАНИЕ: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качество и объективность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9971" y="3162452"/>
            <a:ext cx="1385829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ВОСПИТАНИЕ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88240" y="3652814"/>
            <a:ext cx="1134221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ЗДОРОВЬЕ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91944" y="3088005"/>
            <a:ext cx="1967718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ПРОФОРИЕНТАЦИЯ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68208" y="2955073"/>
            <a:ext cx="2000956" cy="48308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ОБРАЗОВАТЕЛЬНАЯ СРЕДА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76120" y="3573016"/>
            <a:ext cx="1328184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ТВОРЧЕСТВО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7BDF62-93A8-4573-99FB-385FFCCE9778}"/>
              </a:ext>
            </a:extLst>
          </p:cNvPr>
          <p:cNvSpPr txBox="1"/>
          <p:nvPr/>
        </p:nvSpPr>
        <p:spPr>
          <a:xfrm>
            <a:off x="47328" y="3742294"/>
            <a:ext cx="4134534" cy="3170101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Единые примерные рабочие программы, </a:t>
            </a:r>
            <a:br>
              <a:rPr lang="ru-RU" sz="1000" dirty="0">
                <a:solidFill>
                  <a:prstClr val="black"/>
                </a:solidFill>
              </a:rPr>
            </a:br>
            <a:r>
              <a:rPr lang="ru-RU" sz="1000" dirty="0">
                <a:solidFill>
                  <a:prstClr val="black"/>
                </a:solidFill>
              </a:rPr>
              <a:t>единое календарно-тематическое планирование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Единые подходы к составлению расписания уроков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Объективная </a:t>
            </a:r>
            <a:r>
              <a:rPr lang="ru-RU" sz="1000" dirty="0" err="1" smtClean="0">
                <a:solidFill>
                  <a:prstClr val="black"/>
                </a:solidFill>
              </a:rPr>
              <a:t>внутришкольная</a:t>
            </a:r>
            <a:r>
              <a:rPr lang="ru-RU" sz="1000" dirty="0" smtClean="0">
                <a:solidFill>
                  <a:prstClr val="black"/>
                </a:solidFill>
              </a:rPr>
              <a:t> и внешняя </a:t>
            </a:r>
            <a:r>
              <a:rPr lang="ru-RU" sz="1000" dirty="0">
                <a:solidFill>
                  <a:prstClr val="black"/>
                </a:solidFill>
              </a:rPr>
              <a:t>система </a:t>
            </a:r>
            <a:r>
              <a:rPr lang="ru-RU" sz="1000" dirty="0" smtClean="0">
                <a:solidFill>
                  <a:prstClr val="black"/>
                </a:solidFill>
              </a:rPr>
              <a:t>оценивания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(в </a:t>
            </a:r>
            <a:r>
              <a:rPr lang="ru-RU" sz="1000" dirty="0">
                <a:solidFill>
                  <a:prstClr val="black"/>
                </a:solidFill>
              </a:rPr>
              <a:t>том числе ВПР) 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Единые рекомендации по контрольным работам и домашним заданиям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Единая линейка учебников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Примерные углубленные программы (с 7 класса)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Внеурочная деятельность (10 часов рекомендованных курсов)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Проектная и исследовательская деятельность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>
                <a:solidFill>
                  <a:prstClr val="black"/>
                </a:solidFill>
              </a:rPr>
              <a:t>Сетевая форма </a:t>
            </a:r>
            <a:r>
              <a:rPr lang="ru-RU" sz="1000" dirty="0" smtClean="0">
                <a:solidFill>
                  <a:prstClr val="black"/>
                </a:solidFill>
              </a:rPr>
              <a:t>обучения, академическая мобильность старшеклассников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 err="1" smtClean="0">
                <a:solidFill>
                  <a:prstClr val="black"/>
                </a:solidFill>
              </a:rPr>
              <a:t>Внутришкольная</a:t>
            </a:r>
            <a:r>
              <a:rPr lang="ru-RU" sz="1000" dirty="0" smtClean="0">
                <a:solidFill>
                  <a:prstClr val="black"/>
                </a:solidFill>
              </a:rPr>
              <a:t> система профессионального роста и развития, наставничество </a:t>
            </a:r>
            <a:r>
              <a:rPr lang="ru-RU" sz="1000" dirty="0">
                <a:solidFill>
                  <a:prstClr val="black"/>
                </a:solidFill>
              </a:rPr>
              <a:t>(поддержка молодых учителей)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>
                <a:solidFill>
                  <a:prstClr val="black"/>
                </a:solidFill>
              </a:rPr>
              <a:t>Современный модульный курс «Технологии» - платформа технологического образования, кластер формирования </a:t>
            </a:r>
            <a:r>
              <a:rPr lang="ru-RU" sz="1000" dirty="0" err="1">
                <a:solidFill>
                  <a:prstClr val="black"/>
                </a:solidFill>
              </a:rPr>
              <a:t>метапредметных</a:t>
            </a:r>
            <a:r>
              <a:rPr lang="ru-RU" sz="1000" dirty="0">
                <a:solidFill>
                  <a:prstClr val="black"/>
                </a:solidFill>
              </a:rPr>
              <a:t> результатов образования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Методическая служба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>
                <a:solidFill>
                  <a:prstClr val="black"/>
                </a:solidFill>
              </a:rPr>
              <a:t>План мероприятий по развитию инклюзивного образования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D4AEB3-BDFC-42F8-96A6-912ED77A427D}"/>
              </a:ext>
            </a:extLst>
          </p:cNvPr>
          <p:cNvSpPr txBox="1"/>
          <p:nvPr/>
        </p:nvSpPr>
        <p:spPr>
          <a:xfrm>
            <a:off x="2207568" y="476672"/>
            <a:ext cx="3095389" cy="286232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>
              <a:defRPr/>
            </a:pPr>
            <a:r>
              <a:rPr lang="ru-RU" sz="900" dirty="0"/>
              <a:t>Рабочая программа воспитания</a:t>
            </a:r>
          </a:p>
          <a:p>
            <a:pPr>
              <a:defRPr/>
            </a:pPr>
            <a:r>
              <a:rPr lang="ru-RU" sz="900" dirty="0"/>
              <a:t>Календарный план воспитательной работы</a:t>
            </a:r>
          </a:p>
          <a:p>
            <a:pPr>
              <a:defRPr/>
            </a:pPr>
            <a:r>
              <a:rPr lang="ru-RU" sz="900" dirty="0"/>
              <a:t>Советник по воспитанию </a:t>
            </a:r>
          </a:p>
          <a:p>
            <a:pPr>
              <a:defRPr/>
            </a:pPr>
            <a:r>
              <a:rPr lang="ru-RU" sz="900" dirty="0"/>
              <a:t>Штаб воспитательной работы</a:t>
            </a:r>
          </a:p>
          <a:p>
            <a:pPr>
              <a:defRPr/>
            </a:pPr>
            <a:r>
              <a:rPr lang="ru-RU" sz="900" dirty="0"/>
              <a:t>Единые подходы к работе с родительским сообществом</a:t>
            </a:r>
          </a:p>
          <a:p>
            <a:pPr>
              <a:defRPr/>
            </a:pPr>
            <a:r>
              <a:rPr lang="ru-RU" sz="900" dirty="0"/>
              <a:t>Комната  детских инициатив/ученического самоуправления</a:t>
            </a:r>
          </a:p>
          <a:p>
            <a:pPr>
              <a:defRPr/>
            </a:pPr>
            <a:r>
              <a:rPr lang="ru-RU" sz="900" dirty="0"/>
              <a:t>Государственная символика (флаг, герб, гимн</a:t>
            </a:r>
            <a:r>
              <a:rPr lang="ru-RU" sz="900" dirty="0" smtClean="0"/>
              <a:t>) (официальные церемонии и торжественные мероприятия)</a:t>
            </a:r>
            <a:endParaRPr lang="ru-RU" sz="900" dirty="0"/>
          </a:p>
          <a:p>
            <a:pPr>
              <a:defRPr/>
            </a:pPr>
            <a:r>
              <a:rPr lang="ru-RU" sz="900" dirty="0"/>
              <a:t>Ученическое самоуправление</a:t>
            </a:r>
          </a:p>
          <a:p>
            <a:pPr>
              <a:defRPr/>
            </a:pPr>
            <a:r>
              <a:rPr lang="ru-RU" sz="900" dirty="0"/>
              <a:t>Детские и молодежные общественные объединения </a:t>
            </a:r>
            <a:br>
              <a:rPr lang="ru-RU" sz="900" dirty="0"/>
            </a:br>
            <a:r>
              <a:rPr lang="ru-RU" sz="900" dirty="0" smtClean="0"/>
              <a:t>(РДШ, «</a:t>
            </a:r>
            <a:r>
              <a:rPr lang="ru-RU" sz="900" dirty="0" err="1" smtClean="0"/>
              <a:t>Юнармия</a:t>
            </a:r>
            <a:r>
              <a:rPr lang="ru-RU" sz="900" dirty="0" smtClean="0"/>
              <a:t>», «Большая перемена», «Орлята России»)</a:t>
            </a:r>
            <a:endParaRPr lang="ru-RU" sz="900" dirty="0"/>
          </a:p>
          <a:p>
            <a:pPr>
              <a:defRPr/>
            </a:pPr>
            <a:r>
              <a:rPr lang="ru-RU" sz="900" dirty="0"/>
              <a:t>Программы краеведения и школьного туризма</a:t>
            </a:r>
          </a:p>
          <a:p>
            <a:pPr>
              <a:defRPr/>
            </a:pPr>
            <a:r>
              <a:rPr lang="ru-RU" sz="900" dirty="0"/>
              <a:t>Повышение квалификации педагогических </a:t>
            </a:r>
            <a:br>
              <a:rPr lang="ru-RU" sz="900" dirty="0"/>
            </a:br>
            <a:r>
              <a:rPr lang="ru-RU" sz="900" dirty="0"/>
              <a:t>работников в сфере воспитания</a:t>
            </a:r>
          </a:p>
          <a:p>
            <a:pPr>
              <a:defRPr/>
            </a:pPr>
            <a:r>
              <a:rPr lang="ru-RU" sz="900" dirty="0">
                <a:cs typeface="Arial" panose="020B0604020202020204" pitchFamily="34" charset="0"/>
              </a:rPr>
              <a:t>Подходы к оценке качества </a:t>
            </a:r>
            <a:r>
              <a:rPr lang="ru-RU" sz="900" dirty="0" smtClean="0">
                <a:cs typeface="Arial" panose="020B0604020202020204" pitchFamily="34" charset="0"/>
              </a:rPr>
              <a:t>ВР</a:t>
            </a:r>
          </a:p>
          <a:p>
            <a:pPr>
              <a:defRPr/>
            </a:pPr>
            <a:r>
              <a:rPr lang="ru-RU" sz="900" dirty="0" smtClean="0">
                <a:cs typeface="Arial" panose="020B0604020202020204" pitchFamily="34" charset="0"/>
              </a:rPr>
              <a:t>Волонтёрское движение</a:t>
            </a:r>
            <a:endParaRPr lang="ru-RU" sz="900" dirty="0"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065389-394F-4F8C-AAD2-A86CF5EB9ABA}"/>
              </a:ext>
            </a:extLst>
          </p:cNvPr>
          <p:cNvSpPr txBox="1"/>
          <p:nvPr/>
        </p:nvSpPr>
        <p:spPr>
          <a:xfrm>
            <a:off x="3921930" y="4095064"/>
            <a:ext cx="3254190" cy="3323989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Единые инструменты мониторинга здоровья обучающихся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Единые </a:t>
            </a:r>
            <a:r>
              <a:rPr lang="ru-RU" sz="1000" dirty="0">
                <a:solidFill>
                  <a:prstClr val="black"/>
                </a:solidFill>
              </a:rPr>
              <a:t>рекомендации по </a:t>
            </a:r>
            <a:r>
              <a:rPr lang="ru-RU" sz="1000" dirty="0" err="1" smtClean="0">
                <a:solidFill>
                  <a:prstClr val="black"/>
                </a:solidFill>
              </a:rPr>
              <a:t>здоровьесбережению</a:t>
            </a:r>
            <a:r>
              <a:rPr lang="ru-RU" sz="1000" dirty="0" smtClean="0">
                <a:solidFill>
                  <a:prstClr val="black"/>
                </a:solidFill>
              </a:rPr>
              <a:t/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в </a:t>
            </a:r>
            <a:r>
              <a:rPr lang="ru-RU" sz="1000" dirty="0">
                <a:solidFill>
                  <a:prstClr val="black"/>
                </a:solidFill>
              </a:rPr>
              <a:t>школе, в том числе при занятиях за </a:t>
            </a:r>
            <a:r>
              <a:rPr lang="ru-RU" sz="1000" dirty="0" smtClean="0">
                <a:solidFill>
                  <a:prstClr val="black"/>
                </a:solidFill>
              </a:rPr>
              <a:t>ПК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Психогигиенические и психопрофилактические мероприятия, ограничение использования мобильных телефонов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Профилактика употребления ПАВ (наркотики, алкоголь, табак)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Популяризация выполнения норм ГТО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Медицинское сопровождение, вакцинация</a:t>
            </a:r>
            <a:endParaRPr lang="ru-RU" sz="1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Летний </a:t>
            </a:r>
            <a:r>
              <a:rPr lang="ru-RU" sz="1000" dirty="0">
                <a:solidFill>
                  <a:prstClr val="black"/>
                </a:solidFill>
              </a:rPr>
              <a:t>оздоровительный лагерь (в том числе тематические смены)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Доступность </a:t>
            </a:r>
            <a:r>
              <a:rPr lang="ru-RU" sz="1000" dirty="0">
                <a:solidFill>
                  <a:prstClr val="black"/>
                </a:solidFill>
              </a:rPr>
              <a:t>спортивной инфраструктуры для семей с детьми (во внеклассное время)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Школьные </a:t>
            </a:r>
            <a:r>
              <a:rPr lang="ru-RU" sz="1000" dirty="0">
                <a:solidFill>
                  <a:prstClr val="black"/>
                </a:solidFill>
              </a:rPr>
              <a:t>спортивные </a:t>
            </a:r>
            <a:r>
              <a:rPr lang="ru-RU" sz="1000" dirty="0" smtClean="0">
                <a:solidFill>
                  <a:prstClr val="black"/>
                </a:solidFill>
              </a:rPr>
              <a:t>команды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Горячее питание (единое меню, родительский контроль)</a:t>
            </a:r>
          </a:p>
          <a:p>
            <a:pPr>
              <a:defRPr/>
            </a:pPr>
            <a:endParaRPr lang="ru-RU" sz="10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ru-RU" sz="10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2538" y="332656"/>
            <a:ext cx="2576412" cy="2092883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Система профпроб в разных профессиях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Тематические экскурсии и события с участием профессиональных сообществ, бизнеса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Программа </a:t>
            </a:r>
            <a:r>
              <a:rPr lang="ru-RU" sz="1000" dirty="0">
                <a:solidFill>
                  <a:prstClr val="black"/>
                </a:solidFill>
              </a:rPr>
              <a:t>«Билет в будущее</a:t>
            </a:r>
            <a:r>
              <a:rPr lang="ru-RU" sz="1000" dirty="0" smtClean="0">
                <a:solidFill>
                  <a:prstClr val="black"/>
                </a:solidFill>
              </a:rPr>
              <a:t>»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Сетевые программы профориентации совместно с колледжами, вузами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Психологическое и </a:t>
            </a:r>
            <a:r>
              <a:rPr lang="ru-RU" sz="1000" dirty="0" err="1">
                <a:solidFill>
                  <a:prstClr val="black"/>
                </a:solidFill>
              </a:rPr>
              <a:t>тьюторское</a:t>
            </a:r>
            <a:r>
              <a:rPr lang="ru-RU" sz="1000" dirty="0">
                <a:solidFill>
                  <a:prstClr val="black"/>
                </a:solidFill>
              </a:rPr>
              <a:t> сопровождение выбора профессии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Вовлечение семьи в </a:t>
            </a:r>
            <a:r>
              <a:rPr lang="ru-RU" sz="1000" dirty="0" err="1">
                <a:solidFill>
                  <a:prstClr val="black"/>
                </a:solidFill>
              </a:rPr>
              <a:t>профориентационный</a:t>
            </a:r>
            <a:r>
              <a:rPr lang="ru-RU" sz="1000" dirty="0">
                <a:solidFill>
                  <a:prstClr val="black"/>
                </a:solidFill>
              </a:rPr>
              <a:t> процесс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29574" y="190086"/>
            <a:ext cx="2432456" cy="300082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Трансформируемое </a:t>
            </a:r>
            <a:r>
              <a:rPr lang="ru-RU" sz="900" dirty="0" err="1" smtClean="0">
                <a:solidFill>
                  <a:prstClr val="black"/>
                </a:solidFill>
              </a:rPr>
              <a:t>зонированное</a:t>
            </a:r>
            <a:r>
              <a:rPr lang="ru-RU" sz="900" dirty="0" smtClean="0">
                <a:solidFill>
                  <a:prstClr val="black"/>
                </a:solidFill>
              </a:rPr>
              <a:t> пространство, </a:t>
            </a:r>
            <a:r>
              <a:rPr lang="ru-RU" sz="900" dirty="0">
                <a:solidFill>
                  <a:prstClr val="black"/>
                </a:solidFill>
              </a:rPr>
              <a:t>архитектурная доступность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ЦОС (поддержка всех активностей)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Кванториум/Точка роста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Сцена (театр, конференция, фестиваль</a:t>
            </a:r>
            <a:r>
              <a:rPr lang="ru-RU" sz="900" dirty="0" smtClean="0">
                <a:solidFill>
                  <a:prstClr val="black"/>
                </a:solidFill>
              </a:rPr>
              <a:t>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Спортивная инфраструктура</a:t>
            </a:r>
            <a:endParaRPr lang="ru-RU" sz="900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Школьное кафе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Школьный сад (огород)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«</a:t>
            </a:r>
            <a:r>
              <a:rPr lang="ru-RU" sz="900" dirty="0">
                <a:solidFill>
                  <a:prstClr val="black"/>
                </a:solidFill>
              </a:rPr>
              <a:t>Белый интернет»,  ограничение использования мобильных телефонов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Государственно-общественное управление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Комплексная безопасность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Единые подходы к штатному расписанию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(количество административного персонала на контингент, узкие специалисты</a:t>
            </a:r>
            <a:r>
              <a:rPr lang="ru-RU" sz="900" dirty="0" smtClean="0">
                <a:solidFill>
                  <a:prstClr val="black"/>
                </a:solidFill>
              </a:rPr>
              <a:t>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Библиотека/</a:t>
            </a:r>
            <a:r>
              <a:rPr lang="ru-RU" sz="900" dirty="0" err="1">
                <a:solidFill>
                  <a:prstClr val="black"/>
                </a:solidFill>
              </a:rPr>
              <a:t>Медиацентр</a:t>
            </a:r>
            <a:endParaRPr lang="ru-RU" sz="9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06B386-5712-49A0-A7EE-E658DF8902D4}"/>
              </a:ext>
            </a:extLst>
          </p:cNvPr>
          <p:cNvSpPr txBox="1"/>
          <p:nvPr/>
        </p:nvSpPr>
        <p:spPr>
          <a:xfrm>
            <a:off x="6960096" y="4176948"/>
            <a:ext cx="1872208" cy="2708436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Школа полного дня: внеурочная деятельность и дополнительное образование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Система конкурсов, фестивалей, олимпиад, конференций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«Большая перемена»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хор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театр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музыкальный коллектив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пресс-центр (телевидение, газета, журнал)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музей и музейная педагогика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671149" y="3645024"/>
            <a:ext cx="2" cy="1434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053134" y="3924114"/>
            <a:ext cx="0" cy="22074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824192" y="3930617"/>
            <a:ext cx="0" cy="32059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75720" y="2996952"/>
            <a:ext cx="0" cy="216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456040" y="2888960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903391" y="2528920"/>
            <a:ext cx="921" cy="39602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 descr="Академическая шапочка">
            <a:extLst>
              <a:ext uri="{FF2B5EF4-FFF2-40B4-BE49-F238E27FC236}">
                <a16:creationId xmlns:a16="http://schemas.microsoft.com/office/drawing/2014/main" id="{49A2AE2E-20E4-4BDE-ABD7-9E8716796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77473" y="2586616"/>
            <a:ext cx="587358" cy="587359"/>
          </a:xfrm>
          <a:prstGeom prst="rect">
            <a:avLst/>
          </a:prstGeom>
        </p:spPr>
      </p:pic>
      <p:pic>
        <p:nvPicPr>
          <p:cNvPr id="58" name="Рисунок 57" descr="Семья с мальчиком">
            <a:extLst>
              <a:ext uri="{FF2B5EF4-FFF2-40B4-BE49-F238E27FC236}">
                <a16:creationId xmlns:a16="http://schemas.microsoft.com/office/drawing/2014/main" id="{67F8D3DF-FFCD-48B0-8209-7D031E11D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31704" y="3708323"/>
            <a:ext cx="490226" cy="490225"/>
          </a:xfrm>
          <a:prstGeom prst="rect">
            <a:avLst/>
          </a:prstGeom>
        </p:spPr>
      </p:pic>
      <p:pic>
        <p:nvPicPr>
          <p:cNvPr id="60" name="Рисунок 59" descr="Шестеренки">
            <a:extLst>
              <a:ext uri="{FF2B5EF4-FFF2-40B4-BE49-F238E27FC236}">
                <a16:creationId xmlns:a16="http://schemas.microsoft.com/office/drawing/2014/main" id="{39C15C1E-438C-46F6-9991-952AC48AB1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95465" y="3708323"/>
            <a:ext cx="461485" cy="461485"/>
          </a:xfrm>
          <a:prstGeom prst="rect">
            <a:avLst/>
          </a:prstGeom>
        </p:spPr>
      </p:pic>
      <p:pic>
        <p:nvPicPr>
          <p:cNvPr id="62" name="Рисунок 61" descr="Пользовательская сеть">
            <a:extLst>
              <a:ext uri="{FF2B5EF4-FFF2-40B4-BE49-F238E27FC236}">
                <a16:creationId xmlns:a16="http://schemas.microsoft.com/office/drawing/2014/main" id="{9355418D-4F62-4C94-93FE-96A39727A3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175185" y="3662397"/>
            <a:ext cx="567401" cy="567400"/>
          </a:xfrm>
          <a:prstGeom prst="rect">
            <a:avLst/>
          </a:prstGeom>
        </p:spPr>
      </p:pic>
      <p:pic>
        <p:nvPicPr>
          <p:cNvPr id="37" name="Рисунок 36" descr="Сердце">
            <a:extLst>
              <a:ext uri="{FF2B5EF4-FFF2-40B4-BE49-F238E27FC236}">
                <a16:creationId xmlns:a16="http://schemas.microsoft.com/office/drawing/2014/main" id="{6E6FFA2C-6669-48D6-ACD2-EECA289C2D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784756" y="2886205"/>
            <a:ext cx="547419" cy="547419"/>
          </a:xfrm>
          <a:prstGeom prst="rect">
            <a:avLst/>
          </a:prstGeom>
        </p:spPr>
      </p:pic>
      <p:pic>
        <p:nvPicPr>
          <p:cNvPr id="39" name="Рисунок 38" descr="Скрипичный ключ">
            <a:extLst>
              <a:ext uri="{FF2B5EF4-FFF2-40B4-BE49-F238E27FC236}">
                <a16:creationId xmlns:a16="http://schemas.microsoft.com/office/drawing/2014/main" id="{17C6C459-FEAD-4F67-A8FE-3E0B9A585C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536160" y="2827833"/>
            <a:ext cx="530987" cy="530987"/>
          </a:xfrm>
          <a:prstGeom prst="rect">
            <a:avLst/>
          </a:prstGeom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1051379" y="1021649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b="1" dirty="0">
                <a:solidFill>
                  <a:srgbClr val="008000"/>
                </a:solidFill>
                <a:latin typeface="Montserrat SemiBold" charset="-52"/>
                <a:ea typeface="Roboto"/>
                <a:cs typeface="Roboto"/>
              </a:rPr>
              <a:t>Базовый уровень</a:t>
            </a:r>
          </a:p>
        </p:txBody>
      </p:sp>
      <p:pic>
        <p:nvPicPr>
          <p:cNvPr id="43" name="Рисунок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399528" y="827408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30"/>
          <p:cNvSpPr txBox="1">
            <a:spLocks noChangeArrowheads="1"/>
          </p:cNvSpPr>
          <p:nvPr/>
        </p:nvSpPr>
        <p:spPr bwMode="auto">
          <a:xfrm>
            <a:off x="1130901" y="1616314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Montserrat SemiBold" charset="-52"/>
                <a:ea typeface="Roboto"/>
                <a:cs typeface="Roboto"/>
              </a:rPr>
              <a:t>Средний уровень</a:t>
            </a:r>
          </a:p>
        </p:txBody>
      </p:sp>
      <p:pic>
        <p:nvPicPr>
          <p:cNvPr id="49" name="Рисунок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479050" y="1422073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1130901" y="2162192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Montserrat SemiBold" charset="-52"/>
                <a:ea typeface="Roboto"/>
                <a:cs typeface="Roboto"/>
              </a:rPr>
              <a:t>Полный уровень</a:t>
            </a:r>
          </a:p>
        </p:txBody>
      </p:sp>
      <p:pic>
        <p:nvPicPr>
          <p:cNvPr id="53" name="Рисунок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479050" y="1967951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780919" y="6433920"/>
            <a:ext cx="227116" cy="366898"/>
          </a:xfrm>
        </p:spPr>
        <p:txBody>
          <a:bodyPr/>
          <a:lstStyle/>
          <a:p>
            <a:fld id="{86CB4B4D-7CA3-9044-876B-883B54F8677D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8904312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552384" y="4144857"/>
            <a:ext cx="1728192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000" dirty="0" smtClean="0"/>
              <a:t>Единое штатное расписание.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Развитие и повышение квалификации.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/>
              <a:t>Ш</a:t>
            </a:r>
            <a:r>
              <a:rPr lang="ru-RU" sz="1000" dirty="0" smtClean="0"/>
              <a:t>кольная команда.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Методическое сопровождение педагогического состава.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Система наставничества.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Участие педагогов в конкурсном движении.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Единый реестр профессиональных конкурсов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Система материального и нематериального стимулирования</a:t>
            </a:r>
          </a:p>
          <a:p>
            <a:pPr marL="228600" indent="-228600">
              <a:buFontTx/>
              <a:buAutoNum type="arabicPeriod"/>
            </a:pPr>
            <a:endParaRPr lang="ru-RU" sz="10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9713535" y="3645024"/>
            <a:ext cx="990977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УЧИТЕЛЬ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0272464" y="4005064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05448" y="3445088"/>
            <a:ext cx="162713" cy="162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1189871" y="3410303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12424" y="2852936"/>
            <a:ext cx="57606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3600" dirty="0" smtClean="0">
                <a:sym typeface="Webdings" panose="05030102010509060703" pitchFamily="18" charset="2"/>
              </a:rPr>
              <a:t></a:t>
            </a:r>
            <a:endParaRPr lang="ru-RU" sz="36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0554045" y="2823087"/>
            <a:ext cx="1340432" cy="584777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ШКОЛЬНЫЙ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КЛИМАТ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136560" y="2672936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10128448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064552" y="3645024"/>
            <a:ext cx="5760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3200" dirty="0" smtClean="0">
                <a:sym typeface="Webdings" panose="05030102010509060703" pitchFamily="18" charset="2"/>
              </a:rPr>
              <a:t></a:t>
            </a:r>
            <a:endParaRPr lang="ru-RU" sz="3200" dirty="0"/>
          </a:p>
        </p:txBody>
      </p:sp>
      <p:sp>
        <p:nvSpPr>
          <p:cNvPr id="71" name="TextBox 70"/>
          <p:cNvSpPr txBox="1"/>
          <p:nvPr/>
        </p:nvSpPr>
        <p:spPr>
          <a:xfrm>
            <a:off x="9415397" y="44624"/>
            <a:ext cx="2801284" cy="2723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900" dirty="0" smtClean="0"/>
              <a:t>Психологический </a:t>
            </a:r>
            <a:r>
              <a:rPr lang="ru-RU" sz="900" dirty="0"/>
              <a:t>комфорт для </a:t>
            </a:r>
            <a:r>
              <a:rPr lang="ru-RU" sz="900" dirty="0" smtClean="0"/>
              <a:t>всех («социально-педагогическая служба» </a:t>
            </a:r>
            <a:r>
              <a:rPr lang="ru-RU" sz="900" dirty="0"/>
              <a:t>(психолог, логопед, </a:t>
            </a:r>
            <a:r>
              <a:rPr lang="ru-RU" sz="900" dirty="0" smtClean="0"/>
              <a:t>дефектолог, медсестра).</a:t>
            </a:r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Кабинет </a:t>
            </a:r>
            <a:r>
              <a:rPr lang="ru-RU" sz="900" dirty="0"/>
              <a:t>педагога-психолога для проведения коррекционно-развивающих занятий и проведения </a:t>
            </a:r>
            <a:r>
              <a:rPr lang="ru-RU" sz="900" dirty="0" smtClean="0"/>
              <a:t>консультаций.</a:t>
            </a:r>
            <a:endParaRPr lang="ru-RU" sz="900" dirty="0"/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Антибуллинговые программы.</a:t>
            </a:r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Зона </a:t>
            </a:r>
            <a:r>
              <a:rPr lang="ru-RU" sz="900" dirty="0"/>
              <a:t>отдыха (школа полного дня</a:t>
            </a:r>
            <a:r>
              <a:rPr lang="ru-RU" sz="900" dirty="0" smtClean="0"/>
              <a:t>).</a:t>
            </a:r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Создание </a:t>
            </a:r>
            <a:r>
              <a:rPr lang="ru-RU" sz="900" dirty="0"/>
              <a:t>«Центра </a:t>
            </a:r>
            <a:r>
              <a:rPr lang="ru-RU" sz="900" dirty="0" smtClean="0"/>
              <a:t>здоровья» (бассейн</a:t>
            </a:r>
            <a:r>
              <a:rPr lang="ru-RU" sz="900" dirty="0"/>
              <a:t>; </a:t>
            </a:r>
            <a:r>
              <a:rPr lang="ru-RU" sz="900" dirty="0" smtClean="0"/>
              <a:t>танцевальные </a:t>
            </a:r>
            <a:r>
              <a:rPr lang="ru-RU" sz="900" dirty="0"/>
              <a:t>классы</a:t>
            </a:r>
            <a:r>
              <a:rPr lang="ru-RU" sz="900" dirty="0" smtClean="0"/>
              <a:t>; </a:t>
            </a:r>
            <a:r>
              <a:rPr lang="ru-RU" sz="900" dirty="0"/>
              <a:t>соляная пещера; </a:t>
            </a:r>
            <a:r>
              <a:rPr lang="ru-RU" sz="900" dirty="0" smtClean="0"/>
              <a:t> </a:t>
            </a:r>
            <a:r>
              <a:rPr lang="ru-RU" sz="900" dirty="0"/>
              <a:t>кабинет «Наш организм» (изучение питания</a:t>
            </a:r>
            <a:r>
              <a:rPr lang="ru-RU" sz="900" dirty="0" smtClean="0"/>
              <a:t>); </a:t>
            </a:r>
            <a:r>
              <a:rPr lang="ru-RU" sz="900" dirty="0" err="1" smtClean="0"/>
              <a:t>скалодром</a:t>
            </a:r>
            <a:r>
              <a:rPr lang="ru-RU" sz="900" dirty="0" smtClean="0"/>
              <a:t>; интерактивная </a:t>
            </a:r>
            <a:r>
              <a:rPr lang="ru-RU" sz="900" dirty="0"/>
              <a:t>комната (комната тишины).</a:t>
            </a:r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Эмоциональная </a:t>
            </a:r>
            <a:r>
              <a:rPr lang="ru-RU" sz="900" dirty="0"/>
              <a:t>поддержка в период </a:t>
            </a:r>
            <a:r>
              <a:rPr lang="ru-RU" sz="900" dirty="0" smtClean="0"/>
              <a:t>сдачи </a:t>
            </a:r>
            <a:r>
              <a:rPr lang="ru-RU" sz="900" dirty="0"/>
              <a:t>экзаменов. </a:t>
            </a:r>
            <a:endParaRPr lang="ru-RU" sz="900" dirty="0" smtClean="0"/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Креативные пространства (специальные наставники организуют конкурсы/фестивали/конференции, привлекают </a:t>
            </a:r>
            <a:r>
              <a:rPr lang="ru-RU" sz="900" dirty="0"/>
              <a:t>к подобной деятельности учеников )</a:t>
            </a:r>
            <a:r>
              <a:rPr lang="ru-RU" sz="900" dirty="0" smtClean="0"/>
              <a:t>.</a:t>
            </a:r>
            <a:endParaRPr lang="ru-RU" sz="900" dirty="0"/>
          </a:p>
          <a:p>
            <a:pPr marL="228600" indent="-228600">
              <a:buFontTx/>
              <a:buAutoNum type="arabicPeriod"/>
            </a:pPr>
            <a:endParaRPr lang="ru-RU" sz="900" dirty="0" smtClean="0"/>
          </a:p>
        </p:txBody>
      </p:sp>
      <p:sp>
        <p:nvSpPr>
          <p:cNvPr id="72" name="Овал 71"/>
          <p:cNvSpPr/>
          <p:nvPr/>
        </p:nvSpPr>
        <p:spPr>
          <a:xfrm>
            <a:off x="11747563" y="3445088"/>
            <a:ext cx="162713" cy="162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5182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53" y="0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8317" y="188640"/>
            <a:ext cx="6734976" cy="33985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395" b="1" spc="45" dirty="0">
                <a:solidFill>
                  <a:srgbClr val="031B83"/>
                </a:solidFill>
                <a:latin typeface="Verdana"/>
                <a:cs typeface="Verdana"/>
              </a:rPr>
              <a:t>Знание: качество и объективность</a:t>
            </a:r>
            <a:endParaRPr sz="2395" b="1" spc="45" dirty="0">
              <a:solidFill>
                <a:srgbClr val="031B83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7625" y="822624"/>
            <a:ext cx="4823134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0806" y="980728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00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44047" y="1389438"/>
            <a:ext cx="10522707" cy="4737204"/>
          </a:xfrm>
          <a:custGeom>
            <a:avLst/>
            <a:gdLst/>
            <a:ahLst/>
            <a:cxnLst/>
            <a:rect l="l" t="t" r="r" b="b"/>
            <a:pathLst>
              <a:path w="17360900" h="1701165">
                <a:moveTo>
                  <a:pt x="0" y="1700963"/>
                </a:moveTo>
                <a:lnTo>
                  <a:pt x="17360727" y="1700963"/>
                </a:lnTo>
                <a:lnTo>
                  <a:pt x="17360727" y="0"/>
                </a:lnTo>
                <a:lnTo>
                  <a:pt x="0" y="0"/>
                </a:lnTo>
                <a:lnTo>
                  <a:pt x="0" y="17009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rtlCol="0"/>
          <a:lstStyle/>
          <a:p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endParaRPr sz="1092" dirty="0">
              <a:solidFill>
                <a:prstClr val="black"/>
              </a:solidFill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489157" y="1257235"/>
            <a:ext cx="11269306" cy="221677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635875"/>
              <a:ext cx="17221201" cy="2959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69165" y="104966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lnSpc>
                <a:spcPts val="1201"/>
              </a:lnSpc>
              <a:spcBef>
                <a:spcPts val="58"/>
              </a:spcBef>
            </a:pPr>
            <a:r>
              <a:rPr lang="ru-RU" sz="1001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4986" y="104966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001" b="1" spc="-24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73532" y="764704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9" name="object 45"/>
          <p:cNvSpPr txBox="1"/>
          <p:nvPr/>
        </p:nvSpPr>
        <p:spPr>
          <a:xfrm>
            <a:off x="593424" y="3438113"/>
            <a:ext cx="3558360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Bef>
                <a:spcPts val="555"/>
              </a:spcBef>
            </a:pP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Bef>
                <a:spcPts val="555"/>
              </a:spcBef>
            </a:pP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Bef>
                <a:spcPts val="555"/>
              </a:spcBef>
            </a:pPr>
            <a:r>
              <a:rPr lang="ru-RU" sz="1001" b="1" spc="-45" dirty="0">
                <a:solidFill>
                  <a:srgbClr val="F44336"/>
                </a:solidFill>
                <a:latin typeface="Tahoma"/>
                <a:cs typeface="Tahoma"/>
              </a:rPr>
              <a:t>  </a:t>
            </a:r>
            <a:endParaRPr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49" name="Группа 55"/>
          <p:cNvGrpSpPr/>
          <p:nvPr/>
        </p:nvGrpSpPr>
        <p:grpSpPr>
          <a:xfrm>
            <a:off x="7209352" y="764704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945172" y="764704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</p:grpSp>
      <p:sp>
        <p:nvSpPr>
          <p:cNvPr id="64" name="object 45"/>
          <p:cNvSpPr txBox="1"/>
          <p:nvPr/>
        </p:nvSpPr>
        <p:spPr>
          <a:xfrm>
            <a:off x="335360" y="1484784"/>
            <a:ext cx="4752528" cy="471473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Рабочие программы по учебным </a:t>
            </a:r>
            <a:r>
              <a:rPr lang="ru-RU" sz="950" spc="-21" dirty="0" smtClean="0">
                <a:solidFill>
                  <a:srgbClr val="031B83"/>
                </a:solidFill>
                <a:latin typeface="Tahoma"/>
                <a:cs typeface="Tahoma"/>
              </a:rPr>
              <a:t>предметам, 1-11 </a:t>
            </a: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классы</a:t>
            </a:r>
            <a:b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(+методические рекомендации, онлайн-конструктор)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Рабочие программы по учебным предметам для ООО и СОО </a:t>
            </a:r>
            <a:b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(+методические рекомендации) (углубленный уровень)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Единое </a:t>
            </a:r>
            <a:r>
              <a:rPr lang="ru-RU" sz="950" spc="-21" dirty="0" smtClean="0">
                <a:solidFill>
                  <a:srgbClr val="031B83"/>
                </a:solidFill>
                <a:latin typeface="Tahoma"/>
                <a:cs typeface="Tahoma"/>
              </a:rPr>
              <a:t>календарно-тематическое </a:t>
            </a: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планирование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Рабочие программы по внеурочной деятельности (+методические рекомендации)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Типовое положение  по внутренней системе оценки качества образования (+методические рекомендации)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Единые рекомендации по контрольным работам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Единая линейка учебников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Методические рекомендации по материально-техническому обеспечению  реализации ФГОС (наличие предметных классов, лабораторного оборудования, мобильных классов)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Методические рекомендации по реализации сетевой формы обучения (методические рекомендации)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Методические рекомендации по созданию и функционированию  школьного библиотечного информационного </a:t>
            </a:r>
            <a:r>
              <a:rPr lang="ru-RU" sz="950" spc="-21" dirty="0" smtClean="0">
                <a:solidFill>
                  <a:srgbClr val="031B83"/>
                </a:solidFill>
                <a:latin typeface="Tahoma"/>
                <a:cs typeface="Tahoma"/>
              </a:rPr>
              <a:t>центра  </a:t>
            </a: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(инфраструктурный лист)</a:t>
            </a:r>
          </a:p>
          <a:p>
            <a:pPr marL="7701">
              <a:buSzPct val="150000"/>
            </a:pPr>
            <a:endParaRPr lang="en-US" sz="95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90" name="object 45"/>
          <p:cNvSpPr txBox="1"/>
          <p:nvPr/>
        </p:nvSpPr>
        <p:spPr>
          <a:xfrm>
            <a:off x="4733241" y="1536568"/>
            <a:ext cx="2125556" cy="46180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–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4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4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121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1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не менее 3 часов</a:t>
            </a: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4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1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базовый уровень </a:t>
            </a: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en-US" sz="1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Обеспеченность не менее 3 предметов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8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92" name="object 45"/>
          <p:cNvSpPr txBox="1"/>
          <p:nvPr/>
        </p:nvSpPr>
        <p:spPr>
          <a:xfrm>
            <a:off x="7113422" y="1593437"/>
            <a:ext cx="2125556" cy="489895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не менее 1 профиля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5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не менее 5 часов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182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базовый и углубленный уровни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Обеспеченность по всем предметам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94" name="object 45"/>
          <p:cNvSpPr txBox="1"/>
          <p:nvPr/>
        </p:nvSpPr>
        <p:spPr>
          <a:xfrm>
            <a:off x="9480376" y="1556792"/>
            <a:ext cx="2253398" cy="495980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не менее 2 профилей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4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4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до 10 часов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7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базовый и углубленный уровни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Обеспеченность по всем предметам, конвергентные лаборатории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98" name="object 45"/>
          <p:cNvSpPr txBox="1"/>
          <p:nvPr/>
        </p:nvSpPr>
        <p:spPr>
          <a:xfrm>
            <a:off x="4871864" y="3212046"/>
            <a:ext cx="1848311" cy="22517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8806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 bwMode="auto">
          <a:xfrm>
            <a:off x="427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5" name="object 4"/>
          <p:cNvSpPr/>
          <p:nvPr/>
        </p:nvSpPr>
        <p:spPr bwMode="auto">
          <a:xfrm>
            <a:off x="11556617" y="6222563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ECEFF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6" name="object 10"/>
          <p:cNvSpPr txBox="1">
            <a:spLocks noGrp="1"/>
          </p:cNvSpPr>
          <p:nvPr>
            <p:ph type="title"/>
          </p:nvPr>
        </p:nvSpPr>
        <p:spPr bwMode="auto">
          <a:xfrm>
            <a:off x="828316" y="344053"/>
            <a:ext cx="778796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defRPr/>
            </a:pPr>
            <a:r>
              <a:rPr lang="ru-RU" sz="2400" b="1" spc="45">
                <a:solidFill>
                  <a:srgbClr val="031B83"/>
                </a:solidFill>
              </a:rPr>
              <a:t>Инклюзивное образовательное пространство</a:t>
            </a:r>
            <a:endParaRPr sz="2400" b="1" spc="45">
              <a:solidFill>
                <a:srgbClr val="031B83"/>
              </a:solidFill>
            </a:endParaRPr>
          </a:p>
        </p:txBody>
      </p:sp>
      <p:sp>
        <p:nvSpPr>
          <p:cNvPr id="7" name="object 12"/>
          <p:cNvSpPr txBox="1"/>
          <p:nvPr/>
        </p:nvSpPr>
        <p:spPr bwMode="auto">
          <a:xfrm>
            <a:off x="551070" y="926860"/>
            <a:ext cx="5400914" cy="224776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2"/>
              </a:spcBef>
              <a:defRPr/>
            </a:pPr>
            <a:r>
              <a:rPr lang="ru-RU" sz="1400" spc="85" dirty="0" smtClean="0">
                <a:solidFill>
                  <a:srgbClr val="031B83"/>
                </a:solidFill>
                <a:latin typeface="Tahoma"/>
                <a:cs typeface="Tahoma"/>
              </a:rPr>
              <a:t>Критерии инклюзивной </a:t>
            </a:r>
            <a:r>
              <a:rPr lang="ru-RU" sz="1400" spc="85" dirty="0">
                <a:solidFill>
                  <a:srgbClr val="031B83"/>
                </a:solidFill>
                <a:latin typeface="Tahoma"/>
                <a:cs typeface="Tahoma"/>
              </a:rPr>
              <a:t>образовательной среды</a:t>
            </a:r>
            <a:endParaRPr lang="ru-RU" sz="14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13"/>
          <p:cNvSpPr txBox="1"/>
          <p:nvPr/>
        </p:nvSpPr>
        <p:spPr bwMode="auto">
          <a:xfrm>
            <a:off x="5176924" y="1049666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  <a:defRPr/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2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12" name="object 20"/>
          <p:cNvSpPr txBox="1"/>
          <p:nvPr/>
        </p:nvSpPr>
        <p:spPr bwMode="auto">
          <a:xfrm>
            <a:off x="9705283" y="104966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lnSpc>
                <a:spcPts val="1201"/>
              </a:lnSpc>
              <a:spcBef>
                <a:spcPts val="58"/>
              </a:spcBef>
              <a:defRPr/>
            </a:pPr>
            <a:r>
              <a:rPr lang="ru-RU" sz="1000" b="1" spc="-27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21"/>
          <p:cNvSpPr txBox="1"/>
          <p:nvPr/>
        </p:nvSpPr>
        <p:spPr bwMode="auto">
          <a:xfrm>
            <a:off x="7441104" y="104966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  <a:defRPr/>
            </a:pPr>
            <a:r>
              <a:rPr lang="ru-RU" sz="1000" b="1" spc="-23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 bwMode="auto">
          <a:xfrm>
            <a:off x="9904280" y="764704"/>
            <a:ext cx="1659113" cy="123671"/>
            <a:chOff x="9465679" y="2607490"/>
            <a:chExt cx="2736000" cy="203942"/>
          </a:xfrm>
        </p:grpSpPr>
        <p:sp>
          <p:nvSpPr>
            <p:cNvPr id="15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6" name="object 33"/>
            <p:cNvSpPr/>
            <p:nvPr/>
          </p:nvSpPr>
          <p:spPr bwMode="auto"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pic>
        <p:nvPicPr>
          <p:cNvPr id="17" name="object 16"/>
          <p:cNvPicPr/>
          <p:nvPr/>
        </p:nvPicPr>
        <p:blipFill>
          <a:blip r:embed="rId3"/>
          <a:stretch/>
        </p:blipFill>
        <p:spPr bwMode="auto"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21" name="object 45"/>
          <p:cNvSpPr txBox="1"/>
          <p:nvPr/>
        </p:nvSpPr>
        <p:spPr bwMode="auto">
          <a:xfrm>
            <a:off x="539054" y="4581128"/>
            <a:ext cx="4013422" cy="8405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</a:rPr>
              <a:t>Обеспечение повышением квалификации, переподготовкой, дополнительным профессиональным образованием педагогического коллектива</a:t>
            </a:r>
            <a:endParaRPr dirty="0"/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</a:rPr>
              <a:t>Участие специалистов образовательной организации в семинарах, тренингах и др</a:t>
            </a:r>
            <a:r>
              <a:rPr lang="ru-RU" sz="1000" dirty="0" smtClean="0">
                <a:solidFill>
                  <a:srgbClr val="002060"/>
                </a:solidFill>
              </a:rPr>
              <a:t>. Профессиональное развитие педагогов. 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5" name="object 45"/>
          <p:cNvSpPr txBox="1"/>
          <p:nvPr/>
        </p:nvSpPr>
        <p:spPr bwMode="auto">
          <a:xfrm>
            <a:off x="539054" y="3003635"/>
            <a:ext cx="4272817" cy="8405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1450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Наличие адаптированных основных  общеобразовательных программ</a:t>
            </a:r>
            <a:endParaRPr lang="en-US" sz="1000" dirty="0">
              <a:solidFill>
                <a:srgbClr val="002060"/>
              </a:solidFill>
              <a:ea typeface="Tahoma"/>
              <a:cs typeface="Tahoma"/>
            </a:endParaRPr>
          </a:p>
          <a:p>
            <a:pPr marL="171450" indent="-171450">
              <a:buSzPct val="100000"/>
              <a:buFont typeface="Wingdings"/>
              <a:buChar char="§"/>
              <a:defRPr/>
            </a:pPr>
            <a:r>
              <a:rPr lang="ru-RU" sz="1000" dirty="0" smtClean="0">
                <a:solidFill>
                  <a:srgbClr val="002060"/>
                </a:solidFill>
                <a:ea typeface="Tahoma"/>
                <a:cs typeface="Tahoma"/>
              </a:rPr>
              <a:t>Реализация </a:t>
            </a: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индивидуальных образовательных маршрутов</a:t>
            </a:r>
            <a:endParaRPr dirty="0"/>
          </a:p>
          <a:p>
            <a:pPr marL="171450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</a:rPr>
              <a:t>Обеспечение информационной открытости содержания инклюзивного образования</a:t>
            </a:r>
          </a:p>
          <a:p>
            <a:pPr algn="just">
              <a:buSzPct val="150000"/>
              <a:buFont typeface="Arial"/>
              <a:buChar char="•"/>
              <a:defRPr/>
            </a:pPr>
            <a:endParaRPr sz="1000" dirty="0">
              <a:solidFill>
                <a:srgbClr val="002060"/>
              </a:solidFill>
              <a:ea typeface="Tahoma"/>
              <a:cs typeface="Tahoma"/>
            </a:endParaRPr>
          </a:p>
        </p:txBody>
      </p:sp>
      <p:sp>
        <p:nvSpPr>
          <p:cNvPr id="29" name="object 45"/>
          <p:cNvSpPr txBox="1"/>
          <p:nvPr/>
        </p:nvSpPr>
        <p:spPr bwMode="auto">
          <a:xfrm>
            <a:off x="539054" y="3654295"/>
            <a:ext cx="4536819" cy="11329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Обеспеченность учебниками, учебными пособиями, дидактическими материалами</a:t>
            </a:r>
            <a:endParaRPr lang="en-US" sz="1000" dirty="0">
              <a:solidFill>
                <a:srgbClr val="002060"/>
              </a:solidFill>
              <a:ea typeface="Tahoma"/>
              <a:cs typeface="Tahoma"/>
            </a:endParaRPr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Наличие специальных технических средств обучения </a:t>
            </a:r>
            <a:endParaRPr dirty="0"/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Наличие технологий/средств электронного обучения и дистанционных образовательных технологий, учитывающее особые образовательные потребности </a:t>
            </a:r>
            <a:endParaRPr dirty="0"/>
          </a:p>
          <a:p>
            <a:pPr marL="7701" algn="just">
              <a:spcAft>
                <a:spcPts val="606"/>
              </a:spcAft>
              <a:buSzPct val="150000"/>
              <a:buFont typeface="Arial"/>
              <a:buChar char="•"/>
              <a:defRPr/>
            </a:pPr>
            <a:endParaRPr lang="en-US" sz="900" spc="-45" dirty="0">
              <a:solidFill>
                <a:srgbClr val="002060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30" name="Группа 55"/>
          <p:cNvGrpSpPr/>
          <p:nvPr/>
        </p:nvGrpSpPr>
        <p:grpSpPr bwMode="auto">
          <a:xfrm>
            <a:off x="7640100" y="764704"/>
            <a:ext cx="1659113" cy="123671"/>
            <a:chOff x="9465679" y="2607490"/>
            <a:chExt cx="2736000" cy="203942"/>
          </a:xfrm>
        </p:grpSpPr>
        <p:sp>
          <p:nvSpPr>
            <p:cNvPr id="31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2" name="object 33"/>
            <p:cNvSpPr/>
            <p:nvPr/>
          </p:nvSpPr>
          <p:spPr bwMode="auto">
            <a:xfrm>
              <a:off x="10761078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Группа 55"/>
          <p:cNvGrpSpPr/>
          <p:nvPr/>
        </p:nvGrpSpPr>
        <p:grpSpPr bwMode="auto">
          <a:xfrm>
            <a:off x="5375920" y="764704"/>
            <a:ext cx="1659113" cy="123671"/>
            <a:chOff x="9465679" y="2607490"/>
            <a:chExt cx="2736000" cy="203942"/>
          </a:xfrm>
        </p:grpSpPr>
        <p:sp>
          <p:nvSpPr>
            <p:cNvPr id="34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5" name="object 33"/>
            <p:cNvSpPr/>
            <p:nvPr/>
          </p:nvSpPr>
          <p:spPr bwMode="auto"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sp>
        <p:nvSpPr>
          <p:cNvPr id="36" name="object 45"/>
          <p:cNvSpPr txBox="1"/>
          <p:nvPr/>
        </p:nvSpPr>
        <p:spPr bwMode="auto">
          <a:xfrm>
            <a:off x="539054" y="1398259"/>
            <a:ext cx="4358265" cy="167928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Наличие программы, плана мероприятий по развитию инклюзивного образования </a:t>
            </a:r>
          </a:p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Наличие локальных нормативных актов по организации получения образования обучающимися с ОВЗ, с инвалидностью</a:t>
            </a:r>
            <a:endParaRPr dirty="0"/>
          </a:p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Наличие паспорта доступности образовательной организации в соответствии с приказом Минобрнауки России от 9 ноября 2015 г. №</a:t>
            </a:r>
            <a:r>
              <a:rPr lang="ru-RU" sz="950" dirty="0" smtClean="0">
                <a:solidFill>
                  <a:srgbClr val="002060"/>
                </a:solidFill>
              </a:rPr>
              <a:t>1309 ( с учетом категории обучающихся с ОВЗ)</a:t>
            </a:r>
            <a:endParaRPr dirty="0"/>
          </a:p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Использование специальных образовательных программ и методов обучения и воспитания</a:t>
            </a:r>
          </a:p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Предоставление услуг специалистов, оказывающих обучающимся необходимую психолого-педагогическую, коррекционную, техническую помощь</a:t>
            </a:r>
            <a:endParaRPr dirty="0"/>
          </a:p>
        </p:txBody>
      </p:sp>
      <p:sp>
        <p:nvSpPr>
          <p:cNvPr id="37" name="object 24"/>
          <p:cNvSpPr/>
          <p:nvPr/>
        </p:nvSpPr>
        <p:spPr bwMode="auto"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38" name="object 24"/>
          <p:cNvSpPr/>
          <p:nvPr/>
        </p:nvSpPr>
        <p:spPr bwMode="auto"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39" name="object 24"/>
          <p:cNvSpPr/>
          <p:nvPr/>
        </p:nvSpPr>
        <p:spPr bwMode="auto"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1" name="object 45"/>
          <p:cNvSpPr txBox="1"/>
          <p:nvPr/>
        </p:nvSpPr>
        <p:spPr bwMode="auto">
          <a:xfrm>
            <a:off x="7476631" y="4667039"/>
            <a:ext cx="1848311" cy="6559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Не менее 80%</a:t>
            </a:r>
            <a:endParaRPr dirty="0"/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У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частие</a:t>
            </a: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3" name="object 45"/>
          <p:cNvSpPr txBox="1"/>
          <p:nvPr/>
        </p:nvSpPr>
        <p:spPr bwMode="auto">
          <a:xfrm>
            <a:off x="7476631" y="2924944"/>
            <a:ext cx="1848311" cy="7020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информационный блок</a:t>
            </a:r>
            <a:endParaRPr lang="en-US" sz="900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4" name="object 45"/>
          <p:cNvSpPr txBox="1"/>
          <p:nvPr/>
        </p:nvSpPr>
        <p:spPr bwMode="auto">
          <a:xfrm>
            <a:off x="9693864" y="2924944"/>
            <a:ext cx="1848311" cy="7020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отдельная вкладка на сайте</a:t>
            </a:r>
            <a:endParaRPr lang="en-US" sz="900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 bwMode="auto">
          <a:xfrm>
            <a:off x="5281320" y="1628800"/>
            <a:ext cx="1848311" cy="3822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  <a:endParaRPr lang="ru-RU" sz="9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 smtClean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Сетевая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форма</a:t>
            </a:r>
          </a:p>
          <a:p>
            <a:pPr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0" b="1" dirty="0">
              <a:solidFill>
                <a:srgbClr val="008000"/>
              </a:solidFill>
            </a:endParaRPr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10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0" b="1" dirty="0">
              <a:solidFill>
                <a:srgbClr val="008000"/>
              </a:solidFill>
            </a:endParaRPr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отдельные </a:t>
            </a: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публикации</a:t>
            </a: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Обеспечение учебниками </a:t>
            </a:r>
            <a:endParaRPr lang="ru-RU" sz="1000" b="1" dirty="0">
              <a:solidFill>
                <a:srgbClr val="008000"/>
              </a:solidFill>
            </a:endParaRP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Класс</a:t>
            </a:r>
            <a:endParaRPr lang="ru-RU" sz="1000" b="1" dirty="0">
              <a:solidFill>
                <a:srgbClr val="008000"/>
              </a:solidFill>
            </a:endParaRP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ПК с доступом в интернет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Не менее 50%</a:t>
            </a:r>
            <a:endParaRPr lang="ru-RU" sz="900" b="1" dirty="0">
              <a:solidFill>
                <a:srgbClr val="008000"/>
              </a:solidFill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Участие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50" b="1" spc="-2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46" name="object 45"/>
          <p:cNvSpPr txBox="1"/>
          <p:nvPr/>
        </p:nvSpPr>
        <p:spPr bwMode="auto">
          <a:xfrm>
            <a:off x="7476631" y="3645024"/>
            <a:ext cx="1848311" cy="127917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+ Рабочие тетради </a:t>
            </a:r>
            <a:endParaRPr sz="900" dirty="0"/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+ Дополнительное образование</a:t>
            </a:r>
            <a:endParaRPr sz="900" dirty="0"/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800" dirty="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en-US" sz="1000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7" name="object 45"/>
          <p:cNvSpPr txBox="1"/>
          <p:nvPr/>
        </p:nvSpPr>
        <p:spPr bwMode="auto">
          <a:xfrm>
            <a:off x="9693864" y="3645024"/>
            <a:ext cx="1848311" cy="94062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+ Дополнительные материалы </a:t>
            </a:r>
            <a:endParaRPr sz="900" dirty="0" smtClean="0"/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+ Профильные средства</a:t>
            </a:r>
            <a:endParaRPr sz="900" dirty="0" smtClean="0"/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+ Интерактивные панели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100" dirty="0"/>
          </a:p>
        </p:txBody>
      </p:sp>
      <p:sp>
        <p:nvSpPr>
          <p:cNvPr id="50" name="object 45"/>
          <p:cNvSpPr txBox="1"/>
          <p:nvPr/>
        </p:nvSpPr>
        <p:spPr bwMode="auto">
          <a:xfrm>
            <a:off x="9693864" y="4667039"/>
            <a:ext cx="1848311" cy="6559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100%</a:t>
            </a: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У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частие и трансляция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51" name="object 45"/>
          <p:cNvSpPr txBox="1"/>
          <p:nvPr/>
        </p:nvSpPr>
        <p:spPr bwMode="auto">
          <a:xfrm>
            <a:off x="7476631" y="1630847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95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smtClean="0">
                <a:solidFill>
                  <a:srgbClr val="031B83"/>
                </a:solidFill>
                <a:latin typeface="Tahoma"/>
                <a:cs typeface="Tahoma"/>
              </a:rPr>
              <a:t>Сетевая форма</a:t>
            </a:r>
            <a:endParaRPr lang="ru-RU" sz="95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52" name="object 45"/>
          <p:cNvSpPr txBox="1"/>
          <p:nvPr/>
        </p:nvSpPr>
        <p:spPr bwMode="auto">
          <a:xfrm>
            <a:off x="9693864" y="1630847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95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Специалисты включены в штат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8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90217" y="44624"/>
            <a:ext cx="6734976" cy="61756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pc="45" dirty="0">
                <a:solidFill>
                  <a:srgbClr val="031B83"/>
                </a:solidFill>
              </a:rPr>
              <a:t>Воспитание</a:t>
            </a:r>
            <a:endParaRPr spc="45" dirty="0">
              <a:solidFill>
                <a:srgbClr val="031B83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045" y="703487"/>
            <a:ext cx="9395977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endParaRPr lang="ru-RU" sz="1486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0806" y="843445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2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522777" y="1074476"/>
            <a:ext cx="11002538" cy="218304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635875"/>
              <a:ext cx="17221201" cy="2959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39434" y="803430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lnSpc>
                <a:spcPts val="1201"/>
              </a:lnSpc>
              <a:spcBef>
                <a:spcPts val="58"/>
              </a:spcBef>
            </a:pPr>
            <a:r>
              <a:rPr lang="ru-RU" sz="1001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65327" y="822479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001" b="1" spc="-24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27066" y="476672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3" name="object 45"/>
          <p:cNvSpPr txBox="1"/>
          <p:nvPr/>
        </p:nvSpPr>
        <p:spPr>
          <a:xfrm>
            <a:off x="551384" y="3389979"/>
            <a:ext cx="4158697" cy="841110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Проект «Орлята России»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Первичное отделение РДШ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Представительства детских и молодежных общественных объединений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(«</a:t>
            </a:r>
            <a:r>
              <a:rPr lang="ru-RU" sz="1001" spc="-21" dirty="0" err="1" smtClean="0">
                <a:solidFill>
                  <a:srgbClr val="031B83"/>
                </a:solidFill>
                <a:latin typeface="Tahoma"/>
                <a:cs typeface="Tahoma"/>
              </a:rPr>
              <a:t>Юнармия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», «Большая перемена»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и др.)</a:t>
            </a:r>
          </a:p>
        </p:txBody>
      </p:sp>
      <p:sp>
        <p:nvSpPr>
          <p:cNvPr id="79" name="object 45"/>
          <p:cNvSpPr txBox="1"/>
          <p:nvPr/>
        </p:nvSpPr>
        <p:spPr>
          <a:xfrm>
            <a:off x="551070" y="4190191"/>
            <a:ext cx="3558360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Совет обучающихся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Штаб воспитательной работы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Совет родителей/Совет отцов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grpSp>
        <p:nvGrpSpPr>
          <p:cNvPr id="49" name="Группа 55"/>
          <p:cNvGrpSpPr/>
          <p:nvPr/>
        </p:nvGrpSpPr>
        <p:grpSpPr>
          <a:xfrm>
            <a:off x="7165327" y="484610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940806" y="484610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sp>
        <p:nvSpPr>
          <p:cNvPr id="64" name="object 45"/>
          <p:cNvSpPr txBox="1"/>
          <p:nvPr/>
        </p:nvSpPr>
        <p:spPr>
          <a:xfrm>
            <a:off x="551070" y="1268760"/>
            <a:ext cx="4158697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Рабочая  программа воспитания</a:t>
            </a:r>
            <a:endParaRPr lang="ru-RU" sz="1001" b="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Календарный план воспитательной работы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Программа работы с родителями</a:t>
            </a:r>
          </a:p>
        </p:txBody>
      </p:sp>
      <p:sp>
        <p:nvSpPr>
          <p:cNvPr id="65" name="object 24"/>
          <p:cNvSpPr/>
          <p:nvPr/>
        </p:nvSpPr>
        <p:spPr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90" name="object 45"/>
          <p:cNvSpPr txBox="1"/>
          <p:nvPr/>
        </p:nvSpPr>
        <p:spPr>
          <a:xfrm>
            <a:off x="4762532" y="1484784"/>
            <a:ext cx="2125556" cy="4952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    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  <a:t>Курсы повышения</a:t>
            </a:r>
            <a:b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</a:br>
            <a: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  <a:t>квалификации</a:t>
            </a:r>
          </a:p>
          <a:p>
            <a:pPr marL="7701">
              <a:spcAft>
                <a:spcPts val="606"/>
              </a:spcAft>
              <a:buSzPct val="150000"/>
            </a:pPr>
            <a:endParaRPr lang="ru-RU" sz="7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92" name="object 45"/>
          <p:cNvSpPr txBox="1"/>
          <p:nvPr/>
        </p:nvSpPr>
        <p:spPr>
          <a:xfrm>
            <a:off x="7115749" y="2021827"/>
            <a:ext cx="2125556" cy="13799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94" name="object 45"/>
          <p:cNvSpPr txBox="1"/>
          <p:nvPr/>
        </p:nvSpPr>
        <p:spPr>
          <a:xfrm>
            <a:off x="9399759" y="1268760"/>
            <a:ext cx="2125556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  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103" name="object 45"/>
          <p:cNvSpPr txBox="1"/>
          <p:nvPr/>
        </p:nvSpPr>
        <p:spPr>
          <a:xfrm>
            <a:off x="7080598" y="3389979"/>
            <a:ext cx="1848311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106" name="object 45"/>
          <p:cNvSpPr txBox="1"/>
          <p:nvPr/>
        </p:nvSpPr>
        <p:spPr>
          <a:xfrm>
            <a:off x="9427066" y="3396479"/>
            <a:ext cx="1848311" cy="7255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107" name="object 45"/>
          <p:cNvSpPr txBox="1"/>
          <p:nvPr/>
        </p:nvSpPr>
        <p:spPr>
          <a:xfrm>
            <a:off x="7080598" y="4182067"/>
            <a:ext cx="1848311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108" name="object 45"/>
          <p:cNvSpPr txBox="1"/>
          <p:nvPr/>
        </p:nvSpPr>
        <p:spPr>
          <a:xfrm>
            <a:off x="9439434" y="4225735"/>
            <a:ext cx="1848311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59" name="object 45"/>
          <p:cNvSpPr txBox="1"/>
          <p:nvPr/>
        </p:nvSpPr>
        <p:spPr>
          <a:xfrm>
            <a:off x="564362" y="2021827"/>
            <a:ext cx="4158697" cy="13799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Комплект государственной символики (флаг, герб)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Общая концепция организации внутришкольного пространства</a:t>
            </a:r>
            <a:endParaRPr lang="ru-RU" sz="1001" b="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Бренд (узнаваемый стиль)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Гимн школы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Уголки с государственной символикой в классных кабинетах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Медиацентр (школьное ТВ, школьное радио, школьная газета)</a:t>
            </a:r>
          </a:p>
        </p:txBody>
      </p:sp>
      <p:sp>
        <p:nvSpPr>
          <p:cNvPr id="60" name="object 45"/>
          <p:cNvSpPr txBox="1"/>
          <p:nvPr/>
        </p:nvSpPr>
        <p:spPr>
          <a:xfrm>
            <a:off x="7115749" y="1268760"/>
            <a:ext cx="2125556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 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 </a:t>
            </a:r>
          </a:p>
        </p:txBody>
      </p:sp>
      <p:sp>
        <p:nvSpPr>
          <p:cNvPr id="61" name="object 45"/>
          <p:cNvSpPr txBox="1"/>
          <p:nvPr/>
        </p:nvSpPr>
        <p:spPr>
          <a:xfrm>
            <a:off x="9407868" y="2021827"/>
            <a:ext cx="2125556" cy="13799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72" name="object 45"/>
          <p:cNvSpPr txBox="1"/>
          <p:nvPr/>
        </p:nvSpPr>
        <p:spPr>
          <a:xfrm>
            <a:off x="551384" y="4848955"/>
            <a:ext cx="3558360" cy="7641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Советник директора по воспитанию и взаимодействию с детскими общественными объединениями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Повышение квалификации педагогических работников в сфере воспитания</a:t>
            </a:r>
          </a:p>
        </p:txBody>
      </p:sp>
      <p:sp>
        <p:nvSpPr>
          <p:cNvPr id="75" name="object 45"/>
          <p:cNvSpPr txBox="1"/>
          <p:nvPr/>
        </p:nvSpPr>
        <p:spPr>
          <a:xfrm>
            <a:off x="7080007" y="4858062"/>
            <a:ext cx="1848311" cy="7641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Курсы повышения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квалификации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, непрерывное повышение квалификации</a:t>
            </a:r>
          </a:p>
        </p:txBody>
      </p:sp>
      <p:sp>
        <p:nvSpPr>
          <p:cNvPr id="77" name="object 45"/>
          <p:cNvSpPr txBox="1"/>
          <p:nvPr/>
        </p:nvSpPr>
        <p:spPr>
          <a:xfrm>
            <a:off x="9472331" y="4797152"/>
            <a:ext cx="2888365" cy="91818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Курсы повышения квалификации,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/>
            </a:r>
            <a:b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непрерывное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повышение квалификации, повышение квалификации управленческих команд</a:t>
            </a:r>
          </a:p>
        </p:txBody>
      </p:sp>
      <p:sp>
        <p:nvSpPr>
          <p:cNvPr id="81" name="object 45"/>
          <p:cNvSpPr txBox="1"/>
          <p:nvPr/>
        </p:nvSpPr>
        <p:spPr>
          <a:xfrm>
            <a:off x="551384" y="5613079"/>
            <a:ext cx="3558360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Летние тематические смены в школьном лагере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Наличие комнаты </a:t>
            </a:r>
            <a:r>
              <a:rPr lang="en-US" sz="1001" spc="-21" dirty="0">
                <a:solidFill>
                  <a:srgbClr val="031B83"/>
                </a:solidFill>
                <a:latin typeface="Tahoma"/>
                <a:cs typeface="Tahoma"/>
              </a:rPr>
              <a:t>/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уголка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«Большой перемены»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76" name="object 12"/>
          <p:cNvSpPr txBox="1"/>
          <p:nvPr/>
        </p:nvSpPr>
        <p:spPr bwMode="auto">
          <a:xfrm>
            <a:off x="526297" y="674072"/>
            <a:ext cx="4921631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2" name="object 45"/>
          <p:cNvSpPr txBox="1"/>
          <p:nvPr/>
        </p:nvSpPr>
        <p:spPr>
          <a:xfrm>
            <a:off x="7138405" y="5694235"/>
            <a:ext cx="1848311" cy="91805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83" name="object 45"/>
          <p:cNvSpPr txBox="1"/>
          <p:nvPr/>
        </p:nvSpPr>
        <p:spPr>
          <a:xfrm>
            <a:off x="9554952" y="5694235"/>
            <a:ext cx="1848311" cy="91805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11753074" y="6447660"/>
            <a:ext cx="245580" cy="218008"/>
          </a:xfrm>
        </p:spPr>
        <p:txBody>
          <a:bodyPr/>
          <a:lstStyle/>
          <a:p>
            <a:pPr marL="122835">
              <a:lnSpc>
                <a:spcPts val="1719"/>
              </a:lnSpc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  <a:sym typeface="Arial"/>
              </a:rPr>
              <a:pPr marL="122835">
                <a:lnSpc>
                  <a:spcPts val="1719"/>
                </a:lnSpc>
              </a:pPr>
              <a:t>8</a:t>
            </a:fld>
            <a:endParaRPr lang="ru-RU" sz="1700" dirty="0">
              <a:solidFill>
                <a:srgbClr val="80808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6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8316" y="153552"/>
            <a:ext cx="1008733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400" b="1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Творчество</a:t>
            </a:r>
            <a:endParaRPr lang="ru-RU" sz="1600" b="1" spc="45" dirty="0">
              <a:solidFill>
                <a:srgbClr val="031B8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1864" y="788675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2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558577" y="1047686"/>
            <a:ext cx="11002538" cy="218304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595036"/>
              <a:ext cx="17221201" cy="2959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69165" y="84011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lnSpc>
                <a:spcPts val="1201"/>
              </a:lnSpc>
              <a:spcBef>
                <a:spcPts val="58"/>
              </a:spcBef>
            </a:pPr>
            <a:r>
              <a:rPr lang="ru-RU" sz="1001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4986" y="84011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001" b="1" spc="-24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73532" y="548680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8" name="object 18"/>
          <p:cNvSpPr txBox="1"/>
          <p:nvPr/>
        </p:nvSpPr>
        <p:spPr>
          <a:xfrm>
            <a:off x="542788" y="5856442"/>
            <a:ext cx="10914003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9953" marR="3081" indent="-282637">
              <a:spcBef>
                <a:spcPts val="58"/>
              </a:spcBef>
            </a:pPr>
            <a:r>
              <a:rPr lang="ru-RU" sz="1001" b="1" spc="-24" dirty="0">
                <a:solidFill>
                  <a:srgbClr val="FFFFFF"/>
                </a:solidFill>
                <a:latin typeface="Tahoma"/>
                <a:cs typeface="Tahoma"/>
              </a:rPr>
              <a:t>Для школы, расположенной в сельской местности и малокомплектной школы, с количеством обучающихся менее 100 человек</a:t>
            </a:r>
            <a:endParaRPr lang="ru-RU" sz="849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49" name="Группа 55"/>
          <p:cNvGrpSpPr/>
          <p:nvPr/>
        </p:nvGrpSpPr>
        <p:grpSpPr>
          <a:xfrm>
            <a:off x="7209352" y="548680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945172" y="548680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sp>
        <p:nvSpPr>
          <p:cNvPr id="64" name="object 45"/>
          <p:cNvSpPr txBox="1"/>
          <p:nvPr/>
        </p:nvSpPr>
        <p:spPr>
          <a:xfrm>
            <a:off x="683795" y="1233362"/>
            <a:ext cx="3877268" cy="544185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ru-RU" sz="300" spc="-2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Реализация дополнительных общеобразовательных программ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Участие в конкурсах, фестивалях, олимпиадах, конференциях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Наличие объединений (школьный театр, школьный музей и музейная педагогика, школьный туристский клуб, школьный краеведческий 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стартап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школьный музыкальный коллектив, школьный пресс-центр (телевидение, газета, журнал)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Сетевое взаимодействие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(организации 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культуры и искусств,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мобильные кванториумы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ДНК, </a:t>
            </a:r>
            <a:r>
              <a:rPr lang="en-US" sz="1100" spc="-21" dirty="0">
                <a:solidFill>
                  <a:srgbClr val="031B83"/>
                </a:solidFill>
                <a:latin typeface="Tahoma"/>
                <a:cs typeface="Tahoma"/>
              </a:rPr>
              <a:t>IT-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кубы,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«Точки роста», </a:t>
            </a:r>
            <a:r>
              <a:rPr lang="ru-RU" sz="1100" spc="-21" dirty="0" err="1" smtClean="0">
                <a:solidFill>
                  <a:srgbClr val="031B83"/>
                </a:solidFill>
                <a:latin typeface="Tahoma"/>
                <a:cs typeface="Tahoma"/>
              </a:rPr>
              <a:t>экостанции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ведущие предприятия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региона 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и др.)</a:t>
            </a:r>
          </a:p>
          <a:p>
            <a:pPr marL="293451" indent="-2857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Летний лагерь (тематические смены), в том числе участие в каникулярных и 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сменах 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Работа с мобильными учебными комплексами (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лаборатория безопасности, библиотечные комплексы и др.)</a:t>
            </a: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Школа полного дня: внеурочная деятельность и дополнительное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образование</a:t>
            </a: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635383" y="17217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5831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19065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90" name="object 45"/>
          <p:cNvSpPr txBox="1"/>
          <p:nvPr/>
        </p:nvSpPr>
        <p:spPr>
          <a:xfrm>
            <a:off x="4809204" y="1371315"/>
            <a:ext cx="2125556" cy="5226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не менее 1 программы по 3 направленностям ДОД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 участие в ключевых всероссийских конкурсах, фестивалях, олимпиадах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 школьный музей, школьный театр</a:t>
            </a:r>
            <a:r>
              <a:rPr lang="en-US" sz="900" b="1" spc="-21" dirty="0">
                <a:solidFill>
                  <a:srgbClr val="008000"/>
                </a:solidFill>
                <a:latin typeface="Tahoma"/>
                <a:cs typeface="Tahoma"/>
              </a:rPr>
              <a:t>/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хор</a:t>
            </a:r>
            <a:r>
              <a:rPr lang="en-US" sz="900" b="1" spc="-21" dirty="0">
                <a:solidFill>
                  <a:srgbClr val="008000"/>
                </a:solidFill>
                <a:latin typeface="Tahoma"/>
                <a:cs typeface="Tahoma"/>
              </a:rPr>
              <a:t>/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музыкальный коллектив/изобразительная студия, школьный туристский клуб и др. (1-2 позиции)</a:t>
            </a:r>
          </a:p>
          <a:p>
            <a:pPr marL="7701"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 сетевое взаимодействие с организациями культуры и искусств,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кванториумы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,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мобильные кванториумы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, ДНК, </a:t>
            </a:r>
            <a:r>
              <a:rPr lang="en-US" sz="900" b="1" spc="-21" dirty="0">
                <a:solidFill>
                  <a:srgbClr val="008000"/>
                </a:solidFill>
                <a:latin typeface="Tahoma"/>
                <a:cs typeface="Tahoma"/>
              </a:rPr>
              <a:t>IT-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кубы,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«Точки роста», </a:t>
            </a:r>
            <a:r>
              <a:rPr lang="ru-RU" sz="900" b="1" spc="-21" dirty="0" err="1" smtClean="0">
                <a:solidFill>
                  <a:srgbClr val="008000"/>
                </a:solidFill>
                <a:latin typeface="Tahoma"/>
                <a:cs typeface="Tahoma"/>
              </a:rPr>
              <a:t>экостанции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,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виртуальный 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концертный зал (не менее, чем с 1 организацией)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1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 Летний лагерь (тематические смены) </a:t>
            </a:r>
            <a:endParaRPr lang="ru-RU" sz="9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2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200" b="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2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20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59" name="object 45"/>
          <p:cNvSpPr txBox="1"/>
          <p:nvPr/>
        </p:nvSpPr>
        <p:spPr>
          <a:xfrm>
            <a:off x="7184563" y="1312156"/>
            <a:ext cx="2125556" cy="433386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не менее 1 программы по 4 направленностям ДОД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7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участие и победа на региональном уровне в ключевых всероссийских конкурсах, фестивалях , олимпиадах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школьный музей, школьный театр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 /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хор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/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музыкальный коллектив/изобразительная студия, школьный туристский клуб, школьный краеведческий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стартап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, школьный </a:t>
            </a:r>
            <a:r>
              <a:rPr lang="ru-RU" sz="900" spc="-21" dirty="0" err="1" smtClean="0">
                <a:solidFill>
                  <a:srgbClr val="031B83"/>
                </a:solidFill>
                <a:latin typeface="Tahoma"/>
                <a:cs typeface="Tahoma"/>
              </a:rPr>
              <a:t>медиацентр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и др. (не менее 2 позиций)</a:t>
            </a:r>
          </a:p>
          <a:p>
            <a:pPr marL="7701">
              <a:buSzPct val="150000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 сетевое взаимодействие с организациями культуры и искусств,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кванториумы, мобильные кванториумы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, ДНК, 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IT-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кубы,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«Точки роста», </a:t>
            </a:r>
            <a:r>
              <a:rPr lang="ru-RU" sz="900" spc="-21" dirty="0" err="1" smtClean="0">
                <a:solidFill>
                  <a:srgbClr val="031B83"/>
                </a:solidFill>
                <a:latin typeface="Tahoma"/>
                <a:cs typeface="Tahoma"/>
              </a:rPr>
              <a:t>экостанции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,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виртуальный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концертный зал, ведущие предприятия региона и др. (не менее, чем с 2 организациями)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8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Летний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лагерь (тематические смены), участие в каникулярных и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сменах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0" name="object 45"/>
          <p:cNvSpPr txBox="1"/>
          <p:nvPr/>
        </p:nvSpPr>
        <p:spPr>
          <a:xfrm>
            <a:off x="9435559" y="1340768"/>
            <a:ext cx="2125556" cy="429538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50" spc="-21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не менее 1 программы по 6 направленностям ДОД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участие и победа на всероссийском уровне в ключевых всероссийских конкурсах, фестивалях , олимпиадах; участие в конференциях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школьный музей, школьный театр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 /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хор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/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музыкальный коллектив/изобразительная студия, школьный туристский клуб, школьный краеведческий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стартап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, школьный </a:t>
            </a:r>
            <a:r>
              <a:rPr lang="ru-RU" sz="900" spc="-21" dirty="0" err="1" smtClean="0">
                <a:solidFill>
                  <a:srgbClr val="031B83"/>
                </a:solidFill>
                <a:latin typeface="Tahoma"/>
                <a:cs typeface="Tahoma"/>
              </a:rPr>
              <a:t>медиацентр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и др. (не менее 3 позиций)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работа по сетевому взаимодействию со школами «базового» и «среднего» уровней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44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Летний лагерь (тематические смены), участие в каникулярных и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сменах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8" name="object 45"/>
          <p:cNvSpPr txBox="1"/>
          <p:nvPr/>
        </p:nvSpPr>
        <p:spPr>
          <a:xfrm>
            <a:off x="8064362" y="5716099"/>
            <a:ext cx="274337" cy="5174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6" name="object 12"/>
          <p:cNvSpPr txBox="1"/>
          <p:nvPr/>
        </p:nvSpPr>
        <p:spPr bwMode="auto">
          <a:xfrm>
            <a:off x="605924" y="620688"/>
            <a:ext cx="4697988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90921" y="5719154"/>
            <a:ext cx="409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34" name="object 45"/>
          <p:cNvSpPr txBox="1"/>
          <p:nvPr/>
        </p:nvSpPr>
        <p:spPr>
          <a:xfrm>
            <a:off x="8112690" y="6237312"/>
            <a:ext cx="274337" cy="5174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439249" y="6240367"/>
            <a:ext cx="409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816826" y="6495565"/>
            <a:ext cx="121828" cy="261610"/>
          </a:xfrm>
        </p:spPr>
        <p:txBody>
          <a:bodyPr/>
          <a:lstStyle/>
          <a:p>
            <a:pPr defTabSz="986912">
              <a:spcBef>
                <a:spcPts val="400"/>
              </a:spcBef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  <a:sym typeface="Arial"/>
              </a:rPr>
              <a:pPr defTabSz="986912">
                <a:spcBef>
                  <a:spcPts val="400"/>
                </a:spcBef>
              </a:pPr>
              <a:t>9</a:t>
            </a:fld>
            <a:endParaRPr lang="ru-RU" sz="1700" dirty="0">
              <a:solidFill>
                <a:srgbClr val="80808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7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7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3775</Words>
  <Application>Microsoft Office PowerPoint</Application>
  <PresentationFormat>Широкоэкранный</PresentationFormat>
  <Paragraphs>838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41" baseType="lpstr">
      <vt:lpstr>Arabic Typesetting</vt:lpstr>
      <vt:lpstr>Arial</vt:lpstr>
      <vt:lpstr>Arial </vt:lpstr>
      <vt:lpstr>Arial Black</vt:lpstr>
      <vt:lpstr>Arial Narrow</vt:lpstr>
      <vt:lpstr>Book Antiqua</vt:lpstr>
      <vt:lpstr>Calibri</vt:lpstr>
      <vt:lpstr>Calibri Light</vt:lpstr>
      <vt:lpstr>DIN Pro Cond Bold</vt:lpstr>
      <vt:lpstr>Helvetica</vt:lpstr>
      <vt:lpstr>Montserrat SemiBold</vt:lpstr>
      <vt:lpstr>Roboto</vt:lpstr>
      <vt:lpstr>Tahoma</vt:lpstr>
      <vt:lpstr>Times New Roman</vt:lpstr>
      <vt:lpstr>Trebuchet MS</vt:lpstr>
      <vt:lpstr>Verdana</vt:lpstr>
      <vt:lpstr>Webdings</vt:lpstr>
      <vt:lpstr>Wingdings</vt:lpstr>
      <vt:lpstr>Тема Office</vt:lpstr>
      <vt:lpstr>3_Тема Office</vt:lpstr>
      <vt:lpstr>2_Тема Office</vt:lpstr>
      <vt:lpstr>5_Тема Office</vt:lpstr>
      <vt:lpstr>4_Тема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Знание: качество и объективность</vt:lpstr>
      <vt:lpstr>Инклюзивное образовательное пространство</vt:lpstr>
      <vt:lpstr>Воспитание</vt:lpstr>
      <vt:lpstr>Творчество</vt:lpstr>
      <vt:lpstr>Профориентация </vt:lpstr>
      <vt:lpstr>Здоровье</vt:lpstr>
      <vt:lpstr>Учитель. Школьные команды</vt:lpstr>
      <vt:lpstr>Школьный климат</vt:lpstr>
      <vt:lpstr>Образовательная среда, создание условий</vt:lpstr>
      <vt:lpstr>Презентация PowerPoint</vt:lpstr>
      <vt:lpstr>Презентация PowerPoint</vt:lpstr>
      <vt:lpstr>ИТОГИ ОБЩЕСТВЕННО-ПРОФЕССИОНАЛЬНОГО  ОБСУЖДЕНИЯ ПРОЕКТА «ШКОЛА МИНПРОСВЕЩЕНИЯ РОССИИ» 80 СУБЪЕКТОВ РФ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user-instrao</cp:lastModifiedBy>
  <cp:revision>457</cp:revision>
  <cp:lastPrinted>2022-04-05T15:36:41Z</cp:lastPrinted>
  <dcterms:modified xsi:type="dcterms:W3CDTF">2022-07-06T09:35:05Z</dcterms:modified>
</cp:coreProperties>
</file>