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3" r:id="rId3"/>
    <p:sldId id="274" r:id="rId4"/>
    <p:sldId id="275" r:id="rId5"/>
    <p:sldId id="276" r:id="rId6"/>
    <p:sldId id="280" r:id="rId7"/>
    <p:sldId id="277" r:id="rId8"/>
    <p:sldId id="278" r:id="rId9"/>
    <p:sldId id="279" r:id="rId10"/>
    <p:sldId id="281" r:id="rId11"/>
    <p:sldId id="282" r:id="rId1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FA3"/>
    <a:srgbClr val="228A88"/>
    <a:srgbClr val="255997"/>
    <a:srgbClr val="1A6866"/>
    <a:srgbClr val="31C1BE"/>
    <a:srgbClr val="EA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44" y="336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7340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Приоритетные направления развития региональной системы среднего профессионального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945732"/>
            <a:ext cx="2329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25.08.2022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1940" y="474248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Хнычева Дина Сергеевна,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Департамента Смоленской области по образованию и науке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547664" y="625252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172400" y="5233764"/>
            <a:ext cx="7200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79215"/>
            <a:ext cx="4608512" cy="2948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38" y="2693232"/>
            <a:ext cx="2155168" cy="14366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79215"/>
            <a:ext cx="2145682" cy="14639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804437"/>
            <a:ext cx="1793134" cy="17833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0133" y="1018079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проект </a:t>
            </a:r>
            <a:r>
              <a:rPr lang="ru-RU" sz="1600" b="1" dirty="0">
                <a:solidFill>
                  <a:srgbClr val="228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solidFill>
                  <a:srgbClr val="228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Профессионалитет</a:t>
            </a:r>
            <a:r>
              <a:rPr lang="ru-RU" sz="1600" b="1" dirty="0">
                <a:solidFill>
                  <a:srgbClr val="228A8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является одной из инициатив социально-экономического развития Российской Федерации до 2030 года и нацелен на создание принципиально новой модели подготовки квалифицированных кадров в соответствии с актуальными потребностями реального сектора экономики.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"/>
          <a:stretch/>
        </p:blipFill>
        <p:spPr>
          <a:xfrm>
            <a:off x="6938769" y="4179880"/>
            <a:ext cx="2123605" cy="1431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4"/>
          <a:stretch/>
        </p:blipFill>
        <p:spPr>
          <a:xfrm>
            <a:off x="4733268" y="4175875"/>
            <a:ext cx="2094547" cy="14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547664" y="625252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172400" y="5233764"/>
            <a:ext cx="7200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76422" y="3433231"/>
            <a:ext cx="1826808" cy="1830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0075" t="52520" r="20075" b="18500"/>
          <a:stretch/>
        </p:blipFill>
        <p:spPr>
          <a:xfrm>
            <a:off x="1714864" y="697260"/>
            <a:ext cx="6662305" cy="2016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2894" y="2786653"/>
            <a:ext cx="8892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РЕЗУЛЬТАТЫ ПРОЕКТА ПО ИТОГАМ 2022 ГОДА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522" y="3364353"/>
            <a:ext cx="19495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255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ru-RU" sz="6000" b="1" dirty="0">
              <a:solidFill>
                <a:srgbClr val="2559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https://182.nnov.ru/images/photo/COPP_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767" y="3344256"/>
            <a:ext cx="4176713" cy="18288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361316" y="3251568"/>
            <a:ext cx="0" cy="2162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547664" y="625252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250" t="9400" r="35825" b="12201"/>
          <a:stretch/>
        </p:blipFill>
        <p:spPr>
          <a:xfrm>
            <a:off x="323528" y="1129308"/>
            <a:ext cx="3024336" cy="4456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242" y="697260"/>
            <a:ext cx="5255230" cy="39783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21062" y="492856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КУРАТОР (КЛАССНЫЙ РУКОВОДИТЕЛЬ) УЧЕБНОЙ ГРУППЫ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5345" y="4675634"/>
            <a:ext cx="734786" cy="103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547664" y="625252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107504" y="1057300"/>
            <a:ext cx="8928992" cy="4608512"/>
          </a:xfrm>
          <a:prstGeom prst="roundRect">
            <a:avLst/>
          </a:prstGeom>
          <a:noFill/>
          <a:ln>
            <a:solidFill>
              <a:srgbClr val="31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901894"/>
            <a:ext cx="29523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воспитательной работы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>
            <a:stCxn id="3" idx="2"/>
          </p:cNvCxnSpPr>
          <p:nvPr/>
        </p:nvCxnSpPr>
        <p:spPr>
          <a:xfrm>
            <a:off x="4535996" y="1209671"/>
            <a:ext cx="0" cy="4384133"/>
          </a:xfrm>
          <a:prstGeom prst="line">
            <a:avLst/>
          </a:prstGeom>
          <a:ln w="12700">
            <a:solidFill>
              <a:srgbClr val="31C1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3528" y="1325867"/>
            <a:ext cx="4212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ПОДНЯТИЕ (СПУСК) ГОСУДАРСТВЕННОГО ФЛАГА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РФ и ИСПОЛНЕНИЕ ГИМНА РФ</a:t>
            </a:r>
          </a:p>
          <a:p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еженедельно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5473" y="1377423"/>
            <a:ext cx="0" cy="536352"/>
          </a:xfrm>
          <a:prstGeom prst="line">
            <a:avLst/>
          </a:prstGeom>
          <a:ln w="127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42" y="2874031"/>
            <a:ext cx="1339104" cy="9096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360" y="2874031"/>
            <a:ext cx="842698" cy="99775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47132" y="2008034"/>
            <a:ext cx="0" cy="773730"/>
          </a:xfrm>
          <a:prstGeom prst="line">
            <a:avLst/>
          </a:prstGeom>
          <a:ln w="127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0149" y="2018879"/>
            <a:ext cx="42124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ГОСУДАРСТВЕННЫХ СИМВОЛОВ РФ</a:t>
            </a:r>
          </a:p>
          <a:p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воспитательных мероприятий</a:t>
            </a: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занятиях гуманитарного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и социально-экономического учебного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цикла 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399" y="3858203"/>
            <a:ext cx="4356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«Об использовании государственных символов Российской Федерации при обучении и воспитании детей и молодежи в образовательных организациях, а также организациях отдыха детей и их оздоровления»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(письмо Департамента Смоленской области по образованию и науке </a:t>
            </a:r>
          </a:p>
          <a:p>
            <a:pPr algn="ctr"/>
            <a:r>
              <a:rPr lang="ru-RU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 25.04.2022 № 4216)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399" y="4793585"/>
            <a:ext cx="43564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 Церемонии поднятия (спуска) Государственного флага Российской Федерации</a:t>
            </a:r>
          </a:p>
          <a:p>
            <a:pPr algn="ctr"/>
            <a:r>
              <a:rPr lang="ru-RU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(утвержден 06.06.2022, опубликован 25.07.2022 на сайте Министерства просвещения Российской Федерации в разделе «Банк документов»)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0012" y="1322221"/>
            <a:ext cx="42124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ЦИКЛ ЗАНЯТИЙ «РАЗГОВОРЫ О ВАЖНОМ»</a:t>
            </a:r>
          </a:p>
          <a:p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еженедельно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80012" y="1349345"/>
            <a:ext cx="0" cy="419152"/>
          </a:xfrm>
          <a:prstGeom prst="line">
            <a:avLst/>
          </a:prstGeom>
          <a:ln w="12700">
            <a:solidFill>
              <a:srgbClr val="E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63738" y="1790442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34 часа в год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7799" y="199658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 РАЗ В НЕДЕЛЮ ПО ПОНЕДЕЛЬНИКАМ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0611" y="2205194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СТАРТ – 5 сентября</a:t>
            </a:r>
            <a:endParaRPr lang="ru-RU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/>
          <a:srcRect l="27163" t="6601" r="27163" b="10801"/>
          <a:stretch/>
        </p:blipFill>
        <p:spPr>
          <a:xfrm>
            <a:off x="5340351" y="2541334"/>
            <a:ext cx="2808312" cy="285673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306710" y="5381498"/>
            <a:ext cx="1778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https://razgovor.edsoo.ru/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547664" y="625252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47664" y="98877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13.07.2022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1241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федеральной государственной информационной системе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«Моя школа»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664" y="996089"/>
            <a:ext cx="7344816" cy="432048"/>
          </a:xfrm>
          <a:prstGeom prst="roundRect">
            <a:avLst/>
          </a:prstGeom>
          <a:noFill/>
          <a:ln>
            <a:solidFill>
              <a:srgbClr val="31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7664" y="1671375"/>
            <a:ext cx="792088" cy="534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1699493"/>
            <a:ext cx="541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и их родители (законные представители)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 образовательных организаций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2" idx="1"/>
          </p:cNvCxnSpPr>
          <p:nvPr/>
        </p:nvCxnSpPr>
        <p:spPr>
          <a:xfrm flipH="1" flipV="1">
            <a:off x="683568" y="1212113"/>
            <a:ext cx="864096" cy="0"/>
          </a:xfrm>
          <a:prstGeom prst="line">
            <a:avLst/>
          </a:prstGeom>
          <a:ln w="1270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82545" y="1212291"/>
            <a:ext cx="3885" cy="3308659"/>
          </a:xfrm>
          <a:prstGeom prst="line">
            <a:avLst/>
          </a:prstGeom>
          <a:ln w="1270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428089" y="3294767"/>
            <a:ext cx="169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28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</a:p>
          <a:p>
            <a:pPr algn="ctr"/>
            <a:r>
              <a:rPr lang="ru-RU" sz="1400" b="1" dirty="0" smtClean="0">
                <a:solidFill>
                  <a:srgbClr val="228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  <a:endParaRPr lang="ru-RU" sz="1400" b="1" dirty="0">
              <a:solidFill>
                <a:srgbClr val="228A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90883" y="2586617"/>
            <a:ext cx="864096" cy="0"/>
          </a:xfrm>
          <a:prstGeom prst="line">
            <a:avLst/>
          </a:prstGeom>
          <a:ln w="1270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9207" y="2443564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228A8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верифицированного образовательного и воспитательного контента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83568" y="3004998"/>
            <a:ext cx="864096" cy="0"/>
          </a:xfrm>
          <a:prstGeom prst="line">
            <a:avLst/>
          </a:prstGeom>
          <a:ln w="1270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31892" y="2860982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228A8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сервисом электронных журналов и сервисов электронных дневников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405" y="3973053"/>
            <a:ext cx="2074123" cy="1535328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 flipH="1" flipV="1">
            <a:off x="683568" y="3437046"/>
            <a:ext cx="864096" cy="0"/>
          </a:xfrm>
          <a:prstGeom prst="line">
            <a:avLst/>
          </a:prstGeom>
          <a:ln w="1270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31892" y="3293030"/>
            <a:ext cx="7216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228A8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«облачного хранилища» (обмен файлами, совместное редактирование и т.д.)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690883" y="3869094"/>
            <a:ext cx="864096" cy="0"/>
          </a:xfrm>
          <a:prstGeom prst="line">
            <a:avLst/>
          </a:prstGeom>
          <a:ln w="1270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39207" y="3653070"/>
            <a:ext cx="721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228A8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персональных и групповых онлайн-коммуникаций пользователей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включая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чаты и видеоконференции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75111" y="4520950"/>
            <a:ext cx="864096" cy="0"/>
          </a:xfrm>
          <a:prstGeom prst="line">
            <a:avLst/>
          </a:prstGeom>
          <a:ln w="1270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54979" y="4186743"/>
            <a:ext cx="7216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228A8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ведение измерительных материалов (заданий),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228A88"/>
              </a:buClr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правильных ответов, критериев проверки для проведения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228A88"/>
              </a:buClr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диагностической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  <a:p>
            <a:pPr lvl="0">
              <a:buClr>
                <a:srgbClr val="228A88"/>
              </a:buClr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547664" y="625252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15781" y="69726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Федеральный закон </a:t>
            </a:r>
          </a:p>
          <a:p>
            <a:pPr algn="ctr"/>
            <a:r>
              <a:rPr lang="ru-RU" sz="1400" dirty="0" smtClean="0">
                <a:solidFill>
                  <a:srgbClr val="E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 (от 14.07.2022)</a:t>
            </a:r>
            <a:endParaRPr lang="ru-RU" sz="1400" dirty="0">
              <a:solidFill>
                <a:srgbClr val="E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59797" y="1273324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19064" y="1840223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Исключено понятие «образовательная услуга»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890" y="2313845"/>
            <a:ext cx="9036496" cy="0"/>
          </a:xfrm>
          <a:prstGeom prst="line">
            <a:avLst/>
          </a:prstGeom>
          <a:ln w="19050">
            <a:solidFill>
              <a:srgbClr val="31C1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1430" y="245131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Льготным категориям граждан предоставлено преимущественное право зачисления в колледжи и техникумы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2748" y="3079556"/>
            <a:ext cx="9036496" cy="0"/>
          </a:xfrm>
          <a:prstGeom prst="line">
            <a:avLst/>
          </a:prstGeom>
          <a:ln w="19050">
            <a:solidFill>
              <a:srgbClr val="31C1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9245" y="1705372"/>
            <a:ext cx="502315" cy="5023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40164" y="2425452"/>
            <a:ext cx="502315" cy="5023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40163" y="3184371"/>
            <a:ext cx="502315" cy="50231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3890" y="3883193"/>
            <a:ext cx="9036496" cy="0"/>
          </a:xfrm>
          <a:prstGeom prst="line">
            <a:avLst/>
          </a:prstGeom>
          <a:ln w="19050">
            <a:solidFill>
              <a:srgbClr val="31C1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74027" y="3990465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применения в деятельности образовательной организации электронного документооборота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40163" y="3940510"/>
            <a:ext cx="502315" cy="50231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30152" y="3220497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Лицам, ставшим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инвалидами в трудоспособном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возрасте, предоставлена возможность повторного получения бесплатного профессионального образования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3226" t="23540" r="4326" b="19760"/>
          <a:stretch/>
        </p:blipFill>
        <p:spPr>
          <a:xfrm>
            <a:off x="631562" y="1057300"/>
            <a:ext cx="7880876" cy="385477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547664" y="625252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5113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a typeface="Times New Roman" panose="02020603050405020304" pitchFamily="18" charset="0"/>
                <a:cs typeface="Arial" panose="020B0604020202020204" pitchFamily="34" charset="0"/>
              </a:rPr>
              <a:t>Приказ Министерства просвещения Российской Федерации от 08.11.2021 № 800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200" dirty="0">
                <a:ea typeface="Times New Roman" panose="02020603050405020304" pitchFamily="18" charset="0"/>
                <a:cs typeface="Arial" panose="020B0604020202020204" pitchFamily="34" charset="0"/>
              </a:rPr>
              <a:t>Об утверждении Порядка проведения государственной итоговой аттестации по образовательным программам среднего профессионального образования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5017740"/>
            <a:ext cx="9144000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7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547664" y="625252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925" t="18500" r="16138" b="22280"/>
          <a:stretch/>
        </p:blipFill>
        <p:spPr>
          <a:xfrm>
            <a:off x="683568" y="1057300"/>
            <a:ext cx="7813636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547664" y="625252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138" t="19760" r="15350" b="19761"/>
          <a:stretch/>
        </p:blipFill>
        <p:spPr>
          <a:xfrm>
            <a:off x="539552" y="1129308"/>
            <a:ext cx="7848872" cy="43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547664" y="625252"/>
            <a:ext cx="7344816" cy="0"/>
          </a:xfrm>
          <a:prstGeom prst="line">
            <a:avLst/>
          </a:prstGeom>
          <a:ln w="19050">
            <a:solidFill>
              <a:srgbClr val="31C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298" t="18500" r="2751" b="17240"/>
          <a:stretch/>
        </p:blipFill>
        <p:spPr>
          <a:xfrm>
            <a:off x="467544" y="1057300"/>
            <a:ext cx="8331748" cy="4464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72400" y="5233764"/>
            <a:ext cx="7200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373</Words>
  <Application>Microsoft Office PowerPoint</Application>
  <PresentationFormat>Экран (16:10)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Хнычева Дина Сергеевна</cp:lastModifiedBy>
  <cp:revision>186</cp:revision>
  <cp:lastPrinted>2021-02-01T14:27:46Z</cp:lastPrinted>
  <dcterms:created xsi:type="dcterms:W3CDTF">2020-08-12T08:27:35Z</dcterms:created>
  <dcterms:modified xsi:type="dcterms:W3CDTF">2022-08-24T22:23:00Z</dcterms:modified>
</cp:coreProperties>
</file>