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2" r:id="rId2"/>
    <p:sldId id="273" r:id="rId3"/>
    <p:sldId id="278" r:id="rId4"/>
    <p:sldId id="277" r:id="rId5"/>
    <p:sldId id="275" r:id="rId6"/>
    <p:sldId id="281" r:id="rId7"/>
    <p:sldId id="276" r:id="rId8"/>
    <p:sldId id="280" r:id="rId9"/>
  </p:sldIdLst>
  <p:sldSz cx="9144000" cy="5715000" type="screen16x1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716F"/>
    <a:srgbClr val="31C1BE"/>
    <a:srgbClr val="33AFA3"/>
    <a:srgbClr val="E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4" autoAdjust="0"/>
    <p:restoredTop sz="94660"/>
  </p:normalViewPr>
  <p:slideViewPr>
    <p:cSldViewPr>
      <p:cViewPr varScale="1">
        <p:scale>
          <a:sx n="131" d="100"/>
          <a:sy n="131" d="100"/>
        </p:scale>
        <p:origin x="1044" y="126"/>
      </p:cViewPr>
      <p:guideLst>
        <p:guide orient="horz" pos="2160"/>
        <p:guide pos="2880"/>
        <p:guide orient="horz" pos="18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0577A3-B720-4AE2-8B28-B880EAD250D4}" type="doc">
      <dgm:prSet loTypeId="urn:microsoft.com/office/officeart/2008/layout/VerticalCurvedList" loCatId="list" qsTypeId="urn:microsoft.com/office/officeart/2005/8/quickstyle/3d2" qsCatId="3D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0F31928A-AA42-4D6C-93D7-8E541614675B}">
      <dgm:prSet custT="1"/>
      <dgm:spPr>
        <a:solidFill>
          <a:srgbClr val="1D716F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Разработка и реализация программ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(программы профессиональных модулей, дополнительные общеразвивающие программы, программы профессионального обучения, программы под заказ работодателей, программы по востребованным профессиям) </a:t>
          </a:r>
          <a:endParaRPr lang="ru-RU" sz="1100" i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C1FE58C-0A51-40F9-B41A-9DFE7ACB4B28}" type="parTrans" cxnId="{8BEC14C0-6A3F-4D03-9D5D-485569EA326F}">
      <dgm:prSet/>
      <dgm:spPr/>
      <dgm:t>
        <a:bodyPr/>
        <a:lstStyle/>
        <a:p>
          <a:endParaRPr lang="ru-RU"/>
        </a:p>
      </dgm:t>
    </dgm:pt>
    <dgm:pt modelId="{33790763-A8CE-4E11-A6A8-4A0BDDCFEC0A}" type="sibTrans" cxnId="{8BEC14C0-6A3F-4D03-9D5D-485569EA326F}">
      <dgm:prSet/>
      <dgm:spPr>
        <a:noFill/>
        <a:ln>
          <a:solidFill>
            <a:srgbClr val="1D716F"/>
          </a:solidFill>
        </a:ln>
      </dgm:spPr>
      <dgm:t>
        <a:bodyPr/>
        <a:lstStyle/>
        <a:p>
          <a:endParaRPr lang="ru-RU"/>
        </a:p>
      </dgm:t>
    </dgm:pt>
    <dgm:pt modelId="{21AFE139-E112-4F95-980C-5A1AA95DC26F}">
      <dgm:prSet custT="1"/>
      <dgm:spPr>
        <a:solidFill>
          <a:srgbClr val="1D716F"/>
        </a:solidFill>
      </dgm:spPr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Координация деятельности сети современных мастерских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C5EFE28-15CA-49B9-BD63-84506ED01832}" type="parTrans" cxnId="{08350A85-26D1-495A-BEB0-D4D17BF87992}">
      <dgm:prSet/>
      <dgm:spPr/>
      <dgm:t>
        <a:bodyPr/>
        <a:lstStyle/>
        <a:p>
          <a:endParaRPr lang="ru-RU"/>
        </a:p>
      </dgm:t>
    </dgm:pt>
    <dgm:pt modelId="{8A44F397-E44F-4022-A243-E7DE56093DD9}" type="sibTrans" cxnId="{08350A85-26D1-495A-BEB0-D4D17BF87992}">
      <dgm:prSet/>
      <dgm:spPr/>
      <dgm:t>
        <a:bodyPr/>
        <a:lstStyle/>
        <a:p>
          <a:endParaRPr lang="ru-RU"/>
        </a:p>
      </dgm:t>
    </dgm:pt>
    <dgm:pt modelId="{7D31CEF9-0F05-42B2-A495-00A662C5F495}">
      <dgm:prSet custT="1"/>
      <dgm:spPr>
        <a:solidFill>
          <a:srgbClr val="1D716F"/>
        </a:solidFill>
      </dgm:spPr>
      <dgm:t>
        <a:bodyPr/>
        <a:lstStyle/>
        <a:p>
          <a:r>
            <a:rPr lang="ru-RU" sz="1900" dirty="0" smtClean="0">
              <a:latin typeface="Times New Roman" pitchFamily="18" charset="0"/>
              <a:cs typeface="Times New Roman" pitchFamily="18" charset="0"/>
            </a:rPr>
            <a:t>Управление процессом проведения демонстрационного экзамена</a:t>
          </a:r>
          <a:endParaRPr lang="ru-RU" sz="1900" dirty="0">
            <a:latin typeface="Times New Roman" pitchFamily="18" charset="0"/>
            <a:cs typeface="Times New Roman" pitchFamily="18" charset="0"/>
          </a:endParaRPr>
        </a:p>
      </dgm:t>
    </dgm:pt>
    <dgm:pt modelId="{6A6F6D2C-51CA-4FBC-8637-06E87E160F9A}" type="parTrans" cxnId="{8701A493-98F1-4E0F-B14A-9637D93C429C}">
      <dgm:prSet/>
      <dgm:spPr/>
      <dgm:t>
        <a:bodyPr/>
        <a:lstStyle/>
        <a:p>
          <a:endParaRPr lang="ru-RU"/>
        </a:p>
      </dgm:t>
    </dgm:pt>
    <dgm:pt modelId="{90FFA88D-83D5-45F6-A507-781EFD9622FA}" type="sibTrans" cxnId="{8701A493-98F1-4E0F-B14A-9637D93C429C}">
      <dgm:prSet/>
      <dgm:spPr/>
      <dgm:t>
        <a:bodyPr/>
        <a:lstStyle/>
        <a:p>
          <a:endParaRPr lang="ru-RU"/>
        </a:p>
      </dgm:t>
    </dgm:pt>
    <dgm:pt modelId="{FF6B8067-31BA-4A4A-9FB3-E01E2FFEB170}">
      <dgm:prSet custT="1"/>
      <dgm:spPr>
        <a:solidFill>
          <a:srgbClr val="1D716F"/>
        </a:solidFill>
      </dgm:spPr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Проведение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профориентационных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мероприятий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9D3ED61-37F4-4746-B546-4BF68272D0ED}" type="parTrans" cxnId="{57EBCDAA-1826-4BCF-9E53-9309BEF718C7}">
      <dgm:prSet/>
      <dgm:spPr/>
      <dgm:t>
        <a:bodyPr/>
        <a:lstStyle/>
        <a:p>
          <a:endParaRPr lang="ru-RU"/>
        </a:p>
      </dgm:t>
    </dgm:pt>
    <dgm:pt modelId="{080AAA80-9BA4-4276-AA89-0C0057DA4610}" type="sibTrans" cxnId="{57EBCDAA-1826-4BCF-9E53-9309BEF718C7}">
      <dgm:prSet/>
      <dgm:spPr>
        <a:ln>
          <a:solidFill>
            <a:srgbClr val="1D716F"/>
          </a:solidFill>
        </a:ln>
      </dgm:spPr>
      <dgm:t>
        <a:bodyPr/>
        <a:lstStyle/>
        <a:p>
          <a:endParaRPr lang="ru-RU"/>
        </a:p>
      </dgm:t>
    </dgm:pt>
    <dgm:pt modelId="{B67BF241-4DD2-4EF3-ADCE-67D132E790DD}">
      <dgm:prSet custT="1"/>
      <dgm:spPr>
        <a:solidFill>
          <a:srgbClr val="1D716F"/>
        </a:solidFill>
      </dgm:spPr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Содействие в трудоустройстве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F58C77A1-5DA1-4B2E-B40C-3A513162C1DE}" type="parTrans" cxnId="{0E0957FF-73B9-4683-9F1E-D07A58C67323}">
      <dgm:prSet/>
      <dgm:spPr/>
      <dgm:t>
        <a:bodyPr/>
        <a:lstStyle/>
        <a:p>
          <a:endParaRPr lang="ru-RU"/>
        </a:p>
      </dgm:t>
    </dgm:pt>
    <dgm:pt modelId="{7DCC3A33-51CF-454C-AD15-8350D6F47E15}" type="sibTrans" cxnId="{0E0957FF-73B9-4683-9F1E-D07A58C67323}">
      <dgm:prSet/>
      <dgm:spPr/>
      <dgm:t>
        <a:bodyPr/>
        <a:lstStyle/>
        <a:p>
          <a:endParaRPr lang="ru-RU"/>
        </a:p>
      </dgm:t>
    </dgm:pt>
    <dgm:pt modelId="{E8ED7E92-6DAF-4F75-9E3E-D19627F0A862}">
      <dgm:prSet custT="1"/>
      <dgm:spPr>
        <a:solidFill>
          <a:srgbClr val="1D716F"/>
        </a:solidFill>
      </dgm:spPr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Регулирование деятельности ОПК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E4C5440-C530-4E07-B510-2AD46697CE7F}" type="parTrans" cxnId="{F295563D-E618-4752-8A24-2C9653C8C1F5}">
      <dgm:prSet/>
      <dgm:spPr/>
      <dgm:t>
        <a:bodyPr/>
        <a:lstStyle/>
        <a:p>
          <a:endParaRPr lang="ru-RU"/>
        </a:p>
      </dgm:t>
    </dgm:pt>
    <dgm:pt modelId="{56FEC086-91C9-4E6F-9415-758D4F983288}" type="sibTrans" cxnId="{F295563D-E618-4752-8A24-2C9653C8C1F5}">
      <dgm:prSet/>
      <dgm:spPr/>
      <dgm:t>
        <a:bodyPr/>
        <a:lstStyle/>
        <a:p>
          <a:endParaRPr lang="ru-RU"/>
        </a:p>
      </dgm:t>
    </dgm:pt>
    <dgm:pt modelId="{4C5A6755-300D-485C-B6F6-0311E599B15C}" type="pres">
      <dgm:prSet presAssocID="{080577A3-B720-4AE2-8B28-B880EAD250D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F09D0F1-A2A5-44F0-B8F2-CFBB45B74AEC}" type="pres">
      <dgm:prSet presAssocID="{080577A3-B720-4AE2-8B28-B880EAD250D4}" presName="Name1" presStyleCnt="0"/>
      <dgm:spPr/>
    </dgm:pt>
    <dgm:pt modelId="{B3E51790-5C59-403A-AFF4-4D4A7EDEEDC8}" type="pres">
      <dgm:prSet presAssocID="{080577A3-B720-4AE2-8B28-B880EAD250D4}" presName="cycle" presStyleCnt="0"/>
      <dgm:spPr/>
    </dgm:pt>
    <dgm:pt modelId="{A835E46F-2A67-4789-8C3D-7494290FC326}" type="pres">
      <dgm:prSet presAssocID="{080577A3-B720-4AE2-8B28-B880EAD250D4}" presName="srcNode" presStyleLbl="node1" presStyleIdx="0" presStyleCnt="6"/>
      <dgm:spPr/>
    </dgm:pt>
    <dgm:pt modelId="{881B6177-7C24-433F-8835-5D2BA597AE10}" type="pres">
      <dgm:prSet presAssocID="{080577A3-B720-4AE2-8B28-B880EAD250D4}" presName="conn" presStyleLbl="parChTrans1D2" presStyleIdx="0" presStyleCnt="1"/>
      <dgm:spPr/>
      <dgm:t>
        <a:bodyPr/>
        <a:lstStyle/>
        <a:p>
          <a:endParaRPr lang="ru-RU"/>
        </a:p>
      </dgm:t>
    </dgm:pt>
    <dgm:pt modelId="{39D35FFC-10CF-4722-A4E3-46529809E048}" type="pres">
      <dgm:prSet presAssocID="{080577A3-B720-4AE2-8B28-B880EAD250D4}" presName="extraNode" presStyleLbl="node1" presStyleIdx="0" presStyleCnt="6"/>
      <dgm:spPr/>
    </dgm:pt>
    <dgm:pt modelId="{343825D3-D12D-4381-B16E-D9C5A5785975}" type="pres">
      <dgm:prSet presAssocID="{080577A3-B720-4AE2-8B28-B880EAD250D4}" presName="dstNode" presStyleLbl="node1" presStyleIdx="0" presStyleCnt="6"/>
      <dgm:spPr/>
    </dgm:pt>
    <dgm:pt modelId="{53832539-18B4-4CA7-9956-676A15859432}" type="pres">
      <dgm:prSet presAssocID="{FF6B8067-31BA-4A4A-9FB3-E01E2FFEB170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2194D5-12A6-443B-9702-36C6FCD86986}" type="pres">
      <dgm:prSet presAssocID="{FF6B8067-31BA-4A4A-9FB3-E01E2FFEB170}" presName="accent_1" presStyleCnt="0"/>
      <dgm:spPr/>
    </dgm:pt>
    <dgm:pt modelId="{47F69673-5F75-4F20-971B-1ADB93C5903A}" type="pres">
      <dgm:prSet presAssocID="{FF6B8067-31BA-4A4A-9FB3-E01E2FFEB170}" presName="accentRepeatNode" presStyleLbl="solidFgAcc1" presStyleIdx="0" presStyleCnt="6"/>
      <dgm:spPr/>
    </dgm:pt>
    <dgm:pt modelId="{323EBD27-73B9-4527-A548-3544F15C2BB2}" type="pres">
      <dgm:prSet presAssocID="{0F31928A-AA42-4D6C-93D7-8E541614675B}" presName="text_2" presStyleLbl="node1" presStyleIdx="1" presStyleCnt="6" custScaleY="1640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A2864-662D-4F4B-BB70-DC0C4FB2104C}" type="pres">
      <dgm:prSet presAssocID="{0F31928A-AA42-4D6C-93D7-8E541614675B}" presName="accent_2" presStyleCnt="0"/>
      <dgm:spPr/>
    </dgm:pt>
    <dgm:pt modelId="{DF4C3982-C825-448F-85DD-18BE0564CEF2}" type="pres">
      <dgm:prSet presAssocID="{0F31928A-AA42-4D6C-93D7-8E541614675B}" presName="accentRepeatNode" presStyleLbl="solidFgAcc1" presStyleIdx="1" presStyleCnt="6"/>
      <dgm:spPr>
        <a:ln>
          <a:solidFill>
            <a:srgbClr val="1D716F"/>
          </a:solidFill>
        </a:ln>
      </dgm:spPr>
      <dgm:t>
        <a:bodyPr/>
        <a:lstStyle/>
        <a:p>
          <a:endParaRPr lang="ru-RU"/>
        </a:p>
      </dgm:t>
    </dgm:pt>
    <dgm:pt modelId="{61065D5F-CC9D-4C3B-8299-E9516F942F1B}" type="pres">
      <dgm:prSet presAssocID="{B67BF241-4DD2-4EF3-ADCE-67D132E790DD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49FCF-2FA4-4DFF-849E-731EE453A944}" type="pres">
      <dgm:prSet presAssocID="{B67BF241-4DD2-4EF3-ADCE-67D132E790DD}" presName="accent_3" presStyleCnt="0"/>
      <dgm:spPr/>
    </dgm:pt>
    <dgm:pt modelId="{70DC8CFF-1400-4125-B574-49B032C92E34}" type="pres">
      <dgm:prSet presAssocID="{B67BF241-4DD2-4EF3-ADCE-67D132E790DD}" presName="accentRepeatNode" presStyleLbl="solidFgAcc1" presStyleIdx="2" presStyleCnt="6"/>
      <dgm:spPr/>
    </dgm:pt>
    <dgm:pt modelId="{8A8E752E-9CD2-4341-AA61-1EB270BF98DD}" type="pres">
      <dgm:prSet presAssocID="{21AFE139-E112-4F95-980C-5A1AA95DC26F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0E1F3-3C0E-4AE4-B732-FEB86B375D75}" type="pres">
      <dgm:prSet presAssocID="{21AFE139-E112-4F95-980C-5A1AA95DC26F}" presName="accent_4" presStyleCnt="0"/>
      <dgm:spPr/>
    </dgm:pt>
    <dgm:pt modelId="{E35ED32A-240D-4894-8B7F-6E2E358A23D2}" type="pres">
      <dgm:prSet presAssocID="{21AFE139-E112-4F95-980C-5A1AA95DC26F}" presName="accentRepeatNode" presStyleLbl="solidFgAcc1" presStyleIdx="3" presStyleCnt="6"/>
      <dgm:spPr>
        <a:ln>
          <a:solidFill>
            <a:srgbClr val="1D716F"/>
          </a:solidFill>
        </a:ln>
      </dgm:spPr>
      <dgm:t>
        <a:bodyPr/>
        <a:lstStyle/>
        <a:p>
          <a:endParaRPr lang="ru-RU"/>
        </a:p>
      </dgm:t>
    </dgm:pt>
    <dgm:pt modelId="{D1CEA07C-C3CF-48A0-9083-F6A73E5C6623}" type="pres">
      <dgm:prSet presAssocID="{7D31CEF9-0F05-42B2-A495-00A662C5F495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F7D341-511D-4308-94D1-55CD66D09F5C}" type="pres">
      <dgm:prSet presAssocID="{7D31CEF9-0F05-42B2-A495-00A662C5F495}" presName="accent_5" presStyleCnt="0"/>
      <dgm:spPr/>
    </dgm:pt>
    <dgm:pt modelId="{F29FE13D-9459-444F-960D-5A7CEF31A117}" type="pres">
      <dgm:prSet presAssocID="{7D31CEF9-0F05-42B2-A495-00A662C5F495}" presName="accentRepeatNode" presStyleLbl="solidFgAcc1" presStyleIdx="4" presStyleCnt="6"/>
      <dgm:spPr>
        <a:ln>
          <a:solidFill>
            <a:srgbClr val="1D716F"/>
          </a:solidFill>
        </a:ln>
      </dgm:spPr>
      <dgm:t>
        <a:bodyPr/>
        <a:lstStyle/>
        <a:p>
          <a:endParaRPr lang="ru-RU"/>
        </a:p>
      </dgm:t>
    </dgm:pt>
    <dgm:pt modelId="{69B3125B-5FF3-4706-829B-81DB5F6AE5FE}" type="pres">
      <dgm:prSet presAssocID="{E8ED7E92-6DAF-4F75-9E3E-D19627F0A862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1A739-CEF9-458E-A08A-4968CBF676EF}" type="pres">
      <dgm:prSet presAssocID="{E8ED7E92-6DAF-4F75-9E3E-D19627F0A862}" presName="accent_6" presStyleCnt="0"/>
      <dgm:spPr/>
    </dgm:pt>
    <dgm:pt modelId="{0E0B8377-8FB6-4687-8683-5091015320EF}" type="pres">
      <dgm:prSet presAssocID="{E8ED7E92-6DAF-4F75-9E3E-D19627F0A862}" presName="accentRepeatNode" presStyleLbl="solidFgAcc1" presStyleIdx="5" presStyleCnt="6"/>
      <dgm:spPr/>
    </dgm:pt>
  </dgm:ptLst>
  <dgm:cxnLst>
    <dgm:cxn modelId="{E3EFA31B-A068-46A4-BACE-B6B9B55C79F3}" type="presOf" srcId="{080AAA80-9BA4-4276-AA89-0C0057DA4610}" destId="{881B6177-7C24-433F-8835-5D2BA597AE10}" srcOrd="0" destOrd="0" presId="urn:microsoft.com/office/officeart/2008/layout/VerticalCurvedList"/>
    <dgm:cxn modelId="{08350A85-26D1-495A-BEB0-D4D17BF87992}" srcId="{080577A3-B720-4AE2-8B28-B880EAD250D4}" destId="{21AFE139-E112-4F95-980C-5A1AA95DC26F}" srcOrd="3" destOrd="0" parTransId="{EC5EFE28-15CA-49B9-BD63-84506ED01832}" sibTransId="{8A44F397-E44F-4022-A243-E7DE56093DD9}"/>
    <dgm:cxn modelId="{57EBCDAA-1826-4BCF-9E53-9309BEF718C7}" srcId="{080577A3-B720-4AE2-8B28-B880EAD250D4}" destId="{FF6B8067-31BA-4A4A-9FB3-E01E2FFEB170}" srcOrd="0" destOrd="0" parTransId="{B9D3ED61-37F4-4746-B546-4BF68272D0ED}" sibTransId="{080AAA80-9BA4-4276-AA89-0C0057DA4610}"/>
    <dgm:cxn modelId="{0E0957FF-73B9-4683-9F1E-D07A58C67323}" srcId="{080577A3-B720-4AE2-8B28-B880EAD250D4}" destId="{B67BF241-4DD2-4EF3-ADCE-67D132E790DD}" srcOrd="2" destOrd="0" parTransId="{F58C77A1-5DA1-4B2E-B40C-3A513162C1DE}" sibTransId="{7DCC3A33-51CF-454C-AD15-8350D6F47E15}"/>
    <dgm:cxn modelId="{F295563D-E618-4752-8A24-2C9653C8C1F5}" srcId="{080577A3-B720-4AE2-8B28-B880EAD250D4}" destId="{E8ED7E92-6DAF-4F75-9E3E-D19627F0A862}" srcOrd="5" destOrd="0" parTransId="{2E4C5440-C530-4E07-B510-2AD46697CE7F}" sibTransId="{56FEC086-91C9-4E6F-9415-758D4F983288}"/>
    <dgm:cxn modelId="{D00825DA-8ED1-464A-BD33-9279DE8253D2}" type="presOf" srcId="{080577A3-B720-4AE2-8B28-B880EAD250D4}" destId="{4C5A6755-300D-485C-B6F6-0311E599B15C}" srcOrd="0" destOrd="0" presId="urn:microsoft.com/office/officeart/2008/layout/VerticalCurvedList"/>
    <dgm:cxn modelId="{D0D17157-BA2B-45BC-A15F-E8FC0F563086}" type="presOf" srcId="{21AFE139-E112-4F95-980C-5A1AA95DC26F}" destId="{8A8E752E-9CD2-4341-AA61-1EB270BF98DD}" srcOrd="0" destOrd="0" presId="urn:microsoft.com/office/officeart/2008/layout/VerticalCurvedList"/>
    <dgm:cxn modelId="{481BFF65-7105-4297-B018-5601DD3C7362}" type="presOf" srcId="{B67BF241-4DD2-4EF3-ADCE-67D132E790DD}" destId="{61065D5F-CC9D-4C3B-8299-E9516F942F1B}" srcOrd="0" destOrd="0" presId="urn:microsoft.com/office/officeart/2008/layout/VerticalCurvedList"/>
    <dgm:cxn modelId="{8BEC14C0-6A3F-4D03-9D5D-485569EA326F}" srcId="{080577A3-B720-4AE2-8B28-B880EAD250D4}" destId="{0F31928A-AA42-4D6C-93D7-8E541614675B}" srcOrd="1" destOrd="0" parTransId="{5C1FE58C-0A51-40F9-B41A-9DFE7ACB4B28}" sibTransId="{33790763-A8CE-4E11-A6A8-4A0BDDCFEC0A}"/>
    <dgm:cxn modelId="{53B9DE8D-DFEC-42FA-9841-0661F44C09BC}" type="presOf" srcId="{E8ED7E92-6DAF-4F75-9E3E-D19627F0A862}" destId="{69B3125B-5FF3-4706-829B-81DB5F6AE5FE}" srcOrd="0" destOrd="0" presId="urn:microsoft.com/office/officeart/2008/layout/VerticalCurvedList"/>
    <dgm:cxn modelId="{23BA0F1C-F0FB-430F-8F54-8E5A12D502CD}" type="presOf" srcId="{0F31928A-AA42-4D6C-93D7-8E541614675B}" destId="{323EBD27-73B9-4527-A548-3544F15C2BB2}" srcOrd="0" destOrd="0" presId="urn:microsoft.com/office/officeart/2008/layout/VerticalCurvedList"/>
    <dgm:cxn modelId="{8701A493-98F1-4E0F-B14A-9637D93C429C}" srcId="{080577A3-B720-4AE2-8B28-B880EAD250D4}" destId="{7D31CEF9-0F05-42B2-A495-00A662C5F495}" srcOrd="4" destOrd="0" parTransId="{6A6F6D2C-51CA-4FBC-8637-06E87E160F9A}" sibTransId="{90FFA88D-83D5-45F6-A507-781EFD9622FA}"/>
    <dgm:cxn modelId="{177E7378-3FA1-42AF-9BE5-FD9359577590}" type="presOf" srcId="{FF6B8067-31BA-4A4A-9FB3-E01E2FFEB170}" destId="{53832539-18B4-4CA7-9956-676A15859432}" srcOrd="0" destOrd="0" presId="urn:microsoft.com/office/officeart/2008/layout/VerticalCurvedList"/>
    <dgm:cxn modelId="{1353A5C0-D0FD-49A6-9A2F-29643F37BABF}" type="presOf" srcId="{7D31CEF9-0F05-42B2-A495-00A662C5F495}" destId="{D1CEA07C-C3CF-48A0-9083-F6A73E5C6623}" srcOrd="0" destOrd="0" presId="urn:microsoft.com/office/officeart/2008/layout/VerticalCurvedList"/>
    <dgm:cxn modelId="{C3A88967-C86A-452C-BCFF-D053D82D0EAE}" type="presParOf" srcId="{4C5A6755-300D-485C-B6F6-0311E599B15C}" destId="{BF09D0F1-A2A5-44F0-B8F2-CFBB45B74AEC}" srcOrd="0" destOrd="0" presId="urn:microsoft.com/office/officeart/2008/layout/VerticalCurvedList"/>
    <dgm:cxn modelId="{E160B701-A6B0-4444-BCF8-8C54537AE798}" type="presParOf" srcId="{BF09D0F1-A2A5-44F0-B8F2-CFBB45B74AEC}" destId="{B3E51790-5C59-403A-AFF4-4D4A7EDEEDC8}" srcOrd="0" destOrd="0" presId="urn:microsoft.com/office/officeart/2008/layout/VerticalCurvedList"/>
    <dgm:cxn modelId="{17490887-CE98-4DDB-A3E6-C519584DBB06}" type="presParOf" srcId="{B3E51790-5C59-403A-AFF4-4D4A7EDEEDC8}" destId="{A835E46F-2A67-4789-8C3D-7494290FC326}" srcOrd="0" destOrd="0" presId="urn:microsoft.com/office/officeart/2008/layout/VerticalCurvedList"/>
    <dgm:cxn modelId="{35C12EFE-FE18-41B5-B549-184FE540C237}" type="presParOf" srcId="{B3E51790-5C59-403A-AFF4-4D4A7EDEEDC8}" destId="{881B6177-7C24-433F-8835-5D2BA597AE10}" srcOrd="1" destOrd="0" presId="urn:microsoft.com/office/officeart/2008/layout/VerticalCurvedList"/>
    <dgm:cxn modelId="{71DEC388-BC0E-495D-8246-246D783601E1}" type="presParOf" srcId="{B3E51790-5C59-403A-AFF4-4D4A7EDEEDC8}" destId="{39D35FFC-10CF-4722-A4E3-46529809E048}" srcOrd="2" destOrd="0" presId="urn:microsoft.com/office/officeart/2008/layout/VerticalCurvedList"/>
    <dgm:cxn modelId="{60F84361-E767-4216-85C0-C0AC563AF150}" type="presParOf" srcId="{B3E51790-5C59-403A-AFF4-4D4A7EDEEDC8}" destId="{343825D3-D12D-4381-B16E-D9C5A5785975}" srcOrd="3" destOrd="0" presId="urn:microsoft.com/office/officeart/2008/layout/VerticalCurvedList"/>
    <dgm:cxn modelId="{A7534218-6105-4E5C-9238-63C84425242F}" type="presParOf" srcId="{BF09D0F1-A2A5-44F0-B8F2-CFBB45B74AEC}" destId="{53832539-18B4-4CA7-9956-676A15859432}" srcOrd="1" destOrd="0" presId="urn:microsoft.com/office/officeart/2008/layout/VerticalCurvedList"/>
    <dgm:cxn modelId="{AA1EE27F-0EAC-4ABF-8F5B-781568EFAD1B}" type="presParOf" srcId="{BF09D0F1-A2A5-44F0-B8F2-CFBB45B74AEC}" destId="{D22194D5-12A6-443B-9702-36C6FCD86986}" srcOrd="2" destOrd="0" presId="urn:microsoft.com/office/officeart/2008/layout/VerticalCurvedList"/>
    <dgm:cxn modelId="{8CE077A4-34E9-4680-9AFD-D641A670ED3F}" type="presParOf" srcId="{D22194D5-12A6-443B-9702-36C6FCD86986}" destId="{47F69673-5F75-4F20-971B-1ADB93C5903A}" srcOrd="0" destOrd="0" presId="urn:microsoft.com/office/officeart/2008/layout/VerticalCurvedList"/>
    <dgm:cxn modelId="{927B0B1B-D039-4A38-A011-CFE4F91BDED4}" type="presParOf" srcId="{BF09D0F1-A2A5-44F0-B8F2-CFBB45B74AEC}" destId="{323EBD27-73B9-4527-A548-3544F15C2BB2}" srcOrd="3" destOrd="0" presId="urn:microsoft.com/office/officeart/2008/layout/VerticalCurvedList"/>
    <dgm:cxn modelId="{7A9C0611-D258-42D0-97A7-43B078F349A9}" type="presParOf" srcId="{BF09D0F1-A2A5-44F0-B8F2-CFBB45B74AEC}" destId="{196A2864-662D-4F4B-BB70-DC0C4FB2104C}" srcOrd="4" destOrd="0" presId="urn:microsoft.com/office/officeart/2008/layout/VerticalCurvedList"/>
    <dgm:cxn modelId="{BA18D1BC-3867-43DA-AFB1-74C5AC5A6A5D}" type="presParOf" srcId="{196A2864-662D-4F4B-BB70-DC0C4FB2104C}" destId="{DF4C3982-C825-448F-85DD-18BE0564CEF2}" srcOrd="0" destOrd="0" presId="urn:microsoft.com/office/officeart/2008/layout/VerticalCurvedList"/>
    <dgm:cxn modelId="{6E80510B-B1C9-4F1C-9813-85AE7E6C9F06}" type="presParOf" srcId="{BF09D0F1-A2A5-44F0-B8F2-CFBB45B74AEC}" destId="{61065D5F-CC9D-4C3B-8299-E9516F942F1B}" srcOrd="5" destOrd="0" presId="urn:microsoft.com/office/officeart/2008/layout/VerticalCurvedList"/>
    <dgm:cxn modelId="{813A6A13-165F-486A-85F1-584B01288E5D}" type="presParOf" srcId="{BF09D0F1-A2A5-44F0-B8F2-CFBB45B74AEC}" destId="{19349FCF-2FA4-4DFF-849E-731EE453A944}" srcOrd="6" destOrd="0" presId="urn:microsoft.com/office/officeart/2008/layout/VerticalCurvedList"/>
    <dgm:cxn modelId="{D4FE546A-42BE-40D0-9909-BCBA3539F60F}" type="presParOf" srcId="{19349FCF-2FA4-4DFF-849E-731EE453A944}" destId="{70DC8CFF-1400-4125-B574-49B032C92E34}" srcOrd="0" destOrd="0" presId="urn:microsoft.com/office/officeart/2008/layout/VerticalCurvedList"/>
    <dgm:cxn modelId="{6875A876-5CDA-44E2-9D3E-1D2428642663}" type="presParOf" srcId="{BF09D0F1-A2A5-44F0-B8F2-CFBB45B74AEC}" destId="{8A8E752E-9CD2-4341-AA61-1EB270BF98DD}" srcOrd="7" destOrd="0" presId="urn:microsoft.com/office/officeart/2008/layout/VerticalCurvedList"/>
    <dgm:cxn modelId="{5F5340DD-2B17-47AA-85FD-AD48FF45775C}" type="presParOf" srcId="{BF09D0F1-A2A5-44F0-B8F2-CFBB45B74AEC}" destId="{8DB0E1F3-3C0E-4AE4-B732-FEB86B375D75}" srcOrd="8" destOrd="0" presId="urn:microsoft.com/office/officeart/2008/layout/VerticalCurvedList"/>
    <dgm:cxn modelId="{7A4A3DA2-83AB-4F63-B3D9-00FCE11A7251}" type="presParOf" srcId="{8DB0E1F3-3C0E-4AE4-B732-FEB86B375D75}" destId="{E35ED32A-240D-4894-8B7F-6E2E358A23D2}" srcOrd="0" destOrd="0" presId="urn:microsoft.com/office/officeart/2008/layout/VerticalCurvedList"/>
    <dgm:cxn modelId="{87369C7E-6747-41D2-B518-3A2E759FC0FC}" type="presParOf" srcId="{BF09D0F1-A2A5-44F0-B8F2-CFBB45B74AEC}" destId="{D1CEA07C-C3CF-48A0-9083-F6A73E5C6623}" srcOrd="9" destOrd="0" presId="urn:microsoft.com/office/officeart/2008/layout/VerticalCurvedList"/>
    <dgm:cxn modelId="{67A5A3E3-F8DA-4AC5-98C5-822F6E399911}" type="presParOf" srcId="{BF09D0F1-A2A5-44F0-B8F2-CFBB45B74AEC}" destId="{21F7D341-511D-4308-94D1-55CD66D09F5C}" srcOrd="10" destOrd="0" presId="urn:microsoft.com/office/officeart/2008/layout/VerticalCurvedList"/>
    <dgm:cxn modelId="{D6035A67-4E79-4601-8A67-96438C98E3F3}" type="presParOf" srcId="{21F7D341-511D-4308-94D1-55CD66D09F5C}" destId="{F29FE13D-9459-444F-960D-5A7CEF31A117}" srcOrd="0" destOrd="0" presId="urn:microsoft.com/office/officeart/2008/layout/VerticalCurvedList"/>
    <dgm:cxn modelId="{24A2713C-E704-49CA-A589-1E4F1C4B4A86}" type="presParOf" srcId="{BF09D0F1-A2A5-44F0-B8F2-CFBB45B74AEC}" destId="{69B3125B-5FF3-4706-829B-81DB5F6AE5FE}" srcOrd="11" destOrd="0" presId="urn:microsoft.com/office/officeart/2008/layout/VerticalCurvedList"/>
    <dgm:cxn modelId="{659A9A23-31AE-4744-8427-DC43F13350A0}" type="presParOf" srcId="{BF09D0F1-A2A5-44F0-B8F2-CFBB45B74AEC}" destId="{5DE1A739-CEF9-458E-A08A-4968CBF676EF}" srcOrd="12" destOrd="0" presId="urn:microsoft.com/office/officeart/2008/layout/VerticalCurvedList"/>
    <dgm:cxn modelId="{76DB6089-3373-48F8-80C7-01E673DDE99F}" type="presParOf" srcId="{5DE1A739-CEF9-458E-A08A-4968CBF676EF}" destId="{0E0B8377-8FB6-4687-8683-5091015320E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0577A3-B720-4AE2-8B28-B880EAD250D4}" type="doc">
      <dgm:prSet loTypeId="urn:microsoft.com/office/officeart/2005/8/layout/cycle3" loCatId="cycle" qsTypeId="urn:microsoft.com/office/officeart/2005/8/quickstyle/3d2" qsCatId="3D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478CEA77-108B-41E9-A59F-9DB34029242E}">
      <dgm:prSet phldrT="[Текст]" custT="1"/>
      <dgm:spPr>
        <a:solidFill>
          <a:srgbClr val="1D716F"/>
        </a:solidFill>
      </dgm:spPr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Определение перечня программ</a:t>
          </a:r>
        </a:p>
      </dgm:t>
    </dgm:pt>
    <dgm:pt modelId="{048C0896-EC8E-41CC-9E65-F49A23DACE08}" type="parTrans" cxnId="{4DB14B3E-C29B-4AB2-A6E3-DE9F2536DC6D}">
      <dgm:prSet/>
      <dgm:spPr/>
      <dgm:t>
        <a:bodyPr/>
        <a:lstStyle/>
        <a:p>
          <a:endParaRPr lang="ru-RU" sz="2400"/>
        </a:p>
      </dgm:t>
    </dgm:pt>
    <dgm:pt modelId="{87D71E36-A557-4C51-A337-0E2A015B4E8D}" type="sibTrans" cxnId="{4DB14B3E-C29B-4AB2-A6E3-DE9F2536DC6D}">
      <dgm:prSet/>
      <dgm:spPr>
        <a:solidFill>
          <a:srgbClr val="1D716F"/>
        </a:solidFill>
      </dgm:spPr>
      <dgm:t>
        <a:bodyPr/>
        <a:lstStyle/>
        <a:p>
          <a:endParaRPr lang="ru-RU" sz="2400"/>
        </a:p>
      </dgm:t>
    </dgm:pt>
    <dgm:pt modelId="{0A236E70-08EE-4EB9-A165-2D8E0462D8E4}">
      <dgm:prSet phldrT="[Текст]" custT="1"/>
      <dgm:spPr>
        <a:solidFill>
          <a:srgbClr val="1D716F"/>
        </a:solidFill>
      </dgm:spPr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Разработка программ</a:t>
          </a:r>
        </a:p>
      </dgm:t>
    </dgm:pt>
    <dgm:pt modelId="{179A2F8F-9915-4355-BDE5-45297616C5A4}" type="parTrans" cxnId="{006A7F38-0086-4F08-894C-9125D00006B4}">
      <dgm:prSet/>
      <dgm:spPr/>
      <dgm:t>
        <a:bodyPr/>
        <a:lstStyle/>
        <a:p>
          <a:endParaRPr lang="ru-RU" sz="2400"/>
        </a:p>
      </dgm:t>
    </dgm:pt>
    <dgm:pt modelId="{17FDFA57-0F64-48F0-B95C-33E6612971C8}" type="sibTrans" cxnId="{006A7F38-0086-4F08-894C-9125D00006B4}">
      <dgm:prSet/>
      <dgm:spPr/>
      <dgm:t>
        <a:bodyPr/>
        <a:lstStyle/>
        <a:p>
          <a:endParaRPr lang="ru-RU" sz="2400"/>
        </a:p>
      </dgm:t>
    </dgm:pt>
    <dgm:pt modelId="{3828D064-7719-48A6-BD46-5769F60EB32C}">
      <dgm:prSet phldrT="[Текст]" custT="1"/>
      <dgm:spPr>
        <a:solidFill>
          <a:srgbClr val="1D716F"/>
        </a:solidFill>
      </dgm:spPr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Формирование реестра ресурсов</a:t>
          </a:r>
        </a:p>
      </dgm:t>
    </dgm:pt>
    <dgm:pt modelId="{67E11941-F434-46D3-9ACB-28605E9A2739}" type="parTrans" cxnId="{E4E01768-C025-4DBA-97CD-E9427E846D7E}">
      <dgm:prSet/>
      <dgm:spPr/>
      <dgm:t>
        <a:bodyPr/>
        <a:lstStyle/>
        <a:p>
          <a:endParaRPr lang="ru-RU" sz="2400"/>
        </a:p>
      </dgm:t>
    </dgm:pt>
    <dgm:pt modelId="{67303175-B7F0-44F1-8399-159C367B0EC3}" type="sibTrans" cxnId="{E4E01768-C025-4DBA-97CD-E9427E846D7E}">
      <dgm:prSet/>
      <dgm:spPr/>
      <dgm:t>
        <a:bodyPr/>
        <a:lstStyle/>
        <a:p>
          <a:endParaRPr lang="ru-RU" sz="2400"/>
        </a:p>
      </dgm:t>
    </dgm:pt>
    <dgm:pt modelId="{7F9F30D5-77A2-41D6-8531-DFE66A7223F2}">
      <dgm:prSet phldrT="[Текст]" custT="1"/>
      <dgm:spPr>
        <a:solidFill>
          <a:srgbClr val="1D716F"/>
        </a:solidFill>
      </dgm:spPr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Выдача документа об образовании (квалификации)</a:t>
          </a:r>
        </a:p>
      </dgm:t>
    </dgm:pt>
    <dgm:pt modelId="{1F15F032-4687-425C-B752-F7D7EF80625C}" type="parTrans" cxnId="{9648814B-EB1A-4079-87BA-68C3E6AA0E16}">
      <dgm:prSet/>
      <dgm:spPr/>
      <dgm:t>
        <a:bodyPr/>
        <a:lstStyle/>
        <a:p>
          <a:endParaRPr lang="ru-RU" sz="2400"/>
        </a:p>
      </dgm:t>
    </dgm:pt>
    <dgm:pt modelId="{C2905E40-AED0-4AE0-871B-322287C95F59}" type="sibTrans" cxnId="{9648814B-EB1A-4079-87BA-68C3E6AA0E16}">
      <dgm:prSet/>
      <dgm:spPr/>
      <dgm:t>
        <a:bodyPr/>
        <a:lstStyle/>
        <a:p>
          <a:endParaRPr lang="ru-RU" sz="2400"/>
        </a:p>
      </dgm:t>
    </dgm:pt>
    <dgm:pt modelId="{EFD8BBCF-FD53-44B9-9258-C2974DB620F8}">
      <dgm:prSet phldrT="[Текст]" custT="1"/>
      <dgm:spPr>
        <a:solidFill>
          <a:srgbClr val="1D716F"/>
        </a:solidFill>
      </dgm:spPr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Организация обучения</a:t>
          </a:r>
        </a:p>
      </dgm:t>
    </dgm:pt>
    <dgm:pt modelId="{FB730677-1D24-4B14-99B0-98358174B612}" type="parTrans" cxnId="{8BE75D75-662F-4671-B948-8AFC91A14A6F}">
      <dgm:prSet/>
      <dgm:spPr/>
      <dgm:t>
        <a:bodyPr/>
        <a:lstStyle/>
        <a:p>
          <a:endParaRPr lang="ru-RU" sz="2400"/>
        </a:p>
      </dgm:t>
    </dgm:pt>
    <dgm:pt modelId="{42E31FA4-EAB9-42C3-AEEE-3A422A049AA6}" type="sibTrans" cxnId="{8BE75D75-662F-4671-B948-8AFC91A14A6F}">
      <dgm:prSet/>
      <dgm:spPr/>
      <dgm:t>
        <a:bodyPr/>
        <a:lstStyle/>
        <a:p>
          <a:endParaRPr lang="ru-RU" sz="2400"/>
        </a:p>
      </dgm:t>
    </dgm:pt>
    <dgm:pt modelId="{3FD1A935-8368-4646-9509-436BF8DDCD46}" type="pres">
      <dgm:prSet presAssocID="{080577A3-B720-4AE2-8B28-B880EAD250D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639DEA-51F5-4D99-A9F9-23B0170A5D82}" type="pres">
      <dgm:prSet presAssocID="{080577A3-B720-4AE2-8B28-B880EAD250D4}" presName="cycle" presStyleCnt="0"/>
      <dgm:spPr/>
    </dgm:pt>
    <dgm:pt modelId="{A3489E00-A718-4753-A6E3-BD8FCC993E10}" type="pres">
      <dgm:prSet presAssocID="{478CEA77-108B-41E9-A59F-9DB34029242E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28E2D-013F-4528-A60A-8B2E5A739E18}" type="pres">
      <dgm:prSet presAssocID="{87D71E36-A557-4C51-A337-0E2A015B4E8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E6B8EBC3-0FEC-493B-ABC1-A9F7B1AB3D5A}" type="pres">
      <dgm:prSet presAssocID="{0A236E70-08EE-4EB9-A165-2D8E0462D8E4}" presName="nodeFollowingNodes" presStyleLbl="node1" presStyleIdx="1" presStyleCnt="5" custRadScaleRad="141891" custRadScaleInc="133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8838DE-BAA3-473D-8D4F-0AE921871D9E}" type="pres">
      <dgm:prSet presAssocID="{3828D064-7719-48A6-BD46-5769F60EB32C}" presName="nodeFollowingNodes" presStyleLbl="node1" presStyleIdx="2" presStyleCnt="5" custRadScaleRad="127448" custRadScaleInc="-348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74D60C-486D-463C-A8E2-7D982E980A9E}" type="pres">
      <dgm:prSet presAssocID="{EFD8BBCF-FD53-44B9-9258-C2974DB620F8}" presName="nodeFollowingNodes" presStyleLbl="node1" presStyleIdx="3" presStyleCnt="5" custRadScaleRad="123484" custRadScaleInc="32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1B5E17-FAE8-465D-A143-9AC56BE8352F}" type="pres">
      <dgm:prSet presAssocID="{7F9F30D5-77A2-41D6-8531-DFE66A7223F2}" presName="nodeFollowingNodes" presStyleLbl="node1" presStyleIdx="4" presStyleCnt="5" custRadScaleRad="135183" custRadScaleInc="-15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C515F8-AB40-4E9C-BC56-74880BE96742}" type="presOf" srcId="{0A236E70-08EE-4EB9-A165-2D8E0462D8E4}" destId="{E6B8EBC3-0FEC-493B-ABC1-A9F7B1AB3D5A}" srcOrd="0" destOrd="0" presId="urn:microsoft.com/office/officeart/2005/8/layout/cycle3"/>
    <dgm:cxn modelId="{E4E01768-C025-4DBA-97CD-E9427E846D7E}" srcId="{080577A3-B720-4AE2-8B28-B880EAD250D4}" destId="{3828D064-7719-48A6-BD46-5769F60EB32C}" srcOrd="2" destOrd="0" parTransId="{67E11941-F434-46D3-9ACB-28605E9A2739}" sibTransId="{67303175-B7F0-44F1-8399-159C367B0EC3}"/>
    <dgm:cxn modelId="{9648814B-EB1A-4079-87BA-68C3E6AA0E16}" srcId="{080577A3-B720-4AE2-8B28-B880EAD250D4}" destId="{7F9F30D5-77A2-41D6-8531-DFE66A7223F2}" srcOrd="4" destOrd="0" parTransId="{1F15F032-4687-425C-B752-F7D7EF80625C}" sibTransId="{C2905E40-AED0-4AE0-871B-322287C95F59}"/>
    <dgm:cxn modelId="{F4F7D28E-C5C9-4B08-9BEB-744326445711}" type="presOf" srcId="{080577A3-B720-4AE2-8B28-B880EAD250D4}" destId="{3FD1A935-8368-4646-9509-436BF8DDCD46}" srcOrd="0" destOrd="0" presId="urn:microsoft.com/office/officeart/2005/8/layout/cycle3"/>
    <dgm:cxn modelId="{006A7F38-0086-4F08-894C-9125D00006B4}" srcId="{080577A3-B720-4AE2-8B28-B880EAD250D4}" destId="{0A236E70-08EE-4EB9-A165-2D8E0462D8E4}" srcOrd="1" destOrd="0" parTransId="{179A2F8F-9915-4355-BDE5-45297616C5A4}" sibTransId="{17FDFA57-0F64-48F0-B95C-33E6612971C8}"/>
    <dgm:cxn modelId="{8BE75D75-662F-4671-B948-8AFC91A14A6F}" srcId="{080577A3-B720-4AE2-8B28-B880EAD250D4}" destId="{EFD8BBCF-FD53-44B9-9258-C2974DB620F8}" srcOrd="3" destOrd="0" parTransId="{FB730677-1D24-4B14-99B0-98358174B612}" sibTransId="{42E31FA4-EAB9-42C3-AEEE-3A422A049AA6}"/>
    <dgm:cxn modelId="{5BD1AD16-A467-4BA7-9D19-16563373348B}" type="presOf" srcId="{478CEA77-108B-41E9-A59F-9DB34029242E}" destId="{A3489E00-A718-4753-A6E3-BD8FCC993E10}" srcOrd="0" destOrd="0" presId="urn:microsoft.com/office/officeart/2005/8/layout/cycle3"/>
    <dgm:cxn modelId="{4DB14B3E-C29B-4AB2-A6E3-DE9F2536DC6D}" srcId="{080577A3-B720-4AE2-8B28-B880EAD250D4}" destId="{478CEA77-108B-41E9-A59F-9DB34029242E}" srcOrd="0" destOrd="0" parTransId="{048C0896-EC8E-41CC-9E65-F49A23DACE08}" sibTransId="{87D71E36-A557-4C51-A337-0E2A015B4E8D}"/>
    <dgm:cxn modelId="{0BE97A2C-AFA7-4434-AFF6-B94031FC460D}" type="presOf" srcId="{87D71E36-A557-4C51-A337-0E2A015B4E8D}" destId="{B3E28E2D-013F-4528-A60A-8B2E5A739E18}" srcOrd="0" destOrd="0" presId="urn:microsoft.com/office/officeart/2005/8/layout/cycle3"/>
    <dgm:cxn modelId="{3A4D2BE5-E864-4274-9707-64864699D676}" type="presOf" srcId="{EFD8BBCF-FD53-44B9-9258-C2974DB620F8}" destId="{B574D60C-486D-463C-A8E2-7D982E980A9E}" srcOrd="0" destOrd="0" presId="urn:microsoft.com/office/officeart/2005/8/layout/cycle3"/>
    <dgm:cxn modelId="{6EE2B8CB-798F-4EA4-8CF7-1875E4570EC3}" type="presOf" srcId="{3828D064-7719-48A6-BD46-5769F60EB32C}" destId="{728838DE-BAA3-473D-8D4F-0AE921871D9E}" srcOrd="0" destOrd="0" presId="urn:microsoft.com/office/officeart/2005/8/layout/cycle3"/>
    <dgm:cxn modelId="{ACAB7FD5-8B98-4AEE-B75C-37C29A4CF33E}" type="presOf" srcId="{7F9F30D5-77A2-41D6-8531-DFE66A7223F2}" destId="{291B5E17-FAE8-465D-A143-9AC56BE8352F}" srcOrd="0" destOrd="0" presId="urn:microsoft.com/office/officeart/2005/8/layout/cycle3"/>
    <dgm:cxn modelId="{1C37AF64-D456-4FA7-97A8-36A11579AEFD}" type="presParOf" srcId="{3FD1A935-8368-4646-9509-436BF8DDCD46}" destId="{82639DEA-51F5-4D99-A9F9-23B0170A5D82}" srcOrd="0" destOrd="0" presId="urn:microsoft.com/office/officeart/2005/8/layout/cycle3"/>
    <dgm:cxn modelId="{44739B6A-6C39-4C4C-B373-A8CB7DD9F5DD}" type="presParOf" srcId="{82639DEA-51F5-4D99-A9F9-23B0170A5D82}" destId="{A3489E00-A718-4753-A6E3-BD8FCC993E10}" srcOrd="0" destOrd="0" presId="urn:microsoft.com/office/officeart/2005/8/layout/cycle3"/>
    <dgm:cxn modelId="{BF652267-9A5C-471F-B4B3-81B556F4624E}" type="presParOf" srcId="{82639DEA-51F5-4D99-A9F9-23B0170A5D82}" destId="{B3E28E2D-013F-4528-A60A-8B2E5A739E18}" srcOrd="1" destOrd="0" presId="urn:microsoft.com/office/officeart/2005/8/layout/cycle3"/>
    <dgm:cxn modelId="{D5F913B2-FEBA-49D1-9696-9F25AF77A797}" type="presParOf" srcId="{82639DEA-51F5-4D99-A9F9-23B0170A5D82}" destId="{E6B8EBC3-0FEC-493B-ABC1-A9F7B1AB3D5A}" srcOrd="2" destOrd="0" presId="urn:microsoft.com/office/officeart/2005/8/layout/cycle3"/>
    <dgm:cxn modelId="{543F1CB2-DAC9-45C8-96AB-93737339D2E3}" type="presParOf" srcId="{82639DEA-51F5-4D99-A9F9-23B0170A5D82}" destId="{728838DE-BAA3-473D-8D4F-0AE921871D9E}" srcOrd="3" destOrd="0" presId="urn:microsoft.com/office/officeart/2005/8/layout/cycle3"/>
    <dgm:cxn modelId="{9564CE90-92C7-49A0-B8AB-448625BFB1B5}" type="presParOf" srcId="{82639DEA-51F5-4D99-A9F9-23B0170A5D82}" destId="{B574D60C-486D-463C-A8E2-7D982E980A9E}" srcOrd="4" destOrd="0" presId="urn:microsoft.com/office/officeart/2005/8/layout/cycle3"/>
    <dgm:cxn modelId="{CBD04A3C-E6E2-453F-A288-A6902C9940F1}" type="presParOf" srcId="{82639DEA-51F5-4D99-A9F9-23B0170A5D82}" destId="{291B5E17-FAE8-465D-A143-9AC56BE8352F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B6177-7C24-433F-8835-5D2BA597AE10}">
      <dsp:nvSpPr>
        <dsp:cNvPr id="0" name=""/>
        <dsp:cNvSpPr/>
      </dsp:nvSpPr>
      <dsp:spPr>
        <a:xfrm>
          <a:off x="-4841520" y="-741986"/>
          <a:ext cx="5766453" cy="5766453"/>
        </a:xfrm>
        <a:prstGeom prst="blockArc">
          <a:avLst>
            <a:gd name="adj1" fmla="val 18900000"/>
            <a:gd name="adj2" fmla="val 2700000"/>
            <a:gd name="adj3" fmla="val 375"/>
          </a:avLst>
        </a:prstGeom>
        <a:noFill/>
        <a:ln w="25400" cap="flat" cmpd="sng" algn="ctr">
          <a:solidFill>
            <a:srgbClr val="1D716F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832539-18B4-4CA7-9956-676A15859432}">
      <dsp:nvSpPr>
        <dsp:cNvPr id="0" name=""/>
        <dsp:cNvSpPr/>
      </dsp:nvSpPr>
      <dsp:spPr>
        <a:xfrm>
          <a:off x="345200" y="225515"/>
          <a:ext cx="7825762" cy="450859"/>
        </a:xfrm>
        <a:prstGeom prst="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787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Проведение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профориентационных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мероприятий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5200" y="225515"/>
        <a:ext cx="7825762" cy="450859"/>
      </dsp:txXfrm>
    </dsp:sp>
    <dsp:sp modelId="{47F69673-5F75-4F20-971B-1ADB93C5903A}">
      <dsp:nvSpPr>
        <dsp:cNvPr id="0" name=""/>
        <dsp:cNvSpPr/>
      </dsp:nvSpPr>
      <dsp:spPr>
        <a:xfrm>
          <a:off x="63413" y="169157"/>
          <a:ext cx="563574" cy="5635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3EBD27-73B9-4527-A548-3544F15C2BB2}">
      <dsp:nvSpPr>
        <dsp:cNvPr id="0" name=""/>
        <dsp:cNvSpPr/>
      </dsp:nvSpPr>
      <dsp:spPr>
        <a:xfrm>
          <a:off x="716063" y="757308"/>
          <a:ext cx="7454899" cy="739680"/>
        </a:xfrm>
        <a:prstGeom prst="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7870" tIns="50800" rIns="50800" bIns="508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Разработка и реализация программ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100" i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(программы профессиональных модулей, дополнительные общеразвивающие программы, программы профессионального обучения, программы под заказ работодателей, программы по востребованным профессиям) </a:t>
          </a:r>
          <a:endParaRPr lang="ru-RU" sz="1100" i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16063" y="757308"/>
        <a:ext cx="7454899" cy="739680"/>
      </dsp:txXfrm>
    </dsp:sp>
    <dsp:sp modelId="{DF4C3982-C825-448F-85DD-18BE0564CEF2}">
      <dsp:nvSpPr>
        <dsp:cNvPr id="0" name=""/>
        <dsp:cNvSpPr/>
      </dsp:nvSpPr>
      <dsp:spPr>
        <a:xfrm>
          <a:off x="434276" y="845361"/>
          <a:ext cx="563574" cy="5635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1D716F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065D5F-CC9D-4C3B-8299-E9516F942F1B}">
      <dsp:nvSpPr>
        <dsp:cNvPr id="0" name=""/>
        <dsp:cNvSpPr/>
      </dsp:nvSpPr>
      <dsp:spPr>
        <a:xfrm>
          <a:off x="885649" y="1577922"/>
          <a:ext cx="7285313" cy="450859"/>
        </a:xfrm>
        <a:prstGeom prst="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787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Содействие в трудоустройстве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85649" y="1577922"/>
        <a:ext cx="7285313" cy="450859"/>
      </dsp:txXfrm>
    </dsp:sp>
    <dsp:sp modelId="{70DC8CFF-1400-4125-B574-49B032C92E34}">
      <dsp:nvSpPr>
        <dsp:cNvPr id="0" name=""/>
        <dsp:cNvSpPr/>
      </dsp:nvSpPr>
      <dsp:spPr>
        <a:xfrm>
          <a:off x="603862" y="1521565"/>
          <a:ext cx="563574" cy="5635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50000"/>
              <a:hueOff val="168648"/>
              <a:satOff val="-3730"/>
              <a:lumOff val="2799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A8E752E-9CD2-4341-AA61-1EB270BF98DD}">
      <dsp:nvSpPr>
        <dsp:cNvPr id="0" name=""/>
        <dsp:cNvSpPr/>
      </dsp:nvSpPr>
      <dsp:spPr>
        <a:xfrm>
          <a:off x="885649" y="2253697"/>
          <a:ext cx="7285313" cy="450859"/>
        </a:xfrm>
        <a:prstGeom prst="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787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Координация деятельности сети современных мастерских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85649" y="2253697"/>
        <a:ext cx="7285313" cy="450859"/>
      </dsp:txXfrm>
    </dsp:sp>
    <dsp:sp modelId="{E35ED32A-240D-4894-8B7F-6E2E358A23D2}">
      <dsp:nvSpPr>
        <dsp:cNvPr id="0" name=""/>
        <dsp:cNvSpPr/>
      </dsp:nvSpPr>
      <dsp:spPr>
        <a:xfrm>
          <a:off x="603862" y="2197340"/>
          <a:ext cx="563574" cy="5635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1D716F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CEA07C-C3CF-48A0-9083-F6A73E5C6623}">
      <dsp:nvSpPr>
        <dsp:cNvPr id="0" name=""/>
        <dsp:cNvSpPr/>
      </dsp:nvSpPr>
      <dsp:spPr>
        <a:xfrm>
          <a:off x="716063" y="2929901"/>
          <a:ext cx="7454899" cy="450859"/>
        </a:xfrm>
        <a:prstGeom prst="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787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Times New Roman" pitchFamily="18" charset="0"/>
              <a:cs typeface="Times New Roman" pitchFamily="18" charset="0"/>
            </a:rPr>
            <a:t>Управление процессом проведения демонстрационного экзамена</a:t>
          </a:r>
          <a:endParaRPr lang="ru-RU" sz="1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6063" y="2929901"/>
        <a:ext cx="7454899" cy="450859"/>
      </dsp:txXfrm>
    </dsp:sp>
    <dsp:sp modelId="{F29FE13D-9459-444F-960D-5A7CEF31A117}">
      <dsp:nvSpPr>
        <dsp:cNvPr id="0" name=""/>
        <dsp:cNvSpPr/>
      </dsp:nvSpPr>
      <dsp:spPr>
        <a:xfrm>
          <a:off x="434276" y="2873544"/>
          <a:ext cx="563574" cy="5635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1D716F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9B3125B-5FF3-4706-829B-81DB5F6AE5FE}">
      <dsp:nvSpPr>
        <dsp:cNvPr id="0" name=""/>
        <dsp:cNvSpPr/>
      </dsp:nvSpPr>
      <dsp:spPr>
        <a:xfrm>
          <a:off x="345200" y="3606105"/>
          <a:ext cx="7825762" cy="450859"/>
        </a:xfrm>
        <a:prstGeom prst="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787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Регулирование деятельности ОПК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5200" y="3606105"/>
        <a:ext cx="7825762" cy="450859"/>
      </dsp:txXfrm>
    </dsp:sp>
    <dsp:sp modelId="{0E0B8377-8FB6-4687-8683-5091015320EF}">
      <dsp:nvSpPr>
        <dsp:cNvPr id="0" name=""/>
        <dsp:cNvSpPr/>
      </dsp:nvSpPr>
      <dsp:spPr>
        <a:xfrm>
          <a:off x="63413" y="3549747"/>
          <a:ext cx="563574" cy="56357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50000"/>
              <a:hueOff val="84324"/>
              <a:satOff val="-1865"/>
              <a:lumOff val="1399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E28E2D-013F-4528-A60A-8B2E5A739E18}">
      <dsp:nvSpPr>
        <dsp:cNvPr id="0" name=""/>
        <dsp:cNvSpPr/>
      </dsp:nvSpPr>
      <dsp:spPr>
        <a:xfrm>
          <a:off x="2168674" y="-22252"/>
          <a:ext cx="3583530" cy="3583530"/>
        </a:xfrm>
        <a:prstGeom prst="circularArrow">
          <a:avLst>
            <a:gd name="adj1" fmla="val 5544"/>
            <a:gd name="adj2" fmla="val 330680"/>
            <a:gd name="adj3" fmla="val 13775220"/>
            <a:gd name="adj4" fmla="val 17386393"/>
            <a:gd name="adj5" fmla="val 5757"/>
          </a:avLst>
        </a:prstGeom>
        <a:solidFill>
          <a:srgbClr val="1D716F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3489E00-A718-4753-A6E3-BD8FCC993E10}">
      <dsp:nvSpPr>
        <dsp:cNvPr id="0" name=""/>
        <dsp:cNvSpPr/>
      </dsp:nvSpPr>
      <dsp:spPr>
        <a:xfrm>
          <a:off x="3121167" y="266"/>
          <a:ext cx="1678545" cy="839272"/>
        </a:xfrm>
        <a:prstGeom prst="round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Определение перечня программ</a:t>
          </a:r>
        </a:p>
      </dsp:txBody>
      <dsp:txXfrm>
        <a:off x="3162137" y="41236"/>
        <a:ext cx="1596605" cy="757332"/>
      </dsp:txXfrm>
    </dsp:sp>
    <dsp:sp modelId="{E6B8EBC3-0FEC-493B-ABC1-A9F7B1AB3D5A}">
      <dsp:nvSpPr>
        <dsp:cNvPr id="0" name=""/>
        <dsp:cNvSpPr/>
      </dsp:nvSpPr>
      <dsp:spPr>
        <a:xfrm>
          <a:off x="5256585" y="1152138"/>
          <a:ext cx="1678545" cy="839272"/>
        </a:xfrm>
        <a:prstGeom prst="round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Разработка программ</a:t>
          </a:r>
        </a:p>
      </dsp:txBody>
      <dsp:txXfrm>
        <a:off x="5297555" y="1193108"/>
        <a:ext cx="1596605" cy="757332"/>
      </dsp:txXfrm>
    </dsp:sp>
    <dsp:sp modelId="{728838DE-BAA3-473D-8D4F-0AE921871D9E}">
      <dsp:nvSpPr>
        <dsp:cNvPr id="0" name=""/>
        <dsp:cNvSpPr/>
      </dsp:nvSpPr>
      <dsp:spPr>
        <a:xfrm>
          <a:off x="4752531" y="2592295"/>
          <a:ext cx="1678545" cy="839272"/>
        </a:xfrm>
        <a:prstGeom prst="round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Формирование реестра ресурсов</a:t>
          </a:r>
        </a:p>
      </dsp:txBody>
      <dsp:txXfrm>
        <a:off x="4793501" y="2633265"/>
        <a:ext cx="1596605" cy="757332"/>
      </dsp:txXfrm>
    </dsp:sp>
    <dsp:sp modelId="{B574D60C-486D-463C-A8E2-7D982E980A9E}">
      <dsp:nvSpPr>
        <dsp:cNvPr id="0" name=""/>
        <dsp:cNvSpPr/>
      </dsp:nvSpPr>
      <dsp:spPr>
        <a:xfrm>
          <a:off x="1562621" y="2592294"/>
          <a:ext cx="1678545" cy="839272"/>
        </a:xfrm>
        <a:prstGeom prst="round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Организация обучения</a:t>
          </a:r>
        </a:p>
      </dsp:txBody>
      <dsp:txXfrm>
        <a:off x="1603591" y="2633264"/>
        <a:ext cx="1596605" cy="757332"/>
      </dsp:txXfrm>
    </dsp:sp>
    <dsp:sp modelId="{291B5E17-FAE8-465D-A143-9AC56BE8352F}">
      <dsp:nvSpPr>
        <dsp:cNvPr id="0" name=""/>
        <dsp:cNvSpPr/>
      </dsp:nvSpPr>
      <dsp:spPr>
        <a:xfrm>
          <a:off x="1080125" y="1209492"/>
          <a:ext cx="1678545" cy="839272"/>
        </a:xfrm>
        <a:prstGeom prst="roundRect">
          <a:avLst/>
        </a:prstGeom>
        <a:solidFill>
          <a:srgbClr val="1D716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Выдача документа об образовании (квалификации)</a:t>
          </a:r>
        </a:p>
      </dsp:txBody>
      <dsp:txXfrm>
        <a:off x="1121095" y="1250462"/>
        <a:ext cx="1596605" cy="757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6B5478-CB39-4E61-B411-111BE11A04B8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4345D-B2CD-40AC-BFF9-FB3545CDF4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65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B9F1-3A82-44C6-9128-87B76B1C603C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241425"/>
            <a:ext cx="53594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C8BA7-7782-4AD6-823E-2369C1CC25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77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501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91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78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594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1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78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93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63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38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889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70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1DA08-EDCE-4B76-A32D-62C1087EB363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DB8B4-C0DC-4C0C-A3C0-54A2B56804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29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opp67info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hyperlink" Target="http://uc.gov67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417340"/>
            <a:ext cx="61926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ЦОПП – агрегатор ресурсов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среднего профессионального образования под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потребности регионального рынка труда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95936" y="4947473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Зарянкина</a:t>
            </a: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Оксана </a:t>
            </a:r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Михайловна, </a:t>
            </a: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директор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СОГАУ ДПО ЦОПП, к.э.н., доцент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945732"/>
            <a:ext cx="2329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25.08.2022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Смоленск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7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547664" y="625252"/>
            <a:ext cx="7344816" cy="0"/>
          </a:xfrm>
          <a:prstGeom prst="line">
            <a:avLst/>
          </a:prstGeom>
          <a:ln w="19050">
            <a:solidFill>
              <a:srgbClr val="31C1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1560" y="127461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Национальный проект «Образование»</a:t>
            </a:r>
            <a:endParaRPr lang="ru-RU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0620" y="618306"/>
            <a:ext cx="7371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ЦОПП – агрегатор ресурсов среднего профессионального образования </a:t>
            </a:r>
          </a:p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под потребности регионального рынка труда</a:t>
            </a:r>
            <a:endParaRPr lang="ru-RU" sz="1400" dirty="0">
              <a:solidFill>
                <a:srgbClr val="EA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5683" y="2204047"/>
            <a:ext cx="1864196" cy="838567"/>
          </a:xfrm>
          <a:prstGeom prst="rect">
            <a:avLst/>
          </a:prstGeom>
        </p:spPr>
      </p:pic>
      <p:sp>
        <p:nvSpPr>
          <p:cNvPr id="11" name="object 4"/>
          <p:cNvSpPr txBox="1"/>
          <p:nvPr/>
        </p:nvSpPr>
        <p:spPr>
          <a:xfrm>
            <a:off x="2339752" y="1917555"/>
            <a:ext cx="5952565" cy="1521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</a:t>
            </a:r>
            <a:r>
              <a:rPr sz="1400" b="1" spc="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опережающей</a:t>
            </a:r>
            <a:r>
              <a:rPr sz="1400" b="1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sz="1400" b="1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</a:t>
            </a:r>
            <a:r>
              <a:rPr sz="1400" b="1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b="1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(ЦОПП)</a:t>
            </a:r>
            <a:r>
              <a:rPr sz="1400" b="1" spc="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sz="1400" spc="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(структурное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подразделение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организации), координирующая развитие 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sz="1400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 </a:t>
            </a:r>
            <a:r>
              <a:rPr sz="14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Российской </a:t>
            </a:r>
            <a:r>
              <a:rPr sz="1400" spc="-2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 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опережающей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3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</a:t>
            </a:r>
            <a:r>
              <a:rPr sz="1400" spc="-2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наиболее</a:t>
            </a:r>
            <a:r>
              <a:rPr sz="1400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востребованным,</a:t>
            </a:r>
            <a:r>
              <a:rPr sz="1400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новым</a:t>
            </a:r>
            <a:r>
              <a:rPr sz="1400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1400" spc="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перспективным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профессиям 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1400" spc="-2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компетенциям </a:t>
            </a:r>
            <a:r>
              <a:rPr sz="1400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уровне,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соответствующем 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лучшим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мировым стандартам 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1400" spc="-2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практикам, 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sz="1400" spc="-2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 </a:t>
            </a:r>
            <a:r>
              <a:rPr sz="14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стандартам</a:t>
            </a:r>
            <a:r>
              <a:rPr sz="1400" spc="-2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4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«Ворлдскиллс»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15"/>
          <p:cNvSpPr txBox="1"/>
          <p:nvPr/>
        </p:nvSpPr>
        <p:spPr>
          <a:xfrm>
            <a:off x="461553" y="4253669"/>
            <a:ext cx="2304255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300" b="1" spc="-25" dirty="0">
                <a:solidFill>
                  <a:srgbClr val="333E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sz="1300" b="1" spc="-20" dirty="0">
                <a:solidFill>
                  <a:srgbClr val="333E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spc="-114" dirty="0" smtClean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1300" spc="-110" dirty="0" smtClean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концу</a:t>
            </a:r>
            <a:r>
              <a:rPr sz="13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sz="1300" spc="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sz="13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созданы</a:t>
            </a:r>
            <a:r>
              <a:rPr sz="13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130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функционируют </a:t>
            </a:r>
            <a:r>
              <a:rPr sz="1300" spc="-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sz="13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 </a:t>
            </a:r>
            <a:r>
              <a:rPr sz="1300" spc="-1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опережающей </a:t>
            </a:r>
            <a:r>
              <a:rPr sz="1300" spc="-1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профессиональной</a:t>
            </a:r>
            <a:r>
              <a:rPr sz="1300" spc="55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3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</a:t>
            </a:r>
            <a:endParaRPr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18"/>
          <p:cNvSpPr/>
          <p:nvPr/>
        </p:nvSpPr>
        <p:spPr>
          <a:xfrm flipH="1">
            <a:off x="275683" y="4221307"/>
            <a:ext cx="95690" cy="1012457"/>
          </a:xfrm>
          <a:custGeom>
            <a:avLst/>
            <a:gdLst/>
            <a:ahLst/>
            <a:cxnLst/>
            <a:rect l="l" t="t" r="r" b="b"/>
            <a:pathLst>
              <a:path h="575310">
                <a:moveTo>
                  <a:pt x="0" y="0"/>
                </a:moveTo>
                <a:lnTo>
                  <a:pt x="0" y="575310"/>
                </a:lnTo>
              </a:path>
            </a:pathLst>
          </a:custGeom>
          <a:ln w="28956">
            <a:solidFill>
              <a:srgbClr val="333E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6"/>
          <p:cNvSpPr txBox="1"/>
          <p:nvPr/>
        </p:nvSpPr>
        <p:spPr>
          <a:xfrm>
            <a:off x="2819645" y="4311573"/>
            <a:ext cx="9582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" dirty="0">
                <a:solidFill>
                  <a:srgbClr val="EF0108"/>
                </a:solidFill>
                <a:latin typeface="Arial"/>
                <a:cs typeface="Arial"/>
              </a:rPr>
              <a:t>100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20" name="object 17"/>
          <p:cNvSpPr txBox="1"/>
          <p:nvPr/>
        </p:nvSpPr>
        <p:spPr>
          <a:xfrm>
            <a:off x="6641822" y="4311573"/>
            <a:ext cx="2400300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spc="-25" dirty="0" smtClean="0">
                <a:solidFill>
                  <a:srgbClr val="EF0108"/>
                </a:solidFill>
                <a:latin typeface="Arial"/>
                <a:cs typeface="Arial"/>
              </a:rPr>
              <a:t>2024</a:t>
            </a:r>
            <a:r>
              <a:rPr sz="1500" b="1" spc="-40" dirty="0" smtClean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-</a:t>
            </a:r>
            <a:r>
              <a:rPr sz="1500" b="1" spc="-10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spc="-5" dirty="0">
                <a:solidFill>
                  <a:srgbClr val="EF0108"/>
                </a:solidFill>
                <a:latin typeface="Arial"/>
                <a:cs typeface="Arial"/>
              </a:rPr>
              <a:t>1</a:t>
            </a:r>
            <a:r>
              <a:rPr sz="1500" b="1" spc="-15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181</a:t>
            </a:r>
            <a:r>
              <a:rPr sz="1500" b="1" spc="-25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443</a:t>
            </a:r>
            <a:r>
              <a:rPr sz="1500" b="1" spc="-15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EF0108"/>
                </a:solidFill>
                <a:latin typeface="Arial"/>
                <a:cs typeface="Arial"/>
              </a:rPr>
              <a:t>человек</a:t>
            </a:r>
            <a:endParaRPr sz="1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500" b="1" spc="-25" dirty="0" smtClean="0">
                <a:solidFill>
                  <a:srgbClr val="EF0108"/>
                </a:solidFill>
                <a:latin typeface="Arial"/>
                <a:cs typeface="Arial"/>
              </a:rPr>
              <a:t>2025</a:t>
            </a:r>
            <a:r>
              <a:rPr sz="1500" b="1" spc="-40" dirty="0" smtClean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-</a:t>
            </a:r>
            <a:r>
              <a:rPr sz="1500" b="1" spc="-10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spc="-5" dirty="0">
                <a:solidFill>
                  <a:srgbClr val="EF0108"/>
                </a:solidFill>
                <a:latin typeface="Arial"/>
                <a:cs typeface="Arial"/>
              </a:rPr>
              <a:t>1</a:t>
            </a:r>
            <a:r>
              <a:rPr sz="1500" b="1" spc="-15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525</a:t>
            </a:r>
            <a:r>
              <a:rPr sz="1500" b="1" spc="-25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743</a:t>
            </a:r>
            <a:r>
              <a:rPr sz="1500" b="1" spc="-15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EF0108"/>
                </a:solidFill>
                <a:latin typeface="Arial"/>
                <a:cs typeface="Arial"/>
              </a:rPr>
              <a:t>человек</a:t>
            </a:r>
            <a:endParaRPr sz="1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500" b="1" spc="-25" dirty="0" smtClean="0">
                <a:solidFill>
                  <a:srgbClr val="EF0108"/>
                </a:solidFill>
                <a:latin typeface="Arial"/>
                <a:cs typeface="Arial"/>
              </a:rPr>
              <a:t>2030</a:t>
            </a:r>
            <a:r>
              <a:rPr sz="1500" b="1" spc="-50" dirty="0" smtClean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-</a:t>
            </a:r>
            <a:r>
              <a:rPr sz="1500" b="1" spc="-10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3</a:t>
            </a:r>
            <a:r>
              <a:rPr sz="1500" b="1" spc="-20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285</a:t>
            </a:r>
            <a:r>
              <a:rPr sz="1500" b="1" spc="-35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EF0108"/>
                </a:solidFill>
                <a:latin typeface="Arial"/>
                <a:cs typeface="Arial"/>
              </a:rPr>
              <a:t>943</a:t>
            </a:r>
            <a:r>
              <a:rPr sz="1500" b="1" spc="-20" dirty="0">
                <a:solidFill>
                  <a:srgbClr val="EF0108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EF0108"/>
                </a:solidFill>
                <a:latin typeface="Arial"/>
                <a:cs typeface="Arial"/>
              </a:rPr>
              <a:t>человек</a:t>
            </a:r>
            <a:endParaRPr sz="1500" dirty="0">
              <a:latin typeface="Arial"/>
              <a:cs typeface="Arial"/>
            </a:endParaRPr>
          </a:p>
        </p:txBody>
      </p:sp>
      <p:sp>
        <p:nvSpPr>
          <p:cNvPr id="21" name="object 18"/>
          <p:cNvSpPr/>
          <p:nvPr/>
        </p:nvSpPr>
        <p:spPr>
          <a:xfrm flipH="1">
            <a:off x="3730015" y="4204051"/>
            <a:ext cx="95690" cy="1012457"/>
          </a:xfrm>
          <a:custGeom>
            <a:avLst/>
            <a:gdLst/>
            <a:ahLst/>
            <a:cxnLst/>
            <a:rect l="l" t="t" r="r" b="b"/>
            <a:pathLst>
              <a:path h="575310">
                <a:moveTo>
                  <a:pt x="0" y="0"/>
                </a:moveTo>
                <a:lnTo>
                  <a:pt x="0" y="575310"/>
                </a:lnTo>
              </a:path>
            </a:pathLst>
          </a:custGeom>
          <a:ln w="28956">
            <a:solidFill>
              <a:srgbClr val="333E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5"/>
          <p:cNvSpPr txBox="1"/>
          <p:nvPr/>
        </p:nvSpPr>
        <p:spPr>
          <a:xfrm>
            <a:off x="3930461" y="4253671"/>
            <a:ext cx="2579221" cy="8124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ru-RU" sz="1300" b="1" spc="-25" dirty="0" smtClean="0">
                <a:solidFill>
                  <a:srgbClr val="333E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</a:t>
            </a:r>
            <a:r>
              <a:rPr sz="1300" b="1" spc="-25" dirty="0" smtClean="0">
                <a:solidFill>
                  <a:srgbClr val="333E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1300" b="1" spc="-20" dirty="0" smtClean="0">
                <a:solidFill>
                  <a:srgbClr val="333E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spc="-20" dirty="0" smtClean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</a:t>
            </a:r>
            <a:r>
              <a:rPr lang="ru-RU" sz="13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граждан, охваченных  деятельностью  </a:t>
            </a:r>
            <a:r>
              <a:rPr sz="1300" spc="-20" dirty="0" err="1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</a:t>
            </a:r>
            <a:r>
              <a:rPr sz="1300" spc="-20" dirty="0">
                <a:solidFill>
                  <a:srgbClr val="1115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опережающей  профессиональной подготовки</a:t>
            </a:r>
          </a:p>
        </p:txBody>
      </p:sp>
    </p:spTree>
    <p:extLst>
      <p:ext uri="{BB962C8B-B14F-4D97-AF65-F5344CB8AC3E}">
        <p14:creationId xmlns:p14="http://schemas.microsoft.com/office/powerpoint/2010/main" val="54888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547664" y="625252"/>
            <a:ext cx="7344816" cy="0"/>
          </a:xfrm>
          <a:prstGeom prst="line">
            <a:avLst/>
          </a:prstGeom>
          <a:ln w="19050">
            <a:solidFill>
              <a:srgbClr val="31C1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7504" y="1168830"/>
            <a:ext cx="8856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Целевая модель ЦОПП</a:t>
            </a:r>
            <a:endParaRPr lang="ru-RU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 rotWithShape="1">
          <a:blip r:embed="rId3" cstate="print"/>
          <a:srcRect l="-1" t="8328" r="-1178"/>
          <a:stretch/>
        </p:blipFill>
        <p:spPr>
          <a:xfrm>
            <a:off x="456915" y="1585574"/>
            <a:ext cx="8093841" cy="39734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0620" y="618306"/>
            <a:ext cx="7371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ЦОПП – агрегатор ресурсов среднего профессионального образования </a:t>
            </a:r>
          </a:p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под потребности регионального рынка труда</a:t>
            </a:r>
            <a:endParaRPr lang="ru-RU" sz="1400" dirty="0">
              <a:solidFill>
                <a:srgbClr val="EA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36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547664" y="625252"/>
            <a:ext cx="7344816" cy="0"/>
          </a:xfrm>
          <a:prstGeom prst="line">
            <a:avLst/>
          </a:prstGeom>
          <a:ln w="19050">
            <a:solidFill>
              <a:srgbClr val="31C1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8209242"/>
              </p:ext>
            </p:extLst>
          </p:nvPr>
        </p:nvGraphicFramePr>
        <p:xfrm>
          <a:off x="539552" y="1432520"/>
          <a:ext cx="8229600" cy="4282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71600" y="1098396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направления </a:t>
            </a:r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взаимодействия ЦОПП и </a:t>
            </a: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ПОО</a:t>
            </a:r>
            <a:endParaRPr lang="ru-RU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0620" y="618306"/>
            <a:ext cx="7371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ЦОПП – агрегатор ресурсов среднего профессионального образования </a:t>
            </a:r>
          </a:p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под потребности регионального рынка труда</a:t>
            </a:r>
            <a:endParaRPr lang="ru-RU" sz="1400" dirty="0">
              <a:solidFill>
                <a:srgbClr val="EA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9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547664" y="625252"/>
            <a:ext cx="7344816" cy="0"/>
          </a:xfrm>
          <a:prstGeom prst="line">
            <a:avLst/>
          </a:prstGeom>
          <a:ln w="19050">
            <a:solidFill>
              <a:srgbClr val="31C1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6758525"/>
              </p:ext>
            </p:extLst>
          </p:nvPr>
        </p:nvGraphicFramePr>
        <p:xfrm>
          <a:off x="539552" y="1849388"/>
          <a:ext cx="7920880" cy="3604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71600" y="1094058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взаимодействия ЦОПП и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ПОО в разработке и реализации образовательных программ по компетенциям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3791882" y="3039455"/>
            <a:ext cx="1428190" cy="1224136"/>
          </a:xfrm>
          <a:custGeom>
            <a:avLst/>
            <a:gdLst>
              <a:gd name="connsiteX0" fmla="*/ 0 w 1500198"/>
              <a:gd name="connsiteY0" fmla="*/ 678661 h 1357322"/>
              <a:gd name="connsiteX1" fmla="*/ 246848 w 1500198"/>
              <a:gd name="connsiteY1" fmla="*/ 175410 h 1357322"/>
              <a:gd name="connsiteX2" fmla="*/ 750100 w 1500198"/>
              <a:gd name="connsiteY2" fmla="*/ 1 h 1357322"/>
              <a:gd name="connsiteX3" fmla="*/ 1253351 w 1500198"/>
              <a:gd name="connsiteY3" fmla="*/ 175411 h 1357322"/>
              <a:gd name="connsiteX4" fmla="*/ 1500198 w 1500198"/>
              <a:gd name="connsiteY4" fmla="*/ 678663 h 1357322"/>
              <a:gd name="connsiteX5" fmla="*/ 1253350 w 1500198"/>
              <a:gd name="connsiteY5" fmla="*/ 1181915 h 1357322"/>
              <a:gd name="connsiteX6" fmla="*/ 750098 w 1500198"/>
              <a:gd name="connsiteY6" fmla="*/ 1357324 h 1357322"/>
              <a:gd name="connsiteX7" fmla="*/ 246846 w 1500198"/>
              <a:gd name="connsiteY7" fmla="*/ 1181914 h 1357322"/>
              <a:gd name="connsiteX8" fmla="*/ -1 w 1500198"/>
              <a:gd name="connsiteY8" fmla="*/ 678662 h 1357322"/>
              <a:gd name="connsiteX9" fmla="*/ 0 w 1500198"/>
              <a:gd name="connsiteY9" fmla="*/ 678661 h 1357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00198" h="1357322">
                <a:moveTo>
                  <a:pt x="0" y="678661"/>
                </a:moveTo>
                <a:cubicBezTo>
                  <a:pt x="0" y="486890"/>
                  <a:pt x="89674" y="304071"/>
                  <a:pt x="246848" y="175410"/>
                </a:cubicBezTo>
                <a:cubicBezTo>
                  <a:pt x="384762" y="62514"/>
                  <a:pt x="564115" y="1"/>
                  <a:pt x="750100" y="1"/>
                </a:cubicBezTo>
                <a:cubicBezTo>
                  <a:pt x="936085" y="1"/>
                  <a:pt x="1115437" y="62515"/>
                  <a:pt x="1253351" y="175411"/>
                </a:cubicBezTo>
                <a:cubicBezTo>
                  <a:pt x="1410525" y="304073"/>
                  <a:pt x="1500198" y="486892"/>
                  <a:pt x="1500198" y="678663"/>
                </a:cubicBezTo>
                <a:cubicBezTo>
                  <a:pt x="1500198" y="870434"/>
                  <a:pt x="1410524" y="1053253"/>
                  <a:pt x="1253350" y="1181915"/>
                </a:cubicBezTo>
                <a:cubicBezTo>
                  <a:pt x="1115436" y="1294811"/>
                  <a:pt x="936083" y="1357325"/>
                  <a:pt x="750098" y="1357324"/>
                </a:cubicBezTo>
                <a:cubicBezTo>
                  <a:pt x="564113" y="1357324"/>
                  <a:pt x="384761" y="1294810"/>
                  <a:pt x="246846" y="1181914"/>
                </a:cubicBezTo>
                <a:cubicBezTo>
                  <a:pt x="89672" y="1053252"/>
                  <a:pt x="-1" y="870433"/>
                  <a:pt x="-1" y="678662"/>
                </a:cubicBezTo>
                <a:lnTo>
                  <a:pt x="0" y="678661"/>
                </a:lnTo>
                <a:close/>
              </a:path>
            </a:pathLst>
          </a:custGeom>
          <a:solidFill>
            <a:srgbClr val="1D716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Цифровая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платформа ЦОПП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0620" y="618306"/>
            <a:ext cx="7371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ЦОПП – агрегатор ресурсов среднего профессионального образования </a:t>
            </a:r>
          </a:p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под потребности регионального рынка труда</a:t>
            </a:r>
            <a:endParaRPr lang="ru-RU" sz="1400" dirty="0">
              <a:solidFill>
                <a:srgbClr val="EA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30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262" y="29939"/>
            <a:ext cx="91630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Пятиугольник 40"/>
          <p:cNvSpPr/>
          <p:nvPr/>
        </p:nvSpPr>
        <p:spPr>
          <a:xfrm rot="10800000">
            <a:off x="5949420" y="2103908"/>
            <a:ext cx="3061768" cy="968557"/>
          </a:xfrm>
          <a:prstGeom prst="homePlate">
            <a:avLst>
              <a:gd name="adj" fmla="val 17861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547664" y="625252"/>
            <a:ext cx="7344816" cy="0"/>
          </a:xfrm>
          <a:prstGeom prst="line">
            <a:avLst/>
          </a:prstGeom>
          <a:ln w="19050">
            <a:solidFill>
              <a:srgbClr val="31C1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>
          <a:xfrm>
            <a:off x="1274684" y="713502"/>
            <a:ext cx="7704856" cy="42004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rgbClr val="EA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Схема взаимодействия ЦОПП и ПОО в рамках реализации программ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19045" y="1002597"/>
            <a:ext cx="20162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ЦОПП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91866" y="995773"/>
            <a:ext cx="14842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ПОО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928662" y="3126652"/>
            <a:ext cx="5011271" cy="695047"/>
          </a:xfrm>
          <a:prstGeom prst="homePlate">
            <a:avLst>
              <a:gd name="adj" fmla="val 17861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928662" y="3884162"/>
            <a:ext cx="5072097" cy="970461"/>
          </a:xfrm>
          <a:prstGeom prst="homePlate">
            <a:avLst>
              <a:gd name="adj" fmla="val 17861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928662" y="2126520"/>
            <a:ext cx="5000660" cy="928694"/>
          </a:xfrm>
          <a:prstGeom prst="homePlate">
            <a:avLst>
              <a:gd name="adj" fmla="val 17861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938783" y="1304269"/>
            <a:ext cx="4982576" cy="754050"/>
          </a:xfrm>
          <a:prstGeom prst="homePlate">
            <a:avLst>
              <a:gd name="adj" fmla="val 17861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79712" y="2126520"/>
            <a:ext cx="39416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Разработка макета программы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Разработка и утверждение сметы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Заключение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договоров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с педагогическими работниками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Согласование программы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работодателем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Размещение программы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на цифровой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платформе</a:t>
            </a:r>
          </a:p>
          <a:p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1173274" y="1014037"/>
            <a:ext cx="4752960" cy="276999"/>
          </a:xfrm>
          <a:prstGeom prst="homePlate">
            <a:avLst>
              <a:gd name="adj" fmla="val 17861"/>
            </a:avLst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endParaRPr lang="ru-RU" sz="1200" b="1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5009" y="1359825"/>
            <a:ext cx="1418916" cy="646331"/>
          </a:xfrm>
          <a:prstGeom prst="rect">
            <a:avLst/>
          </a:prstGeom>
          <a:solidFill>
            <a:srgbClr val="1D716F"/>
          </a:solidFill>
          <a:ln w="28575">
            <a:solidFill>
              <a:srgbClr val="1D716F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ОПРЕДЕЛЕНИЕ ПЕРЕЧНЯ ПРОГРАММ</a:t>
            </a:r>
            <a:endParaRPr lang="ru-RU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8667" y="2367224"/>
            <a:ext cx="1423251" cy="461665"/>
          </a:xfrm>
          <a:prstGeom prst="rect">
            <a:avLst/>
          </a:prstGeom>
          <a:solidFill>
            <a:srgbClr val="1D716F"/>
          </a:solidFill>
          <a:ln w="28575">
            <a:solidFill>
              <a:srgbClr val="1D716F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sz="12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>
                <a:solidFill>
                  <a:schemeClr val="bg1"/>
                </a:solidFill>
              </a:rPr>
              <a:t>РАЗРАБОТКА ПРОГРАММ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1033" y="3147273"/>
            <a:ext cx="1586323" cy="646331"/>
          </a:xfrm>
          <a:prstGeom prst="rect">
            <a:avLst/>
          </a:prstGeom>
          <a:solidFill>
            <a:srgbClr val="1D716F"/>
          </a:solidFill>
          <a:ln w="28575">
            <a:solidFill>
              <a:srgbClr val="1D716F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sz="12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>
                <a:solidFill>
                  <a:schemeClr val="bg1"/>
                </a:solidFill>
              </a:rPr>
              <a:t>ФОРМИРОВАНИЕ РЕЕСТРА </a:t>
            </a:r>
          </a:p>
          <a:p>
            <a:r>
              <a:rPr lang="ru-RU" dirty="0">
                <a:solidFill>
                  <a:schemeClr val="bg1"/>
                </a:solidFill>
              </a:rPr>
              <a:t>РЕСУРСОВ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6745" y="4116817"/>
            <a:ext cx="1457632" cy="461665"/>
          </a:xfrm>
          <a:prstGeom prst="rect">
            <a:avLst/>
          </a:prstGeom>
          <a:solidFill>
            <a:srgbClr val="1D716F"/>
          </a:solidFill>
          <a:ln w="28575">
            <a:solidFill>
              <a:srgbClr val="1D716F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sz="12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>
                <a:solidFill>
                  <a:schemeClr val="bg1"/>
                </a:solidFill>
              </a:rPr>
              <a:t>ОРГАНИЗАЦИЯ ОБУЧЕНИЯ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91429" y="1310281"/>
            <a:ext cx="4112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пределение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потребности рынка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труда в компетенциях опережающей профессиональной подготовки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базы заявок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граждан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Подбор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вида программы и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формы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обучения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ятиугольник 21"/>
          <p:cNvSpPr/>
          <p:nvPr/>
        </p:nvSpPr>
        <p:spPr>
          <a:xfrm rot="10800000">
            <a:off x="5921355" y="1304262"/>
            <a:ext cx="3098453" cy="750820"/>
          </a:xfrm>
          <a:prstGeom prst="homePlate">
            <a:avLst>
              <a:gd name="adj" fmla="val 17861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50182" y="1293576"/>
            <a:ext cx="29792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Определение потребности 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педагогических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работников в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компетенциях опережающей профессиональной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подготовки 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ятиугольник 25"/>
          <p:cNvSpPr/>
          <p:nvPr/>
        </p:nvSpPr>
        <p:spPr>
          <a:xfrm rot="10800000">
            <a:off x="6000760" y="3135278"/>
            <a:ext cx="3000396" cy="642942"/>
          </a:xfrm>
          <a:prstGeom prst="homePlate">
            <a:avLst>
              <a:gd name="adj" fmla="val 17861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11447" y="2280183"/>
            <a:ext cx="2925089" cy="635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Содержательное наполнение программ</a:t>
            </a:r>
          </a:p>
          <a:p>
            <a:pPr marL="171450" indent="-1714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Предоставление информации для составлении смет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4321" y="5249382"/>
            <a:ext cx="728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900" b="1" dirty="0">
                <a:solidFill>
                  <a:schemeClr val="tx2">
                    <a:lumMod val="75000"/>
                  </a:schemeClr>
                </a:solidFill>
              </a:rPr>
              <a:t>Передача данных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24374" y="5270515"/>
            <a:ext cx="994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</a:rPr>
              <a:t>Совещательные мероприятия</a:t>
            </a:r>
            <a:endParaRPr lang="ru-RU" sz="9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98335" y="5251291"/>
            <a:ext cx="1129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</a:rPr>
              <a:t>Договор о сетевом взаимодействии</a:t>
            </a:r>
            <a:endParaRPr lang="ru-RU" sz="9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082726" y="3094216"/>
            <a:ext cx="3892163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Внесение на цифровой платформе сведений о МТБ и педагогическом составе </a:t>
            </a: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Определение перечня предприятий для прохождения производственной практики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29918" y="3221483"/>
            <a:ext cx="2689890" cy="454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Предоставление сведений о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МТБ и педагогическом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составе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ятиугольник 36"/>
          <p:cNvSpPr/>
          <p:nvPr/>
        </p:nvSpPr>
        <p:spPr>
          <a:xfrm rot="10800000">
            <a:off x="6068684" y="3841031"/>
            <a:ext cx="2932471" cy="1143008"/>
          </a:xfrm>
          <a:prstGeom prst="homePlate">
            <a:avLst>
              <a:gd name="adj" fmla="val 17861"/>
            </a:avLst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89735" y="5265917"/>
            <a:ext cx="106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>
                <a:solidFill>
                  <a:schemeClr val="tx2">
                    <a:lumMod val="75000"/>
                  </a:schemeClr>
                </a:solidFill>
              </a:rPr>
              <a:t>Цифровая платформа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314056" y="3882081"/>
            <a:ext cx="2853668" cy="99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Согласование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расписания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занятий</a:t>
            </a:r>
          </a:p>
          <a:p>
            <a:pPr marL="171450" indent="-1714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демонстрационного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экзамена</a:t>
            </a:r>
          </a:p>
          <a:p>
            <a:pPr marL="171450" indent="-1714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Предоставление МТБ</a:t>
            </a:r>
          </a:p>
          <a:p>
            <a:pPr marL="171450" indent="-1714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Разработка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методических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материалов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99964" y="3819530"/>
            <a:ext cx="3921705" cy="12568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98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набора граждан </a:t>
            </a: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lnSpc>
                <a:spcPct val="98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Регистрация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граждан на цифровой платформе ЦОПП</a:t>
            </a:r>
          </a:p>
          <a:p>
            <a:pPr marL="171450" indent="-171450">
              <a:lnSpc>
                <a:spcPct val="98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Определение площадки обучения и производственной практики</a:t>
            </a:r>
          </a:p>
          <a:p>
            <a:pPr marL="171450" indent="-171450">
              <a:lnSpc>
                <a:spcPct val="98000"/>
              </a:lnSpc>
              <a:buFont typeface="Wingdings" panose="05000000000000000000" pitchFamily="2" charset="2"/>
              <a:buChar char="ü"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Составление расписания занятий</a:t>
            </a:r>
          </a:p>
          <a:p>
            <a:pPr marL="171450" indent="-171450">
              <a:lnSpc>
                <a:spcPct val="98000"/>
              </a:lnSpc>
              <a:buFont typeface="Wingdings" panose="05000000000000000000" pitchFamily="2" charset="2"/>
              <a:buChar char="ü"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Заключение договоров с педагогическими работниками</a:t>
            </a:r>
          </a:p>
          <a:p>
            <a:pPr marL="171450" indent="-171450">
              <a:lnSpc>
                <a:spcPct val="98000"/>
              </a:lnSpc>
              <a:buFont typeface="Wingdings" panose="05000000000000000000" pitchFamily="2" charset="2"/>
              <a:buChar char="ü"/>
            </a:pPr>
            <a:endParaRPr lang="ru-RU" sz="1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3199" y="4938351"/>
            <a:ext cx="5717659" cy="276999"/>
          </a:xfrm>
          <a:prstGeom prst="rect">
            <a:avLst/>
          </a:prstGeom>
          <a:solidFill>
            <a:srgbClr val="1D716F"/>
          </a:solidFill>
          <a:ln w="28575">
            <a:solidFill>
              <a:srgbClr val="1D716F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sz="12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dirty="0" smtClean="0">
                <a:solidFill>
                  <a:schemeClr val="bg1"/>
                </a:solidFill>
              </a:rPr>
              <a:t>ВЫДАЧА ДОКУМЕНТА ОБ ОБРАЗОВАНИИ (КВАЛИФИКАЦИИ)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99700" y="5265917"/>
            <a:ext cx="1376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</a:rPr>
              <a:t>Договор об оказании услуг</a:t>
            </a:r>
            <a:endParaRPr lang="ru-RU" sz="105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607878" y="5251291"/>
            <a:ext cx="809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</a:rPr>
              <a:t>Работа с кластерами</a:t>
            </a:r>
            <a:endParaRPr lang="ru-RU" sz="9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242" y="5291241"/>
            <a:ext cx="315093" cy="2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59" y="5285372"/>
            <a:ext cx="315093" cy="293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716" y="5285372"/>
            <a:ext cx="315094" cy="339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111" y="5291241"/>
            <a:ext cx="315093" cy="34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647" y="5268115"/>
            <a:ext cx="315095" cy="371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8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359" y="5291240"/>
            <a:ext cx="315093" cy="310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282" y="1370540"/>
            <a:ext cx="282033" cy="220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8" y="1590547"/>
            <a:ext cx="282033" cy="251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1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072" y="1841839"/>
            <a:ext cx="243085" cy="171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" name="Picture 7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444" y="2218054"/>
            <a:ext cx="217117" cy="21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3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192" y="2457832"/>
            <a:ext cx="263886" cy="235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233" y="1566935"/>
            <a:ext cx="250134" cy="232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5" name="Picture 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98" y="2312526"/>
            <a:ext cx="243085" cy="26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6" name="Picture 3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828" y="2605216"/>
            <a:ext cx="242587" cy="22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7" name="Picture 5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168" y="3169782"/>
            <a:ext cx="222926" cy="240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" name="Picture 7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94" y="3464160"/>
            <a:ext cx="213799" cy="252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9" name="Picture 3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3971" y="3349817"/>
            <a:ext cx="245837" cy="228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0" name="Picture 5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4295"/>
            <a:ext cx="208167" cy="224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1" name="Picture 2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948" y="4215474"/>
            <a:ext cx="237560" cy="242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" name="Picture 7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948" y="4555412"/>
            <a:ext cx="216202" cy="25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2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206" y="4190618"/>
            <a:ext cx="236323" cy="267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" name="Picture 8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183" y="4510505"/>
            <a:ext cx="206401" cy="222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Соединительная линия уступом 2"/>
          <p:cNvCxnSpPr>
            <a:stCxn id="17" idx="1"/>
            <a:endCxn id="18" idx="1"/>
          </p:cNvCxnSpPr>
          <p:nvPr/>
        </p:nvCxnSpPr>
        <p:spPr>
          <a:xfrm rot="10800000" flipH="1" flipV="1">
            <a:off x="265009" y="1682991"/>
            <a:ext cx="13658" cy="915066"/>
          </a:xfrm>
          <a:prstGeom prst="bentConnector3">
            <a:avLst>
              <a:gd name="adj1" fmla="val -1673744"/>
            </a:avLst>
          </a:prstGeom>
          <a:ln>
            <a:solidFill>
              <a:srgbClr val="1D7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>
            <a:stCxn id="18" idx="1"/>
            <a:endCxn id="19" idx="1"/>
          </p:cNvCxnSpPr>
          <p:nvPr/>
        </p:nvCxnSpPr>
        <p:spPr>
          <a:xfrm rot="10800000" flipV="1">
            <a:off x="271033" y="2598057"/>
            <a:ext cx="7634" cy="872382"/>
          </a:xfrm>
          <a:prstGeom prst="bentConnector3">
            <a:avLst>
              <a:gd name="adj1" fmla="val 3094498"/>
            </a:avLst>
          </a:prstGeom>
          <a:ln>
            <a:solidFill>
              <a:srgbClr val="1D7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Соединительная линия уступом 31"/>
          <p:cNvCxnSpPr>
            <a:stCxn id="19" idx="1"/>
            <a:endCxn id="20" idx="1"/>
          </p:cNvCxnSpPr>
          <p:nvPr/>
        </p:nvCxnSpPr>
        <p:spPr>
          <a:xfrm rot="10800000" flipH="1" flipV="1">
            <a:off x="271033" y="3470438"/>
            <a:ext cx="35712" cy="877211"/>
          </a:xfrm>
          <a:prstGeom prst="bentConnector3">
            <a:avLst>
              <a:gd name="adj1" fmla="val -640121"/>
            </a:avLst>
          </a:prstGeom>
          <a:ln>
            <a:solidFill>
              <a:srgbClr val="1D7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>
            <a:stCxn id="20" idx="1"/>
            <a:endCxn id="45" idx="1"/>
          </p:cNvCxnSpPr>
          <p:nvPr/>
        </p:nvCxnSpPr>
        <p:spPr>
          <a:xfrm rot="10800000" flipV="1">
            <a:off x="273199" y="4347649"/>
            <a:ext cx="33546" cy="729201"/>
          </a:xfrm>
          <a:prstGeom prst="bentConnector3">
            <a:avLst>
              <a:gd name="adj1" fmla="val 781452"/>
            </a:avLst>
          </a:prstGeom>
          <a:ln>
            <a:solidFill>
              <a:srgbClr val="1D7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8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192" y="2706650"/>
            <a:ext cx="243085" cy="26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644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547664" y="625252"/>
            <a:ext cx="7344816" cy="0"/>
          </a:xfrm>
          <a:prstGeom prst="line">
            <a:avLst/>
          </a:prstGeom>
          <a:ln w="19050">
            <a:solidFill>
              <a:srgbClr val="31C1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71600" y="770102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Преимущества взаимодействия </a:t>
            </a:r>
            <a:r>
              <a:rPr lang="ru-RU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ЦОПП и </a:t>
            </a: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ПОО</a:t>
            </a:r>
            <a:endParaRPr lang="ru-RU" sz="24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6357950" y="2973686"/>
            <a:ext cx="2300014" cy="1198926"/>
            <a:chOff x="5600219" y="2980"/>
            <a:chExt cx="2300014" cy="1198926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Прямоугольник 12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fillRef>
            <a:effectRef idx="2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Прямоугольник 13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Содействие в </a:t>
              </a:r>
              <a:r>
                <a:rPr lang="ru-RU" sz="1400" kern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трудоустройстве выпускников</a:t>
              </a:r>
              <a:endParaRPr lang="ru-RU" sz="14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469665" y="1489646"/>
            <a:ext cx="2300014" cy="1198926"/>
            <a:chOff x="5600219" y="2980"/>
            <a:chExt cx="2300014" cy="1198926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6" name="Прямоугольник 15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olidFill>
              <a:srgbClr val="1D716F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fillRef>
            <a:effectRef idx="2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Прямоугольник 16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Направление слушателей на обучение в ПОО</a:t>
              </a:r>
              <a:endParaRPr lang="ru-RU" sz="14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469665" y="2973686"/>
            <a:ext cx="2300014" cy="1198926"/>
            <a:chOff x="5600219" y="2980"/>
            <a:chExt cx="2300014" cy="1198926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28" name="Прямоугольник 27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fillRef>
            <a:effectRef idx="2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Прямоугольник 28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Расширение практики сетевого взаимодействия</a:t>
              </a:r>
              <a:endParaRPr lang="ru-RU" sz="14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3358120" y="1489646"/>
            <a:ext cx="2300014" cy="1198926"/>
            <a:chOff x="5600219" y="2980"/>
            <a:chExt cx="2300014" cy="1198926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34" name="Прямоугольник 33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olidFill>
              <a:srgbClr val="1D716F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fillRef>
            <a:effectRef idx="2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Прямоугольник 34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Дополнительная реклама</a:t>
              </a:r>
              <a:endParaRPr lang="ru-RU" sz="14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6357950" y="1489348"/>
            <a:ext cx="2300014" cy="1198926"/>
            <a:chOff x="5600219" y="2980"/>
            <a:chExt cx="2300014" cy="1198926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37" name="Прямоугольник 36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olidFill>
              <a:srgbClr val="1D716F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fillRef>
            <a:effectRef idx="2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Прямоугольник 37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spcBef>
                  <a:spcPct val="0"/>
                </a:spcBef>
              </a:pP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Бесплатно повышение квалификации преподавателей </a:t>
              </a:r>
            </a:p>
            <a:p>
              <a:pPr lvl="0" algn="ctr" defTabSz="622300">
                <a:spcBef>
                  <a:spcPct val="0"/>
                </a:spcBef>
              </a:pP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(мастеров п/о)</a:t>
              </a:r>
              <a:endParaRPr lang="ru-RU" sz="14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3384931" y="2973686"/>
            <a:ext cx="2300014" cy="1198926"/>
            <a:chOff x="5600219" y="2980"/>
            <a:chExt cx="2300014" cy="1198926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40" name="Прямоугольник 39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olidFill>
              <a:srgbClr val="1D716F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fillRef>
            <a:effectRef idx="2">
              <a:schemeClr val="accent5">
                <a:shade val="50000"/>
                <a:hueOff val="144556"/>
                <a:satOff val="-3197"/>
                <a:lumOff val="2399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Прямоугольник 40"/>
            <p:cNvSpPr/>
            <p:nvPr/>
          </p:nvSpPr>
          <p:spPr>
            <a:xfrm>
              <a:off x="5600219" y="2980"/>
              <a:ext cx="2300014" cy="119892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Использование ресурсов ЦОПП в целях ПОО</a:t>
              </a:r>
              <a:endParaRPr lang="ru-RU" sz="14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2921" y="4369668"/>
            <a:ext cx="1270412" cy="127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8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547664" y="625252"/>
            <a:ext cx="7344816" cy="0"/>
          </a:xfrm>
          <a:prstGeom prst="line">
            <a:avLst/>
          </a:prstGeom>
          <a:ln w="19050">
            <a:solidFill>
              <a:srgbClr val="31C1B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1635" y="1201316"/>
            <a:ext cx="86908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 marR="5080" indent="635" algn="ctr">
              <a:lnSpc>
                <a:spcPct val="10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Смоленское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областное государственное автономное учреждение дополнительного профессионального образования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indent="635" algn="ctr">
              <a:lnSpc>
                <a:spcPct val="10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опережающей профессиональной подготовки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12065" marR="5080" indent="635" algn="ctr">
              <a:lnSpc>
                <a:spcPct val="10000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</a:t>
            </a:r>
            <a:r>
              <a:rPr lang="ru-RU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214020, город Смоленск, улица Шевченко, дом 87 </a:t>
            </a:r>
          </a:p>
          <a:p>
            <a:r>
              <a:rPr lang="ru-RU" sz="2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</a:t>
            </a:r>
            <a:r>
              <a:rPr lang="ru-RU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электронной </a:t>
            </a:r>
            <a:r>
              <a:rPr lang="ru-RU"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почты:</a:t>
            </a:r>
            <a:r>
              <a:rPr lang="ru-RU"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copp67info@yandex.ru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Сайт:</a:t>
            </a:r>
            <a:r>
              <a:rPr lang="ru-RU"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http://uc.gov67.ru/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indent="635"/>
            <a:r>
              <a:rPr lang="ru-RU" sz="20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Директор, к.э.н., доцент: </a:t>
            </a:r>
            <a:r>
              <a:rPr lang="ru-RU" sz="2000" spc="-1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Зарянкина</a:t>
            </a:r>
            <a:r>
              <a:rPr lang="ru-RU" sz="20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Оксана Михайловна</a:t>
            </a:r>
          </a:p>
          <a:p>
            <a:r>
              <a:rPr lang="ru-RU" sz="2000" spc="-1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20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+7-952-536-18-45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Бодунова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Наталья Александровна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Тел.: +7-920-331-73-05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indent="635">
              <a:lnSpc>
                <a:spcPct val="10000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721596"/>
            <a:ext cx="2255790" cy="1484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0620" y="618306"/>
            <a:ext cx="7371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ЦОПП – агрегатор ресурсов среднего профессионального образования </a:t>
            </a:r>
          </a:p>
          <a:p>
            <a:pPr algn="ctr"/>
            <a:r>
              <a:rPr lang="ru-RU" sz="1400" dirty="0" smtClean="0">
                <a:solidFill>
                  <a:srgbClr val="EA0000"/>
                </a:solidFill>
                <a:latin typeface="Times New Roman" pitchFamily="18" charset="0"/>
                <a:cs typeface="Times New Roman" pitchFamily="18" charset="0"/>
              </a:rPr>
              <a:t>под потребности регионального рынка труда</a:t>
            </a:r>
            <a:endParaRPr lang="ru-RU" sz="1400" dirty="0">
              <a:solidFill>
                <a:srgbClr val="EA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62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4353</TotalTime>
  <Words>532</Words>
  <Application>Microsoft Office PowerPoint</Application>
  <PresentationFormat>Экран (16:10)</PresentationFormat>
  <Paragraphs>97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Иваненкова Марина Александровна</cp:lastModifiedBy>
  <cp:revision>172</cp:revision>
  <cp:lastPrinted>2022-08-24T18:41:06Z</cp:lastPrinted>
  <dcterms:created xsi:type="dcterms:W3CDTF">2020-08-12T08:27:35Z</dcterms:created>
  <dcterms:modified xsi:type="dcterms:W3CDTF">2022-08-25T04:43:22Z</dcterms:modified>
</cp:coreProperties>
</file>