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1" r:id="rId2"/>
    <p:sldId id="275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76" r:id="rId12"/>
    <p:sldId id="297" r:id="rId13"/>
    <p:sldId id="265" r:id="rId14"/>
    <p:sldId id="266" r:id="rId15"/>
    <p:sldId id="267" r:id="rId16"/>
    <p:sldId id="268" r:id="rId17"/>
    <p:sldId id="273" r:id="rId18"/>
    <p:sldId id="277" r:id="rId19"/>
    <p:sldId id="269" r:id="rId20"/>
    <p:sldId id="270" r:id="rId21"/>
    <p:sldId id="280" r:id="rId22"/>
    <p:sldId id="278" r:id="rId23"/>
    <p:sldId id="283" r:id="rId24"/>
    <p:sldId id="285" r:id="rId25"/>
    <p:sldId id="287" r:id="rId26"/>
    <p:sldId id="291" r:id="rId27"/>
    <p:sldId id="295" r:id="rId28"/>
    <p:sldId id="288" r:id="rId29"/>
    <p:sldId id="289" r:id="rId30"/>
    <p:sldId id="292" r:id="rId31"/>
    <p:sldId id="293" r:id="rId32"/>
    <p:sldId id="294" r:id="rId33"/>
    <p:sldId id="282" r:id="rId34"/>
    <p:sldId id="299" r:id="rId35"/>
    <p:sldId id="298" r:id="rId36"/>
    <p:sldId id="272" r:id="rId37"/>
    <p:sldId id="279" r:id="rId38"/>
    <p:sldId id="27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>
      <p:cViewPr varScale="1">
        <p:scale>
          <a:sx n="98" d="100"/>
          <a:sy n="98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82FC-8EDA-4799-8F7B-6B09E820DAE1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B4071-C90F-4410-8A57-618D9BD4A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05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Исходим из того что читать все умеют и из необходимости </a:t>
            </a:r>
            <a:r>
              <a:rPr lang="ru-RU" smtClean="0"/>
              <a:t>адаптировать презентацию </a:t>
            </a:r>
            <a:r>
              <a:rPr lang="ru-RU" dirty="0" smtClean="0"/>
              <a:t>сайта под аудиторию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B4071-C90F-4410-8A57-618D9BD4A8B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802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Внешний вид страницы и пример содержания одного раздела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551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Пример информации о выбранном программном обеспечении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94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Информация о значении электронных </a:t>
            </a:r>
            <a:r>
              <a:rPr lang="ru-RU" dirty="0" err="1" smtClean="0"/>
              <a:t>библиотечнех</a:t>
            </a:r>
            <a:r>
              <a:rPr lang="ru-RU" dirty="0" smtClean="0"/>
              <a:t> ресурсов для современной библиотеки. Точки доступа</a:t>
            </a:r>
            <a:r>
              <a:rPr lang="ru-RU" baseline="0" dirty="0" smtClean="0"/>
              <a:t> к ресурсам на сайте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923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Внешний вид главной страницы библиотеки. Кратко о кнопках и о доступе  на ленту новостей библиотеки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617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Назначение раздела «</a:t>
            </a:r>
            <a:r>
              <a:rPr lang="ru-RU" dirty="0" err="1" smtClean="0"/>
              <a:t>Медиатека</a:t>
            </a:r>
            <a:r>
              <a:rPr lang="ru-RU" dirty="0" smtClean="0"/>
              <a:t> СОИРО»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211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Внешний вид раздела и пример содержания по отдельной кафедре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892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Раздел «систематический</a:t>
            </a:r>
            <a:r>
              <a:rPr lang="ru-RU" baseline="0" dirty="0" smtClean="0"/>
              <a:t> каталог статей». Назначение. Общее количеств размещенных статей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984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Внешний вид раздела. Список – оглавление </a:t>
            </a:r>
            <a:r>
              <a:rPr lang="ru-RU" dirty="0" err="1" smtClean="0"/>
              <a:t>медиатеки</a:t>
            </a:r>
            <a:r>
              <a:rPr lang="ru-RU" dirty="0" smtClean="0"/>
              <a:t>. Общее количество </a:t>
            </a:r>
            <a:r>
              <a:rPr lang="ru-RU" dirty="0" err="1" smtClean="0"/>
              <a:t>медиаресурсов</a:t>
            </a:r>
            <a:r>
              <a:rPr lang="ru-RU" dirty="0" smtClean="0"/>
              <a:t>. Что мы можем увидеть и узнать на этой странице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04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 мы можем увидеть и узнать на этой странице. Пример обложки и посмотреть </a:t>
            </a:r>
            <a:r>
              <a:rPr lang="ru-RU" dirty="0" err="1" smtClean="0"/>
              <a:t>демо</a:t>
            </a:r>
            <a:r>
              <a:rPr lang="en-US" dirty="0" smtClean="0"/>
              <a:t>-</a:t>
            </a:r>
            <a:r>
              <a:rPr lang="ru-RU" dirty="0" smtClean="0"/>
              <a:t>ролик на </a:t>
            </a:r>
            <a:r>
              <a:rPr lang="en-US" dirty="0" err="1" smtClean="0"/>
              <a:t>Youtube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789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Раздел «абонемент ПО». Назначение. Количество программных ресурсов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06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AE43-8584-495E-BB96-9B8BFEC6D06B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9324D-1D33-445C-A490-E1A59C046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79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AE43-8584-495E-BB96-9B8BFEC6D06B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9324D-1D33-445C-A490-E1A59C046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32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AE43-8584-495E-BB96-9B8BFEC6D06B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9324D-1D33-445C-A490-E1A59C046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44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AE43-8584-495E-BB96-9B8BFEC6D06B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9324D-1D33-445C-A490-E1A59C046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87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AE43-8584-495E-BB96-9B8BFEC6D06B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9324D-1D33-445C-A490-E1A59C046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80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AE43-8584-495E-BB96-9B8BFEC6D06B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9324D-1D33-445C-A490-E1A59C046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05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AE43-8584-495E-BB96-9B8BFEC6D06B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9324D-1D33-445C-A490-E1A59C046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92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AE43-8584-495E-BB96-9B8BFEC6D06B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9324D-1D33-445C-A490-E1A59C046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2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AE43-8584-495E-BB96-9B8BFEC6D06B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9324D-1D33-445C-A490-E1A59C046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4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AE43-8584-495E-BB96-9B8BFEC6D06B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9324D-1D33-445C-A490-E1A59C046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32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AE43-8584-495E-BB96-9B8BFEC6D06B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9324D-1D33-445C-A490-E1A59C046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34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4AE43-8584-495E-BB96-9B8BFEC6D06B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9324D-1D33-445C-A490-E1A59C046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1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3" y="417741"/>
            <a:ext cx="7701694" cy="581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1153" y="417741"/>
            <a:ext cx="7701694" cy="5819571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0968" y="2420888"/>
            <a:ext cx="7942064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Официальный </a:t>
            </a:r>
            <a:r>
              <a:rPr lang="ru-RU" sz="3600" b="1" dirty="0"/>
              <a:t>сайт ГАУ ДПО СОИРО.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Обзор </a:t>
            </a:r>
            <a:r>
              <a:rPr lang="ru-RU" sz="3600" b="1" dirty="0"/>
              <a:t>возможностей и электронных услуг</a:t>
            </a:r>
          </a:p>
        </p:txBody>
      </p:sp>
    </p:spTree>
    <p:extLst>
      <p:ext uri="{BB962C8B-B14F-4D97-AF65-F5344CB8AC3E}">
        <p14:creationId xmlns:p14="http://schemas.microsoft.com/office/powerpoint/2010/main" val="230174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013389" cy="61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2636912"/>
            <a:ext cx="5040560" cy="40324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168090" y="116632"/>
            <a:ext cx="2482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АРХИВ СОБЫТИЙ</a:t>
            </a:r>
            <a:endParaRPr lang="ru-RU" sz="2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426000" y="476672"/>
            <a:ext cx="0" cy="21602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9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3" y="417741"/>
            <a:ext cx="7701694" cy="581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1153" y="417741"/>
            <a:ext cx="7701694" cy="5819571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0968" y="2924944"/>
            <a:ext cx="7942064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РАСПИСАНИ</a:t>
            </a:r>
            <a:r>
              <a:rPr lang="ru-RU" sz="3600" b="1" dirty="0" smtClean="0"/>
              <a:t>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3483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/>
          <a:stretch/>
        </p:blipFill>
        <p:spPr bwMode="auto">
          <a:xfrm>
            <a:off x="827584" y="1196752"/>
            <a:ext cx="7691006" cy="557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2123728" y="1196752"/>
            <a:ext cx="2232248" cy="47109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2220538" y="1196752"/>
            <a:ext cx="2135438" cy="14401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3288257" y="1195686"/>
            <a:ext cx="1047915" cy="424953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78940" y="404664"/>
            <a:ext cx="1960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РАСПИСАНИЕ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220538" y="5517232"/>
            <a:ext cx="4439693" cy="10081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3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013389" cy="61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4005065"/>
            <a:ext cx="1440160" cy="12961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578940" y="116632"/>
            <a:ext cx="1986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РАСПИСАНИЯ</a:t>
            </a:r>
            <a:endParaRPr lang="ru-RU" sz="2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187624" y="359290"/>
            <a:ext cx="0" cy="36457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187624" y="389855"/>
            <a:ext cx="2304256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62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013389" cy="61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0514" y="116632"/>
            <a:ext cx="7342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РАСПИСАНИЕ КУРСОВ ПОВЫШЕНИЯ КВАЛИФИКАЦИИ</a:t>
            </a:r>
            <a:endParaRPr lang="ru-RU" sz="24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771800" y="548680"/>
            <a:ext cx="0" cy="316835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77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548680"/>
            <a:ext cx="8013389" cy="61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9306" y="116632"/>
            <a:ext cx="5865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РАСПИСАНИЕ ПУБЛИЧНЫХ МЕРОПРИЯТИЙ</a:t>
            </a:r>
            <a:endParaRPr lang="ru-RU" sz="24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771800" y="548680"/>
            <a:ext cx="0" cy="345638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06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013389" cy="61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6981" y="87015"/>
            <a:ext cx="3650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РАСПИСАНИЕ ВЕБИНАРОВ</a:t>
            </a:r>
            <a:endParaRPr lang="ru-RU" sz="24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203848" y="524936"/>
            <a:ext cx="0" cy="34081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6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3"/>
          <a:stretch/>
        </p:blipFill>
        <p:spPr bwMode="auto">
          <a:xfrm>
            <a:off x="323528" y="1296140"/>
            <a:ext cx="8537622" cy="544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0404" y="188640"/>
            <a:ext cx="5460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ПОДПИСКА НА НОВОСТНУЮ РАССЫЛКУ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3548" y="5445224"/>
            <a:ext cx="1404156" cy="5040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447039" y="359289"/>
            <a:ext cx="0" cy="508593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475656" y="389856"/>
            <a:ext cx="5040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1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3" y="417741"/>
            <a:ext cx="7701694" cy="581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1153" y="417741"/>
            <a:ext cx="7701694" cy="5819571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0968" y="2924944"/>
            <a:ext cx="7942064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ИНФОРМАЦИОННОЕ ВЗАИМОДЕЙСТВИЕ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92881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013389" cy="61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0771" y="87015"/>
            <a:ext cx="3362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ЗАПРОС ИНФОРМАЦИИ</a:t>
            </a:r>
            <a:endParaRPr lang="ru-RU" sz="24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203848" y="524936"/>
            <a:ext cx="0" cy="17040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2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3" y="417741"/>
            <a:ext cx="7701694" cy="581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1153" y="417741"/>
            <a:ext cx="7701694" cy="5819571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0968" y="2924944"/>
            <a:ext cx="7942064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НОВОСТИ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216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8013389" cy="61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235" y="87015"/>
            <a:ext cx="2593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 НА ЗАПРОС</a:t>
            </a:r>
            <a:endParaRPr lang="ru-RU" sz="24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427984" y="548680"/>
            <a:ext cx="0" cy="17040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69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20404" y="188640"/>
            <a:ext cx="3992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НАМ ВАЖНО ВАШЕ МНЕНИЕ</a:t>
            </a:r>
            <a:endParaRPr lang="ru-RU" sz="2400" b="1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475656" y="389856"/>
            <a:ext cx="5040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323528" y="1335052"/>
            <a:ext cx="8537622" cy="5440948"/>
            <a:chOff x="323528" y="1335052"/>
            <a:chExt cx="8537622" cy="544094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36"/>
            <a:stretch/>
          </p:blipFill>
          <p:spPr bwMode="auto">
            <a:xfrm>
              <a:off x="323528" y="1381328"/>
              <a:ext cx="8537622" cy="535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8" t="21992" r="21571" b="4523"/>
            <a:stretch/>
          </p:blipFill>
          <p:spPr bwMode="auto">
            <a:xfrm>
              <a:off x="1917432" y="1335052"/>
              <a:ext cx="5271309" cy="5440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503548" y="5032632"/>
              <a:ext cx="1404156" cy="50405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0" name="Прямая со стрелкой 9"/>
          <p:cNvCxnSpPr/>
          <p:nvPr/>
        </p:nvCxnSpPr>
        <p:spPr>
          <a:xfrm>
            <a:off x="1447039" y="339833"/>
            <a:ext cx="28617" cy="460133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05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3" y="417741"/>
            <a:ext cx="7701694" cy="581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1153" y="417741"/>
            <a:ext cx="7701694" cy="5819571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0968" y="2924944"/>
            <a:ext cx="7942064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БИБЛИОТЕЧНОЕ ОБСЛУЖИВАНИЕ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2899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877938" y="310447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БИБЛИОТЕЧНОЕ ОБСЛУЖИВАНИЕ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3"/>
          <a:stretch/>
        </p:blipFill>
        <p:spPr bwMode="auto">
          <a:xfrm>
            <a:off x="217976" y="908720"/>
            <a:ext cx="876397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6732240" y="301298"/>
            <a:ext cx="504056" cy="147151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907704" y="2204864"/>
            <a:ext cx="5184576" cy="4104456"/>
          </a:xfrm>
          <a:prstGeom prst="rec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18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Сайт: </a:t>
            </a:r>
            <a:r>
              <a:rPr lang="ru-RU" b="1" dirty="0" smtClean="0"/>
              <a:t>архив </a:t>
            </a:r>
            <a:r>
              <a:rPr lang="ru-RU" b="1" dirty="0"/>
              <a:t>событий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9691" r="5258" b="10960"/>
          <a:stretch/>
        </p:blipFill>
        <p:spPr bwMode="auto">
          <a:xfrm>
            <a:off x="467543" y="836712"/>
            <a:ext cx="8277985" cy="511256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3779912" y="2420888"/>
            <a:ext cx="2952328" cy="324036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36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/>
          <p:cNvCxnSpPr/>
          <p:nvPr/>
        </p:nvCxnSpPr>
        <p:spPr>
          <a:xfrm flipH="1">
            <a:off x="3419872" y="2492896"/>
            <a:ext cx="2952328" cy="936104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1943" r="758" b="1215"/>
          <a:stretch/>
        </p:blipFill>
        <p:spPr bwMode="auto">
          <a:xfrm>
            <a:off x="611560" y="764704"/>
            <a:ext cx="816707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1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БИБЛИОТЕЧНОЕ ОБСЛУЖИВАНИЕ. ИНФОРМАЦИОННО-МЕТОДИЧЕСКОЕ ОБЕСПЕЧЕНИЕ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2204864"/>
            <a:ext cx="4752528" cy="4464496"/>
          </a:xfrm>
          <a:prstGeom prst="rec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608005" y="1664804"/>
            <a:ext cx="0" cy="1044116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62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97263" y="854711"/>
            <a:ext cx="8690267" cy="5713337"/>
            <a:chOff x="197263" y="854711"/>
            <a:chExt cx="8690267" cy="5713337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3" t="8048" r="5460"/>
            <a:stretch/>
          </p:blipFill>
          <p:spPr bwMode="auto">
            <a:xfrm>
              <a:off x="3347864" y="2423604"/>
              <a:ext cx="5539666" cy="414444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3" t="10084" r="23433" b="2463"/>
            <a:stretch/>
          </p:blipFill>
          <p:spPr bwMode="auto">
            <a:xfrm>
              <a:off x="197263" y="854711"/>
              <a:ext cx="3931571" cy="4464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5" name="Прямая со стрелкой 4"/>
            <p:cNvCxnSpPr/>
            <p:nvPr/>
          </p:nvCxnSpPr>
          <p:spPr>
            <a:xfrm>
              <a:off x="2555776" y="3284984"/>
              <a:ext cx="1872208" cy="115212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Прямоугольник 7"/>
          <p:cNvSpPr/>
          <p:nvPr/>
        </p:nvSpPr>
        <p:spPr>
          <a:xfrm>
            <a:off x="251521" y="116632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ИНФОРМАЦИОННО-МЕТОДИЧЕСКОЕ ОБЕСПЕЧЕНИЕ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4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4" t="28108" r="41664" b="26874"/>
          <a:stretch/>
        </p:blipFill>
        <p:spPr bwMode="auto">
          <a:xfrm>
            <a:off x="2699792" y="3356992"/>
            <a:ext cx="3821448" cy="331236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83817" y="107340"/>
            <a:ext cx="2931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БИБЛИОТЕЧНЫЕ КАТАЛОГИ</a:t>
            </a:r>
            <a:endParaRPr lang="ru-RU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9" t="50000" r="24166" b="37309"/>
          <a:stretch/>
        </p:blipFill>
        <p:spPr bwMode="auto">
          <a:xfrm>
            <a:off x="291402" y="1603916"/>
            <a:ext cx="8440615" cy="160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1457167" y="764704"/>
            <a:ext cx="432048" cy="432048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79912" y="774682"/>
            <a:ext cx="432048" cy="432048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084168" y="774932"/>
            <a:ext cx="432048" cy="432048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3</a:t>
            </a:r>
            <a:endParaRPr lang="ru-RU" sz="2400" b="1" dirty="0">
              <a:solidFill>
                <a:schemeClr val="tx2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673191" y="1206980"/>
            <a:ext cx="0" cy="56583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995936" y="1196752"/>
            <a:ext cx="0" cy="100811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298060" y="1196752"/>
            <a:ext cx="2132" cy="1584176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901125" y="660918"/>
            <a:ext cx="1791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Всего </a:t>
            </a:r>
            <a:r>
              <a:rPr lang="ru-RU" i="1" dirty="0" smtClean="0"/>
              <a:t>изданий: </a:t>
            </a:r>
            <a:r>
              <a:rPr lang="ru-RU" b="1" dirty="0"/>
              <a:t>2135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227504" y="660919"/>
            <a:ext cx="1707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Всего </a:t>
            </a:r>
            <a:r>
              <a:rPr lang="ru-RU" i="1" dirty="0" smtClean="0"/>
              <a:t>статей: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6998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531760" y="677018"/>
            <a:ext cx="1707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Всего </a:t>
            </a:r>
            <a:r>
              <a:rPr lang="ru-RU" i="1" dirty="0" smtClean="0"/>
              <a:t>статей: </a:t>
            </a:r>
            <a:br>
              <a:rPr lang="ru-RU" i="1" dirty="0" smtClean="0"/>
            </a:br>
            <a:r>
              <a:rPr lang="ru-RU" b="1" dirty="0" smtClean="0"/>
              <a:t>186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4645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598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МЕДИАТЕКА </a:t>
            </a:r>
            <a:endParaRPr lang="ru-RU" b="1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68810" y="1545916"/>
            <a:ext cx="4249388" cy="3683284"/>
            <a:chOff x="310877" y="1340768"/>
            <a:chExt cx="4915622" cy="424847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77" y="1340768"/>
              <a:ext cx="4915622" cy="424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1187624" y="1772816"/>
              <a:ext cx="3096344" cy="360040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3" name="Picture 1" descr="mediateka-w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21" y="121464"/>
            <a:ext cx="6762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ospitat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246" y="908720"/>
            <a:ext cx="70485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reg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246" y="1719583"/>
            <a:ext cx="70485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pit-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246" y="2319658"/>
            <a:ext cx="7048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saul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246" y="3215978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ORLDSKILLS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96" y="4293096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teacher-go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21" y="5085184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tep-1-201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96" y="5877272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72608" y="209866"/>
            <a:ext cx="370790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ВСЕ ИЗДАНИЯ ФОНДА </a:t>
            </a:r>
            <a:r>
              <a:rPr lang="ru-RU" sz="1600" b="1" dirty="0" smtClean="0"/>
              <a:t>МЕДИАТЕКИ</a:t>
            </a:r>
            <a:r>
              <a:rPr lang="ru-RU" sz="1600" dirty="0"/>
              <a:t> </a:t>
            </a:r>
          </a:p>
          <a:p>
            <a:endParaRPr lang="ru-RU" sz="1600" b="1" dirty="0" smtClean="0"/>
          </a:p>
          <a:p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>ОБЛАСТНОЙ </a:t>
            </a:r>
            <a:r>
              <a:rPr lang="ru-RU" sz="1600" b="1" dirty="0"/>
              <a:t>КОНКУРС "ВОСПИТАТЕЛЬ ГОДА" </a:t>
            </a:r>
            <a:r>
              <a:rPr lang="ru-RU" sz="1600" b="1" dirty="0" smtClean="0"/>
              <a:t> </a:t>
            </a:r>
            <a:r>
              <a:rPr lang="ru-RU" sz="1600" b="1" dirty="0"/>
              <a:t>                                          </a:t>
            </a:r>
            <a:endParaRPr lang="ru-RU" sz="1600" dirty="0"/>
          </a:p>
          <a:p>
            <a:r>
              <a:rPr lang="ru-RU" sz="1600" dirty="0"/>
              <a:t> </a:t>
            </a:r>
          </a:p>
          <a:p>
            <a:r>
              <a:rPr lang="ru-RU" sz="1600" b="1" dirty="0"/>
              <a:t>ЭЛЕКТРОННАЯ ИНФОРМАЦИОННО-АНАЛИТИЧЕСКАЯ СИСТЕМА "РЕГИОН" </a:t>
            </a:r>
            <a:r>
              <a:rPr lang="ru-RU" sz="1600" dirty="0"/>
              <a:t> 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b="1" dirty="0"/>
              <a:t>ИННОВАЦИОННЫЙ ОПЫТ ПЕДАГОГОВ </a:t>
            </a:r>
            <a:r>
              <a:rPr lang="ru-RU" sz="1600" dirty="0"/>
              <a:t> 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b="1" dirty="0"/>
              <a:t> </a:t>
            </a:r>
            <a:endParaRPr lang="ru-RU" sz="1600" b="1" dirty="0" smtClean="0"/>
          </a:p>
          <a:p>
            <a:r>
              <a:rPr lang="ru-RU" sz="1600" b="1" dirty="0" smtClean="0"/>
              <a:t>XIV </a:t>
            </a:r>
            <a:r>
              <a:rPr lang="ru-RU" sz="1600" b="1" dirty="0"/>
              <a:t>РЕГИОНАЛЬНЫЙ КОНКУРС "ПРЕПОДАВАТЕЛЬ ГОДА-2015"  образовательных учреждений СПО Смоленской области</a:t>
            </a:r>
            <a:endParaRPr lang="ru-RU" sz="1600" dirty="0"/>
          </a:p>
          <a:p>
            <a:r>
              <a:rPr lang="ru-RU" sz="1600" dirty="0"/>
              <a:t> </a:t>
            </a:r>
          </a:p>
          <a:p>
            <a:r>
              <a:rPr lang="ru-RU" sz="1600" b="1" dirty="0"/>
              <a:t>ФЕДЕРАЛЬНЫЕ, МЕЖРЕГИОНАЛЬНЫЕ, ОБЛАСТНЫЕ МЕРОПРИЯТИЯ </a:t>
            </a:r>
            <a:r>
              <a:rPr lang="ru-RU" sz="1600" dirty="0"/>
              <a:t> 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b="1" dirty="0"/>
              <a:t> XXVI ОБЛАСТНОЙ КОНКУРС "УЧИТЕЛЬ ГОДА-2016" </a:t>
            </a:r>
            <a:r>
              <a:rPr lang="ru-RU" sz="1600" dirty="0"/>
              <a:t> 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> </a:t>
            </a:r>
            <a:r>
              <a:rPr lang="ru-RU" sz="1600" b="1" dirty="0"/>
              <a:t>ОБЛАСТНАЯ НАУЧНАЯ КОНФЕРЕНЦИЯ "ШАГ В НАУКУ</a:t>
            </a:r>
            <a:r>
              <a:rPr lang="ru-RU" sz="1600" b="1" dirty="0" smtClean="0"/>
              <a:t>"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8557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298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МЕДИАТЕКА 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3742" y="757495"/>
            <a:ext cx="8812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XIV РЕГИОНАЛЬНЫЙ КОНКУРС "ПРЕПОДАВАТЕЛЬ ГОДА - </a:t>
            </a:r>
            <a:r>
              <a:rPr lang="ru-RU" sz="1600" b="1" dirty="0" smtClean="0"/>
              <a:t> 2015</a:t>
            </a:r>
            <a:r>
              <a:rPr lang="ru-RU" sz="1600" b="1" dirty="0"/>
              <a:t>"  образовательных учреждений СПО Смоленской области</a:t>
            </a:r>
          </a:p>
        </p:txBody>
      </p:sp>
      <p:pic>
        <p:nvPicPr>
          <p:cNvPr id="4100" name="Picture 4" descr="http://www.dpo-smolensk.ru/biblioteka/mediateka/esau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9" y="1745098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3068960"/>
            <a:ext cx="3672408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Издание: 2015 год / 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посмотреть </a:t>
            </a:r>
            <a:r>
              <a:rPr lang="ru-RU" dirty="0"/>
              <a:t>обложку </a:t>
            </a:r>
            <a:r>
              <a:rPr lang="ru-RU" u="sng" dirty="0"/>
              <a:t>...&gt;&gt;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/>
              <a:t>проморолик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Youtube</a:t>
            </a:r>
            <a:r>
              <a:rPr lang="ru-RU" dirty="0"/>
              <a:t> </a:t>
            </a:r>
            <a:r>
              <a:rPr lang="ru-RU" u="sng" dirty="0"/>
              <a:t>...&gt;&gt;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6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0" y="764704"/>
            <a:ext cx="7942064" cy="60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5584" y="159023"/>
            <a:ext cx="3349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АКТУАЛЬНЫЕ НОВОСТИ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9210" y="764704"/>
            <a:ext cx="1342510" cy="6001200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092280" y="760021"/>
            <a:ext cx="1540235" cy="6001200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764704"/>
            <a:ext cx="5040560" cy="360040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124744"/>
            <a:ext cx="5040560" cy="55446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4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1659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Абонемент ПО</a:t>
            </a:r>
            <a:endParaRPr lang="ru-RU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9691" r="5258" b="10960"/>
          <a:stretch/>
        </p:blipFill>
        <p:spPr bwMode="auto">
          <a:xfrm>
            <a:off x="1043608" y="1196752"/>
            <a:ext cx="7057748" cy="43589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5796136" y="2420888"/>
            <a:ext cx="504056" cy="1008112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8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88657"/>
            <a:ext cx="5055349" cy="372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9" t="36953" r="20943"/>
          <a:stretch/>
        </p:blipFill>
        <p:spPr bwMode="auto">
          <a:xfrm>
            <a:off x="179512" y="593727"/>
            <a:ext cx="4852850" cy="38164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4572000" y="4077072"/>
            <a:ext cx="720080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79512" y="88055"/>
            <a:ext cx="225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Сайт: Абонемент </a:t>
            </a:r>
            <a:r>
              <a:rPr lang="ru-RU" b="1" dirty="0" smtClean="0"/>
              <a:t>ПО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8470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355" y="107340"/>
            <a:ext cx="1659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Абонемент ПО</a:t>
            </a:r>
            <a:endParaRPr lang="ru-RU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2555"/>
            <a:ext cx="8064896" cy="594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11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3" y="417741"/>
            <a:ext cx="7701694" cy="581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1153" y="417741"/>
            <a:ext cx="7701694" cy="5819571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0968" y="2924944"/>
            <a:ext cx="7942064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ЗАКАЗ </a:t>
            </a:r>
            <a:r>
              <a:rPr lang="ru-RU" sz="2400" b="1" dirty="0" smtClean="0"/>
              <a:t>ПРОДУКЦИИ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1478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835696" y="908720"/>
            <a:ext cx="0" cy="489654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4" y="3020765"/>
            <a:ext cx="2592288" cy="816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3" t="9675" r="30751" b="5728"/>
          <a:stretch/>
        </p:blipFill>
        <p:spPr bwMode="auto">
          <a:xfrm>
            <a:off x="3635896" y="260648"/>
            <a:ext cx="5393956" cy="63367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1835696" y="941816"/>
            <a:ext cx="180020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818564" y="5772168"/>
            <a:ext cx="180020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05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3" y="417741"/>
            <a:ext cx="7701694" cy="581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1153" y="417741"/>
            <a:ext cx="7701694" cy="5819571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0968" y="2924944"/>
            <a:ext cx="7942064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БЫСТРЫЙ ДОСТУП К РЕСУРСУ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7252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10398" r="8404" b="5469"/>
          <a:stretch/>
        </p:blipFill>
        <p:spPr bwMode="auto">
          <a:xfrm>
            <a:off x="694441" y="764704"/>
            <a:ext cx="8069250" cy="568863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0404" y="188640"/>
            <a:ext cx="5103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ЕДИНОЕ ОКНО ЭЛЕКТРОННЫХ УСЛУГ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725143"/>
            <a:ext cx="1224136" cy="5040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447039" y="359289"/>
            <a:ext cx="0" cy="436585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475656" y="389856"/>
            <a:ext cx="5040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37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2"/>
          <a:stretch/>
        </p:blipFill>
        <p:spPr bwMode="auto">
          <a:xfrm>
            <a:off x="755576" y="1001948"/>
            <a:ext cx="7691006" cy="56559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0404" y="188640"/>
            <a:ext cx="1959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КАРТА САЙТА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5805264"/>
            <a:ext cx="1224136" cy="5040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447039" y="349561"/>
            <a:ext cx="0" cy="54459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475656" y="389856"/>
            <a:ext cx="5040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267744" y="1772816"/>
            <a:ext cx="4536504" cy="47525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923928" y="419472"/>
            <a:ext cx="5040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406146" y="389856"/>
            <a:ext cx="0" cy="13829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2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3" y="417741"/>
            <a:ext cx="7701694" cy="581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1153" y="417741"/>
            <a:ext cx="7701694" cy="5819571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0968" y="2420888"/>
            <a:ext cx="7942064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ru-RU" sz="3600" b="1" dirty="0" smtClean="0"/>
          </a:p>
          <a:p>
            <a:pPr algn="ctr"/>
            <a:r>
              <a:rPr lang="ru-RU" sz="3600" b="1" dirty="0" smtClean="0"/>
              <a:t>СПАСИБО ЗА ВНИМАНИЕ !</a:t>
            </a:r>
          </a:p>
          <a:p>
            <a:pPr algn="ctr"/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808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7" t="12990" b="13694"/>
          <a:stretch/>
        </p:blipFill>
        <p:spPr bwMode="auto">
          <a:xfrm>
            <a:off x="467544" y="116596"/>
            <a:ext cx="5544616" cy="657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0272" y="1124744"/>
            <a:ext cx="2049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АКТУАЛЬНЫЕ </a:t>
            </a:r>
          </a:p>
          <a:p>
            <a:r>
              <a:rPr lang="ru-RU" sz="2400" b="1" dirty="0" smtClean="0"/>
              <a:t>НОВОСТИ</a:t>
            </a:r>
            <a:endParaRPr lang="ru-RU" sz="2400" b="1" dirty="0"/>
          </a:p>
        </p:txBody>
      </p:sp>
      <p:cxnSp>
        <p:nvCxnSpPr>
          <p:cNvPr id="6" name="Прямая со стрелкой 5"/>
          <p:cNvCxnSpPr>
            <a:stCxn id="4" idx="1"/>
          </p:cNvCxnSpPr>
          <p:nvPr/>
        </p:nvCxnSpPr>
        <p:spPr>
          <a:xfrm flipH="1" flipV="1">
            <a:off x="5796136" y="1540242"/>
            <a:ext cx="1224136" cy="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66566" y="188640"/>
            <a:ext cx="3169330" cy="6361240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1955741"/>
            <a:ext cx="2376264" cy="4523330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188640"/>
            <a:ext cx="2376264" cy="936104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1124744"/>
            <a:ext cx="2088232" cy="7920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5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4" y="764704"/>
            <a:ext cx="7942064" cy="60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05584" y="159023"/>
            <a:ext cx="2560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ЛЕНТА НОВОСТЕЙ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3274" y="764704"/>
            <a:ext cx="1438446" cy="6001200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764704"/>
            <a:ext cx="1438446" cy="6001200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764704"/>
            <a:ext cx="5040560" cy="648072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412776"/>
            <a:ext cx="5040560" cy="52565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1" y="692696"/>
            <a:ext cx="7942064" cy="60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68090" y="159023"/>
            <a:ext cx="280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ГЛАВНЫЕ НОВОСТИ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3274" y="692696"/>
            <a:ext cx="1366438" cy="6073208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020272" y="692696"/>
            <a:ext cx="1499813" cy="6001200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979713" y="4437112"/>
            <a:ext cx="5040560" cy="2184776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79713" y="692696"/>
            <a:ext cx="5040560" cy="1872208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>
            <a:stCxn id="4" idx="2"/>
          </p:cNvCxnSpPr>
          <p:nvPr/>
        </p:nvCxnSpPr>
        <p:spPr>
          <a:xfrm>
            <a:off x="4572000" y="620688"/>
            <a:ext cx="36004" cy="194421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979712" y="2564904"/>
            <a:ext cx="5040560" cy="18722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71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942064" cy="60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2636912"/>
            <a:ext cx="4896544" cy="40324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589240"/>
            <a:ext cx="1440160" cy="6480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26766" y="159023"/>
            <a:ext cx="586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НОВОСТИ СРУКТУРНОГО ПОДРАЗДЕЛЕНИЯ</a:t>
            </a:r>
            <a:endParaRPr lang="ru-RU" sz="24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187624" y="359290"/>
            <a:ext cx="0" cy="512737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endCxn id="5" idx="1"/>
          </p:cNvCxnSpPr>
          <p:nvPr/>
        </p:nvCxnSpPr>
        <p:spPr>
          <a:xfrm>
            <a:off x="1187624" y="389855"/>
            <a:ext cx="539142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81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0415"/>
            <a:ext cx="7942064" cy="60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4293096"/>
            <a:ext cx="4824536" cy="5760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26766" y="159023"/>
            <a:ext cx="586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НОВОСТИ СРУКТУРНОГО ПОДРАЗДЕЛЕНИЯ</a:t>
            </a:r>
            <a:endParaRPr lang="ru-RU" sz="2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771800" y="620688"/>
            <a:ext cx="0" cy="367240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7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013389" cy="61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1268760"/>
            <a:ext cx="4752528" cy="5400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603305"/>
            <a:ext cx="1440160" cy="4899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68090" y="116632"/>
            <a:ext cx="2482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АРХИВ СОБЫТИЙ</a:t>
            </a:r>
            <a:endParaRPr lang="ru-RU" sz="24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187624" y="359290"/>
            <a:ext cx="0" cy="512737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187624" y="389855"/>
            <a:ext cx="1872208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20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283</Words>
  <Application>Microsoft Office PowerPoint</Application>
  <PresentationFormat>Экран (4:3)</PresentationFormat>
  <Paragraphs>88</Paragraphs>
  <Slides>38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Алёнка</dc:creator>
  <cp:lastModifiedBy>Алёнка</cp:lastModifiedBy>
  <cp:revision>33</cp:revision>
  <dcterms:created xsi:type="dcterms:W3CDTF">2016-09-27T09:10:11Z</dcterms:created>
  <dcterms:modified xsi:type="dcterms:W3CDTF">2016-10-17T09:13:52Z</dcterms:modified>
</cp:coreProperties>
</file>