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8" r:id="rId3"/>
    <p:sldId id="264" r:id="rId4"/>
    <p:sldId id="257" r:id="rId5"/>
    <p:sldId id="259" r:id="rId6"/>
    <p:sldId id="258" r:id="rId7"/>
    <p:sldId id="260" r:id="rId8"/>
    <p:sldId id="261" r:id="rId9"/>
    <p:sldId id="262" r:id="rId10"/>
    <p:sldId id="263" r:id="rId11"/>
    <p:sldId id="265" r:id="rId12"/>
    <p:sldId id="276" r:id="rId13"/>
    <p:sldId id="277" r:id="rId14"/>
    <p:sldId id="267" r:id="rId15"/>
    <p:sldId id="266" r:id="rId16"/>
    <p:sldId id="269" r:id="rId17"/>
    <p:sldId id="272" r:id="rId18"/>
    <p:sldId id="273" r:id="rId19"/>
    <p:sldId id="274" r:id="rId20"/>
    <p:sldId id="278" r:id="rId21"/>
    <p:sldId id="275" r:id="rId22"/>
    <p:sldId id="279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18.05.2016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18.05.2016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908721"/>
            <a:ext cx="8458200" cy="2963192"/>
          </a:xfrm>
        </p:spPr>
        <p:txBody>
          <a:bodyPr>
            <a:normAutofit/>
          </a:bodyPr>
          <a:lstStyle/>
          <a:p>
            <a:r>
              <a:rPr lang="ru-RU" dirty="0" smtClean="0"/>
              <a:t>Непрерывность  и п</a:t>
            </a:r>
            <a:r>
              <a:rPr lang="ru-RU" dirty="0" smtClean="0"/>
              <a:t>реемственность </a:t>
            </a:r>
            <a:r>
              <a:rPr lang="ru-RU" dirty="0" smtClean="0"/>
              <a:t>в реализации Концепции развития математического образования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07904" y="4221088"/>
            <a:ext cx="5256584" cy="1944216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Бордакова</a:t>
            </a:r>
            <a:r>
              <a:rPr lang="ru-RU" dirty="0" smtClean="0"/>
              <a:t> Татьяна </a:t>
            </a:r>
            <a:r>
              <a:rPr lang="ru-RU" dirty="0" smtClean="0"/>
              <a:t>Николаевна</a:t>
            </a:r>
          </a:p>
          <a:p>
            <a:r>
              <a:rPr lang="ru-RU" dirty="0" smtClean="0"/>
              <a:t>у</a:t>
            </a:r>
            <a:r>
              <a:rPr lang="ru-RU" dirty="0" smtClean="0"/>
              <a:t>читель </a:t>
            </a:r>
            <a:r>
              <a:rPr lang="ru-RU" dirty="0" smtClean="0"/>
              <a:t>начальных классов </a:t>
            </a:r>
            <a:r>
              <a:rPr lang="ru-RU" dirty="0" smtClean="0"/>
              <a:t>МБОУ СШ №2  г.Вязьмы, </a:t>
            </a:r>
          </a:p>
          <a:p>
            <a:r>
              <a:rPr lang="ru-RU" dirty="0" smtClean="0"/>
              <a:t> руководитель РМО учителей начальных классов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21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200" dirty="0" smtClean="0"/>
              <a:t>          Отсутствие </a:t>
            </a:r>
            <a:r>
              <a:rPr lang="ru-RU" sz="3200" dirty="0" smtClean="0"/>
              <a:t>у младших школьников знаний , умений и навыков , соответствующих начальной школе, значительно затрудняют обучение в 5 классе.</a:t>
            </a:r>
          </a:p>
          <a:p>
            <a:r>
              <a:rPr lang="ru-RU" sz="3200" dirty="0" smtClean="0"/>
              <a:t>Это значит, что необходимый уровень подготовленности </a:t>
            </a:r>
            <a:r>
              <a:rPr lang="ru-RU" sz="3200" b="1" dirty="0" smtClean="0"/>
              <a:t>должен быть.</a:t>
            </a:r>
          </a:p>
          <a:p>
            <a:r>
              <a:rPr lang="ru-RU" sz="3200" dirty="0" smtClean="0"/>
              <a:t>Важно создать систему непрерывного обучения.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Нарушение преемственности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Недостаточной подготовленности учеников 4-х классов к сознательному усвоению учебного курса( «уметь учиться»)</a:t>
            </a:r>
          </a:p>
          <a:p>
            <a:r>
              <a:rPr lang="ru-RU" dirty="0" smtClean="0"/>
              <a:t>Несогласованность программ и учебников для 4-5 классов</a:t>
            </a:r>
          </a:p>
          <a:p>
            <a:r>
              <a:rPr lang="ru-RU" dirty="0" smtClean="0"/>
              <a:t>Перегрузка программы 5 классов</a:t>
            </a:r>
          </a:p>
          <a:p>
            <a:r>
              <a:rPr lang="ru-RU" dirty="0" smtClean="0"/>
              <a:t>Разобщённости учителей начальной и средней школы, разных их требований.</a:t>
            </a:r>
          </a:p>
          <a:p>
            <a:r>
              <a:rPr lang="ru-RU" dirty="0" smtClean="0"/>
              <a:t>Загруженности учителей 4 классов</a:t>
            </a:r>
          </a:p>
          <a:p>
            <a:r>
              <a:rPr lang="ru-RU" dirty="0" smtClean="0"/>
              <a:t>Отсутствие единой терминологии и системы оценивания.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01824"/>
          </a:xfrm>
        </p:spPr>
        <p:txBody>
          <a:bodyPr/>
          <a:lstStyle/>
          <a:p>
            <a:r>
              <a:rPr lang="ru-RU" dirty="0" smtClean="0"/>
              <a:t>Рекомендации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Все учителя начальных классов должны знать программу 5-6классов, а учителя-предметники –программу начальной школы</a:t>
            </a:r>
          </a:p>
          <a:p>
            <a:r>
              <a:rPr lang="ru-RU" dirty="0" smtClean="0"/>
              <a:t>В системе проводить взаимное посещение уроков учителей 4-х классов и среднего звена для ознакомления со стилем  преподавания, темпом и методами работы</a:t>
            </a:r>
          </a:p>
          <a:p>
            <a:r>
              <a:rPr lang="ru-RU" dirty="0" smtClean="0"/>
              <a:t>В апреле-мае проводить срезы знаний в присутствие учителей среднего звена и совместный анализ контрольных работ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Работа школьных методических объединений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Анализ совместной методической работы учителей начальных классов и учителей математики основного звена позволяет выделить знания, умения и навыки, которые недостаточно сформированы  у младших школьников.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Анализ </a:t>
            </a:r>
            <a:r>
              <a:rPr lang="ru-RU" dirty="0" smtClean="0"/>
              <a:t>контрольных работ и наблюдений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249424"/>
            <a:ext cx="8640960" cy="432511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Ч</a:t>
            </a:r>
            <a:r>
              <a:rPr lang="ru-RU" dirty="0" smtClean="0"/>
              <a:t>аще </a:t>
            </a:r>
            <a:r>
              <a:rPr lang="ru-RU" dirty="0" smtClean="0"/>
              <a:t>всего </a:t>
            </a:r>
            <a:r>
              <a:rPr lang="ru-RU" dirty="0" smtClean="0"/>
              <a:t> недостаточно сформированы</a:t>
            </a:r>
          </a:p>
          <a:p>
            <a:pPr>
              <a:buNone/>
            </a:pPr>
            <a:r>
              <a:rPr lang="ru-RU" dirty="0" smtClean="0"/>
              <a:t>-вычислительные навыки четырёх действий</a:t>
            </a:r>
          </a:p>
          <a:p>
            <a:pPr>
              <a:buNone/>
            </a:pPr>
            <a:r>
              <a:rPr lang="ru-RU" dirty="0" smtClean="0"/>
              <a:t>(особенно вычитание и деление) многозначных</a:t>
            </a:r>
          </a:p>
          <a:p>
            <a:pPr>
              <a:buNone/>
            </a:pPr>
            <a:r>
              <a:rPr lang="ru-RU" dirty="0" smtClean="0"/>
              <a:t>ч</a:t>
            </a:r>
            <a:r>
              <a:rPr lang="ru-RU" dirty="0" smtClean="0"/>
              <a:t>исел</a:t>
            </a:r>
          </a:p>
          <a:p>
            <a:pPr>
              <a:buNone/>
            </a:pPr>
            <a:r>
              <a:rPr lang="ru-RU" dirty="0" smtClean="0"/>
              <a:t>-порядок действий в выражениях в нескольких операциях над числами</a:t>
            </a:r>
          </a:p>
          <a:p>
            <a:pPr>
              <a:buNone/>
            </a:pPr>
            <a:r>
              <a:rPr lang="ru-RU" dirty="0" smtClean="0"/>
              <a:t>-перевод  и действия с именованными числами</a:t>
            </a:r>
          </a:p>
          <a:p>
            <a:pPr>
              <a:buNone/>
            </a:pPr>
            <a:r>
              <a:rPr lang="ru-RU" dirty="0" smtClean="0"/>
              <a:t>-решение текстовых задач(особенно задачи на движения)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21800"/>
          </a:xfrm>
        </p:spPr>
        <p:txBody>
          <a:bodyPr>
            <a:noAutofit/>
          </a:bodyPr>
          <a:lstStyle/>
          <a:p>
            <a:r>
              <a:rPr lang="ru-RU" sz="3200" dirty="0" smtClean="0"/>
              <a:t>Изучение любой темы по математике должно быть построено таким образом, чтобы оно опиралось на ранее изученный уже усвоенный материал, а все связи между изученным и данным материалом должны активно реализовываться.</a:t>
            </a:r>
          </a:p>
          <a:p>
            <a:r>
              <a:rPr lang="ru-RU" sz="3200" dirty="0" smtClean="0"/>
              <a:t>Преемственность тесно связано  с повторением и пропедевтикой.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712968" cy="187220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Задачи предметной области математики и информатики в начальной школе (по ФГОС)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Развитие математической речи, логического и информатика  алгоритмического мышления, воображения, обеспечение первоначальных представлений о компьютерной грамотности</a:t>
            </a:r>
          </a:p>
          <a:p>
            <a:r>
              <a:rPr lang="ru-RU" dirty="0" smtClean="0"/>
              <a:t>Обязательный минимум по математике</a:t>
            </a:r>
          </a:p>
          <a:p>
            <a:pPr>
              <a:buNone/>
            </a:pPr>
            <a:r>
              <a:rPr lang="ru-RU" dirty="0" smtClean="0"/>
              <a:t>Отдельные темы не входят в обязательный минимум (</a:t>
            </a:r>
            <a:r>
              <a:rPr lang="ru-RU" dirty="0" err="1" smtClean="0"/>
              <a:t>н-р</a:t>
            </a:r>
            <a:r>
              <a:rPr lang="ru-RU" dirty="0" smtClean="0"/>
              <a:t>, решение уравнений) и выступают как пропедевтика для дальнейшего обучения предмета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22413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Содержательные линии</a:t>
            </a:r>
            <a:br>
              <a:rPr lang="ru-RU" sz="3200" dirty="0" smtClean="0"/>
            </a:br>
            <a:r>
              <a:rPr lang="ru-RU" sz="3200" dirty="0" smtClean="0"/>
              <a:t> предмет «Математика и информатика»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1.Числа и величины</a:t>
            </a:r>
          </a:p>
          <a:p>
            <a:pPr>
              <a:buNone/>
            </a:pPr>
            <a:r>
              <a:rPr lang="ru-RU" dirty="0" smtClean="0"/>
              <a:t>2. Арифметические действия</a:t>
            </a:r>
          </a:p>
          <a:p>
            <a:pPr>
              <a:buNone/>
            </a:pPr>
            <a:r>
              <a:rPr lang="ru-RU" dirty="0" smtClean="0"/>
              <a:t>3.Работа с текстовыми задачами</a:t>
            </a:r>
          </a:p>
          <a:p>
            <a:pPr>
              <a:buNone/>
            </a:pPr>
            <a:r>
              <a:rPr lang="ru-RU" dirty="0" smtClean="0"/>
              <a:t>4.Пространственные отношения.    Геометрические фигуры.</a:t>
            </a:r>
          </a:p>
          <a:p>
            <a:pPr>
              <a:buNone/>
            </a:pPr>
            <a:r>
              <a:rPr lang="ru-RU" dirty="0" smtClean="0"/>
              <a:t>5. Геометрические величины</a:t>
            </a:r>
          </a:p>
          <a:p>
            <a:pPr>
              <a:buNone/>
            </a:pPr>
            <a:r>
              <a:rPr lang="ru-RU" dirty="0" smtClean="0"/>
              <a:t>6. Работа с информацией(работа с данными)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2 уровня: </a:t>
            </a:r>
            <a:r>
              <a:rPr lang="ru-RU" dirty="0" smtClean="0"/>
              <a:t>базовый(ученик научится) и </a:t>
            </a:r>
            <a:r>
              <a:rPr lang="ru-RU" b="1" dirty="0" smtClean="0"/>
              <a:t>выше базы </a:t>
            </a:r>
            <a:r>
              <a:rPr lang="ru-RU" dirty="0" smtClean="0"/>
              <a:t>(ученик получит возможность научиться)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65816"/>
          </a:xfrm>
        </p:spPr>
        <p:txBody>
          <a:bodyPr>
            <a:noAutofit/>
          </a:bodyPr>
          <a:lstStyle/>
          <a:p>
            <a:r>
              <a:rPr lang="ru-RU" sz="3200" dirty="0" smtClean="0"/>
              <a:t>Учитель в современных условиях при необходимости может производить корректировку методической системы в зависимости от уровня математического развития учащихся конкретного класса и закономерностями процесса усвоения знаний. </a:t>
            </a:r>
          </a:p>
          <a:p>
            <a:r>
              <a:rPr lang="ru-RU" sz="3200" dirty="0" smtClean="0"/>
              <a:t>Отход от традиционных установок</a:t>
            </a:r>
          </a:p>
          <a:p>
            <a:r>
              <a:rPr lang="ru-RU" sz="3200" dirty="0" smtClean="0"/>
              <a:t>Разработка новых приёмов и форм</a:t>
            </a:r>
          </a:p>
          <a:p>
            <a:r>
              <a:rPr lang="ru-RU" sz="3200" dirty="0" smtClean="0"/>
              <a:t>Личностно-ориентированный подход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Математическое образование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507288" cy="516176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-Подготовка шестилетних детей к школе</a:t>
            </a:r>
          </a:p>
          <a:p>
            <a:pPr>
              <a:buNone/>
            </a:pPr>
            <a:r>
              <a:rPr lang="ru-RU" dirty="0" smtClean="0"/>
              <a:t>-Кружковая работа(внеурочная деятельность)</a:t>
            </a:r>
          </a:p>
          <a:p>
            <a:pPr>
              <a:buNone/>
            </a:pPr>
            <a:r>
              <a:rPr lang="ru-RU" dirty="0" smtClean="0"/>
              <a:t>-Математические конкурсы </a:t>
            </a:r>
            <a:r>
              <a:rPr lang="ru-RU" dirty="0" smtClean="0"/>
              <a:t>разных уровней</a:t>
            </a:r>
            <a:r>
              <a:rPr lang="ru-RU" dirty="0" smtClean="0"/>
              <a:t>(«Кенгуру»,«</a:t>
            </a:r>
            <a:r>
              <a:rPr lang="ru-RU" dirty="0" err="1" smtClean="0"/>
              <a:t>Инфознайка</a:t>
            </a:r>
            <a:r>
              <a:rPr lang="ru-RU" dirty="0" smtClean="0"/>
              <a:t>»)</a:t>
            </a:r>
          </a:p>
          <a:p>
            <a:pPr>
              <a:buNone/>
            </a:pPr>
            <a:r>
              <a:rPr lang="ru-RU" dirty="0" smtClean="0"/>
              <a:t>-Тестирование «Кенгуру для всех»</a:t>
            </a:r>
          </a:p>
          <a:p>
            <a:pPr>
              <a:buNone/>
            </a:pPr>
            <a:r>
              <a:rPr lang="ru-RU" dirty="0" smtClean="0"/>
              <a:t>-Районные и школьные олимпиады по математике</a:t>
            </a:r>
          </a:p>
          <a:p>
            <a:pPr>
              <a:buNone/>
            </a:pPr>
            <a:r>
              <a:rPr lang="ru-RU" dirty="0" smtClean="0"/>
              <a:t>-Исследовательская и проектная деятельность в области математических наук (районный конкурс «Первые шаги»)</a:t>
            </a:r>
          </a:p>
          <a:p>
            <a:pPr>
              <a:buNone/>
            </a:pPr>
            <a:r>
              <a:rPr lang="ru-RU" dirty="0" smtClean="0"/>
              <a:t>-Использование современных технологий</a:t>
            </a:r>
          </a:p>
          <a:p>
            <a:pPr>
              <a:buNone/>
            </a:pPr>
            <a:r>
              <a:rPr lang="ru-RU" dirty="0" smtClean="0"/>
              <a:t>-Дистанционные формы работы(</a:t>
            </a:r>
            <a:r>
              <a:rPr lang="ru-RU" dirty="0" smtClean="0">
                <a:cs typeface="Arial" pitchFamily="34" charset="0"/>
              </a:rPr>
              <a:t>Математический </a:t>
            </a:r>
            <a:r>
              <a:rPr lang="ru-RU" dirty="0" err="1" smtClean="0">
                <a:cs typeface="Arial" pitchFamily="34" charset="0"/>
              </a:rPr>
              <a:t>он-лайн</a:t>
            </a:r>
            <a:r>
              <a:rPr lang="ru-RU" dirty="0" smtClean="0">
                <a:cs typeface="Arial" pitchFamily="34" charset="0"/>
              </a:rPr>
              <a:t> тренажёр </a:t>
            </a:r>
            <a:r>
              <a:rPr lang="ru-RU" dirty="0" smtClean="0">
                <a:cs typeface="Arial" pitchFamily="34" charset="0"/>
              </a:rPr>
              <a:t>1-4  МАТ-РЕШКА)</a:t>
            </a:r>
          </a:p>
          <a:p>
            <a:pPr>
              <a:buNone/>
            </a:pPr>
            <a:r>
              <a:rPr lang="ru-RU" dirty="0" smtClean="0">
                <a:cs typeface="Arial" pitchFamily="34" charset="0"/>
              </a:rPr>
              <a:t>-ВПР(всероссийские проверочные работы)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Роль математической подготовки в становлении современного человека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грамотный гражданин должен иметь минимум математических знаний и навыков, необходимых в быту, практике (</a:t>
            </a:r>
            <a:r>
              <a:rPr lang="ru-RU" b="1" i="1" dirty="0" smtClean="0"/>
              <a:t>обучающая цель</a:t>
            </a:r>
            <a:r>
              <a:rPr lang="ru-RU" dirty="0" smtClean="0"/>
              <a:t>);</a:t>
            </a:r>
          </a:p>
          <a:p>
            <a:pPr lvl="0"/>
            <a:r>
              <a:rPr lang="ru-RU" dirty="0" smtClean="0"/>
              <a:t>часть учеников должна быть подготовлена для обучения в высшей </a:t>
            </a:r>
            <a:r>
              <a:rPr lang="ru-RU" dirty="0" smtClean="0"/>
              <a:t>школе </a:t>
            </a:r>
            <a:r>
              <a:rPr lang="ru-RU" dirty="0" smtClean="0"/>
              <a:t>(</a:t>
            </a:r>
            <a:r>
              <a:rPr lang="ru-RU" b="1" i="1" dirty="0" smtClean="0"/>
              <a:t>социальная цель</a:t>
            </a:r>
            <a:r>
              <a:rPr lang="ru-RU" dirty="0" smtClean="0"/>
              <a:t>);</a:t>
            </a:r>
          </a:p>
          <a:p>
            <a:pPr lvl="0"/>
            <a:r>
              <a:rPr lang="ru-RU" dirty="0" smtClean="0"/>
              <a:t>каждый гражданин должен иметь развитое самостоятельное </a:t>
            </a:r>
            <a:r>
              <a:rPr lang="ru-RU" dirty="0" smtClean="0"/>
              <a:t>логическое </a:t>
            </a:r>
            <a:r>
              <a:rPr lang="ru-RU" dirty="0" smtClean="0"/>
              <a:t>мышление, навыки анализа, сопоставления, обобщения, вывода </a:t>
            </a:r>
            <a:r>
              <a:rPr lang="ru-RU" dirty="0" smtClean="0"/>
              <a:t>правильных </a:t>
            </a:r>
            <a:r>
              <a:rPr lang="ru-RU" dirty="0" smtClean="0"/>
              <a:t>заключений и опознания ложных (</a:t>
            </a:r>
            <a:r>
              <a:rPr lang="ru-RU" b="1" i="1" dirty="0" smtClean="0"/>
              <a:t>развивающая цель</a:t>
            </a:r>
            <a:r>
              <a:rPr lang="ru-RU" dirty="0" smtClean="0"/>
              <a:t>).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Начальная математическая подготовка </a:t>
            </a:r>
            <a:r>
              <a:rPr lang="ru-RU" i="1" dirty="0" smtClean="0"/>
              <a:t>ребенка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i="1" dirty="0" smtClean="0"/>
              <a:t>не </a:t>
            </a:r>
            <a:r>
              <a:rPr lang="ru-RU" i="1" dirty="0" smtClean="0"/>
              <a:t>только и не столько накопление определенного запаса предметных знаний и умений, сколько </a:t>
            </a:r>
            <a:r>
              <a:rPr lang="ru-RU" i="1" dirty="0" smtClean="0"/>
              <a:t>умственное </a:t>
            </a:r>
            <a:r>
              <a:rPr lang="ru-RU" i="1" dirty="0" smtClean="0"/>
              <a:t>развитие ребенка, формирование у него необходимых специфических познавательных и умственных умений, которые являются базовыми для успешного усвоения в дальнейшем </a:t>
            </a:r>
            <a:r>
              <a:rPr lang="ru-RU" i="1" dirty="0" smtClean="0"/>
              <a:t>математического </a:t>
            </a:r>
            <a:r>
              <a:rPr lang="ru-RU" i="1" dirty="0" smtClean="0"/>
              <a:t>(и любого другого) содержания.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65816"/>
          </a:xfrm>
        </p:spPr>
        <p:txBody>
          <a:bodyPr>
            <a:normAutofit/>
          </a:bodyPr>
          <a:lstStyle/>
          <a:p>
            <a:r>
              <a:rPr lang="ru-RU" dirty="0" smtClean="0">
                <a:ea typeface="Batang" pitchFamily="18" charset="-127"/>
              </a:rPr>
              <a:t>Думать, считать, писать и рассказывать- важнейшие действия, развивающие интеллектуальные и творческие способности </a:t>
            </a:r>
            <a:r>
              <a:rPr lang="ru-RU" dirty="0" smtClean="0">
                <a:ea typeface="Batang" pitchFamily="18" charset="-127"/>
              </a:rPr>
              <a:t>учащихся</a:t>
            </a:r>
          </a:p>
          <a:p>
            <a:endParaRPr lang="ru-RU" sz="2400" b="1" dirty="0" smtClean="0">
              <a:ea typeface="Batang" pitchFamily="18" charset="-127"/>
            </a:endParaRPr>
          </a:p>
          <a:p>
            <a:endParaRPr lang="ru-RU" sz="2400" b="1" dirty="0" smtClean="0">
              <a:ea typeface="Batang" pitchFamily="18" charset="-127"/>
            </a:endParaRPr>
          </a:p>
          <a:p>
            <a:endParaRPr lang="ru-RU" sz="2400" b="1" dirty="0" smtClean="0">
              <a:ea typeface="Batang" pitchFamily="18" charset="-127"/>
            </a:endParaRPr>
          </a:p>
          <a:p>
            <a:endParaRPr lang="ru-RU" sz="2400" b="1" dirty="0" smtClean="0">
              <a:ea typeface="Batang" pitchFamily="18" charset="-127"/>
            </a:endParaRPr>
          </a:p>
          <a:p>
            <a:endParaRPr lang="ru-RU" sz="2400" b="1" dirty="0" smtClean="0">
              <a:ea typeface="Batang" pitchFamily="18" charset="-127"/>
            </a:endParaRPr>
          </a:p>
          <a:p>
            <a:endParaRPr lang="ru-RU" sz="2400" b="1" dirty="0" smtClean="0">
              <a:ea typeface="Batang" pitchFamily="18" charset="-127"/>
            </a:endParaRPr>
          </a:p>
          <a:p>
            <a:endParaRPr lang="ru-RU" sz="2400" b="1" dirty="0" smtClean="0">
              <a:ea typeface="Batang" pitchFamily="18" charset="-127"/>
            </a:endParaRPr>
          </a:p>
          <a:p>
            <a:endParaRPr lang="ru-RU" sz="2400" b="1" dirty="0" smtClean="0">
              <a:ea typeface="Batang" pitchFamily="18" charset="-127"/>
            </a:endParaRPr>
          </a:p>
          <a:p>
            <a:endParaRPr lang="ru-RU" sz="2400" b="1" dirty="0" smtClean="0">
              <a:ea typeface="Batang" pitchFamily="18" charset="-127"/>
            </a:endParaRPr>
          </a:p>
        </p:txBody>
      </p:sp>
      <p:pic>
        <p:nvPicPr>
          <p:cNvPr id="4" name="Picture 2" descr="C:\Users\ТАТЬЯНА\Pictures\математика\proffes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429000"/>
            <a:ext cx="2736304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          </a:t>
            </a:r>
            <a:r>
              <a:rPr lang="ru-RU" b="1" dirty="0" smtClean="0"/>
              <a:t>Спасибо </a:t>
            </a:r>
            <a:r>
              <a:rPr lang="ru-RU" b="1" dirty="0" smtClean="0"/>
              <a:t>за внимание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Picture 2" descr="C:\Users\ТАТЬЯНА\Pictures\математика\3060509-30a643dd3308974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467544" y="1052736"/>
            <a:ext cx="2808312" cy="234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ТАТЬЯНА\Pictures\математика\0_86846_8445bc79_X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749040"/>
            <a:ext cx="2987824" cy="2892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ТАТЬЯНА\Pictures\математика\mat.gif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055998"/>
            <a:ext cx="3096344" cy="2910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507288" cy="108012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Принципы </a:t>
            </a:r>
            <a:r>
              <a:rPr lang="ru-RU" b="1" dirty="0" smtClean="0"/>
              <a:t>математического образования: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b="1" i="1" dirty="0" smtClean="0"/>
              <a:t>непрерывность</a:t>
            </a:r>
            <a:endParaRPr lang="ru-RU" b="1" i="1" dirty="0" smtClean="0"/>
          </a:p>
          <a:p>
            <a:pPr lvl="0"/>
            <a:r>
              <a:rPr lang="ru-RU" b="1" i="1" dirty="0" smtClean="0"/>
              <a:t>преемственность</a:t>
            </a:r>
          </a:p>
          <a:p>
            <a:pPr lvl="0"/>
            <a:r>
              <a:rPr lang="ru-RU" b="1" i="1" dirty="0" smtClean="0"/>
              <a:t>вариативность методических систем</a:t>
            </a:r>
          </a:p>
          <a:p>
            <a:pPr lvl="0"/>
            <a:r>
              <a:rPr lang="ru-RU" b="1" i="1" dirty="0" smtClean="0"/>
              <a:t>дифференциация</a:t>
            </a:r>
          </a:p>
          <a:p>
            <a:pPr>
              <a:buNone/>
            </a:pPr>
            <a:r>
              <a:rPr lang="ru-RU" dirty="0" smtClean="0"/>
              <a:t>             Эти принципы создают предпосылки для гармонического сочетания в обучении интересов личности и общества, для реализации в практике преподавания важнейшей идеи современной педагогики - идеи личностной ориентации математического образования.</a:t>
            </a:r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92596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Преемственность</a:t>
            </a:r>
            <a:r>
              <a:rPr lang="ru-RU" dirty="0" smtClean="0"/>
              <a:t>-</a:t>
            </a:r>
            <a:br>
              <a:rPr lang="ru-RU" dirty="0" smtClean="0"/>
            </a:br>
            <a:r>
              <a:rPr lang="ru-RU" dirty="0" smtClean="0"/>
              <a:t>необходимая </a:t>
            </a:r>
            <a:r>
              <a:rPr lang="ru-RU" dirty="0" smtClean="0"/>
              <a:t>связь </a:t>
            </a:r>
            <a:r>
              <a:rPr lang="ru-RU" dirty="0" smtClean="0"/>
              <a:t>между </a:t>
            </a:r>
            <a:r>
              <a:rPr lang="ru-RU" dirty="0" smtClean="0"/>
              <a:t>новым и старым в процессе развития.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284984"/>
            <a:ext cx="8435280" cy="328955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Новое </a:t>
            </a:r>
            <a:r>
              <a:rPr lang="ru-RU" dirty="0" smtClean="0"/>
              <a:t>не возникает на пустом месте, не образуется из ничего. Оно имеет глубокие корни в прошедшем развитии.</a:t>
            </a:r>
          </a:p>
          <a:p>
            <a:pPr>
              <a:buNone/>
            </a:pPr>
            <a:r>
              <a:rPr lang="ru-RU" dirty="0" smtClean="0"/>
              <a:t>                 Развитие и преемственность –два взаимосвязанных процесса, они не существуют друг без друга.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93808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Характерной чертой преемственности является то, что она проявляется в момент разрешения противоречий.</a:t>
            </a:r>
          </a:p>
          <a:p>
            <a:pPr>
              <a:buNone/>
            </a:pPr>
            <a:r>
              <a:rPr lang="ru-RU" dirty="0" smtClean="0"/>
              <a:t>          Переход из начальной школы в основную школу совпадает с критическим периодом развития 11-12лет.</a:t>
            </a:r>
          </a:p>
          <a:p>
            <a:pPr>
              <a:buNone/>
            </a:pPr>
            <a:r>
              <a:rPr lang="ru-RU" dirty="0" smtClean="0"/>
              <a:t>          Успешность учебно-воспитательного процесса зависит от </a:t>
            </a:r>
            <a:r>
              <a:rPr lang="ru-RU" b="1" i="1" dirty="0" smtClean="0"/>
              <a:t>учёта психологических особенностей учащихся в переходный период.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21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3600" dirty="0" smtClean="0"/>
              <a:t>Признак </a:t>
            </a:r>
            <a:r>
              <a:rPr lang="ru-RU" sz="3600" dirty="0" smtClean="0"/>
              <a:t>перехода от одной стадии развития к другой- </a:t>
            </a:r>
            <a:r>
              <a:rPr lang="ru-RU" sz="3600" b="1" dirty="0" smtClean="0"/>
              <a:t>изменение ведущего вида деятельности</a:t>
            </a:r>
          </a:p>
          <a:p>
            <a:r>
              <a:rPr lang="ru-RU" sz="3600" i="1" dirty="0" smtClean="0"/>
              <a:t>в дошкольном возрасте –игровая, </a:t>
            </a:r>
          </a:p>
          <a:p>
            <a:r>
              <a:rPr lang="ru-RU" sz="3600" i="1" dirty="0" smtClean="0"/>
              <a:t> начальной школе- учебная,</a:t>
            </a:r>
          </a:p>
          <a:p>
            <a:r>
              <a:rPr lang="ru-RU" sz="3600" i="1" dirty="0" smtClean="0"/>
              <a:t> в средней- общение со сверстниками.</a:t>
            </a:r>
            <a:endParaRPr lang="ru-RU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37824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В подростковом возрасте учение отодвигается на второй план, перестаёт восприниматься как главное дело. Основной мотив теперь- стремление завоевать определённое положение внутри коллектива. Происходит кризис самооценки.</a:t>
            </a:r>
          </a:p>
          <a:p>
            <a:pPr>
              <a:buNone/>
            </a:pPr>
            <a:r>
              <a:rPr lang="ru-RU" dirty="0" smtClean="0"/>
              <a:t>                    Изменение отношения к учебной деятельности рассматривается как переход в подростковый период.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88184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        Начиная с начальной школы важно </a:t>
            </a:r>
            <a:r>
              <a:rPr lang="ru-RU" dirty="0" smtClean="0"/>
              <a:t>обучать</a:t>
            </a:r>
          </a:p>
          <a:p>
            <a:pPr>
              <a:buNone/>
            </a:pPr>
            <a:r>
              <a:rPr lang="ru-RU" b="1" i="1" dirty="0" smtClean="0"/>
              <a:t>способам </a:t>
            </a:r>
            <a:r>
              <a:rPr lang="ru-RU" dirty="0" smtClean="0"/>
              <a:t>самостоятельного </a:t>
            </a:r>
            <a:r>
              <a:rPr lang="ru-RU" dirty="0" smtClean="0"/>
              <a:t>приобретения знаний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b="1" i="1" dirty="0" smtClean="0"/>
              <a:t>способам</a:t>
            </a:r>
            <a:r>
              <a:rPr lang="ru-RU" dirty="0" smtClean="0"/>
              <a:t> </a:t>
            </a:r>
            <a:r>
              <a:rPr lang="ru-RU" dirty="0" smtClean="0"/>
              <a:t>коллективной совместной с товарищами учебной работы </a:t>
            </a:r>
            <a:r>
              <a:rPr lang="ru-RU" dirty="0" smtClean="0"/>
              <a:t>и</a:t>
            </a:r>
          </a:p>
          <a:p>
            <a:pPr>
              <a:buNone/>
            </a:pPr>
            <a:r>
              <a:rPr lang="ru-RU" b="1" i="1" dirty="0" smtClean="0"/>
              <a:t>способам</a:t>
            </a:r>
            <a:r>
              <a:rPr lang="ru-RU" dirty="0" smtClean="0"/>
              <a:t> </a:t>
            </a:r>
            <a:r>
              <a:rPr lang="ru-RU" dirty="0" smtClean="0"/>
              <a:t>включения результатов учебной деятельности во все этапы учебной работы. </a:t>
            </a:r>
          </a:p>
          <a:p>
            <a:pPr>
              <a:buNone/>
            </a:pPr>
            <a:r>
              <a:rPr lang="ru-RU" dirty="0" smtClean="0"/>
              <a:t>               В основу ФГОС лежит </a:t>
            </a:r>
            <a:r>
              <a:rPr lang="ru-RU" dirty="0" err="1" smtClean="0"/>
              <a:t>деятельностный</a:t>
            </a:r>
            <a:r>
              <a:rPr lang="ru-RU" dirty="0" smtClean="0"/>
              <a:t> подход в обучении. Изменился подход к обучению в начальной школе. Дети сами открывают новые знания, понимая важность изучаемого материала, видят связь знаний с жизнью.</a:t>
            </a:r>
          </a:p>
          <a:p>
            <a:pPr>
              <a:buNone/>
            </a:pPr>
            <a:r>
              <a:rPr lang="ru-RU" dirty="0" smtClean="0"/>
              <a:t>               При этом активно внедряются групповая форма работы и работа в паре.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Трудности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50897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        </a:t>
            </a:r>
            <a:r>
              <a:rPr lang="ru-RU" dirty="0" smtClean="0"/>
              <a:t> </a:t>
            </a:r>
            <a:r>
              <a:rPr lang="ru-RU" dirty="0" smtClean="0"/>
              <a:t>Нестыковка программ , форм обучения,</a:t>
            </a:r>
          </a:p>
          <a:p>
            <a:pPr>
              <a:buNone/>
            </a:pPr>
            <a:r>
              <a:rPr lang="ru-RU" dirty="0" smtClean="0"/>
              <a:t>дисциплинарных требований и стилей общения. Это вызвано множеством программ начальной школы(УМК), не всегда согласованных с программами средней школы.</a:t>
            </a:r>
          </a:p>
          <a:p>
            <a:pPr>
              <a:buNone/>
            </a:pPr>
            <a:r>
              <a:rPr lang="ru-RU" dirty="0" smtClean="0"/>
              <a:t>             Усложняется содержание ранее изучаемых предметов, увеличивается нагрузка и интенсивность учебного процесса.</a:t>
            </a:r>
          </a:p>
          <a:p>
            <a:pPr>
              <a:buNone/>
            </a:pPr>
            <a:r>
              <a:rPr lang="ru-RU" dirty="0" smtClean="0"/>
              <a:t>            Учащиеся не успевают быстро  адаптироваться к новым условиям, не всегда понимают, что от них хотят, появляется тревожность.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366</TotalTime>
  <Words>932</Words>
  <Application>Microsoft Office PowerPoint</Application>
  <PresentationFormat>Экран (4:3)</PresentationFormat>
  <Paragraphs>110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Городская</vt:lpstr>
      <vt:lpstr>Непрерывность  и преемственность в реализации Концепции развития математического образования</vt:lpstr>
      <vt:lpstr>Роль математической подготовки в становлении современного человека  </vt:lpstr>
      <vt:lpstr> Принципы математического образования: </vt:lpstr>
      <vt:lpstr> Преемственность- необходимая связь между новым и старым в процессе развития.  </vt:lpstr>
      <vt:lpstr>Слайд 5</vt:lpstr>
      <vt:lpstr>Слайд 6</vt:lpstr>
      <vt:lpstr>Слайд 7</vt:lpstr>
      <vt:lpstr>Слайд 8</vt:lpstr>
      <vt:lpstr>Трудности  </vt:lpstr>
      <vt:lpstr>Слайд 10</vt:lpstr>
      <vt:lpstr>Нарушение преемственности </vt:lpstr>
      <vt:lpstr>Рекомендации</vt:lpstr>
      <vt:lpstr>Работа школьных методических объединений</vt:lpstr>
      <vt:lpstr> Анализ контрольных работ и наблюдений  </vt:lpstr>
      <vt:lpstr>Слайд 15</vt:lpstr>
      <vt:lpstr>Задачи предметной области математики и информатики в начальной школе (по ФГОС)</vt:lpstr>
      <vt:lpstr>Содержательные линии  предмет «Математика и информатика»</vt:lpstr>
      <vt:lpstr>Слайд 18</vt:lpstr>
      <vt:lpstr>Математическое образование</vt:lpstr>
      <vt:lpstr>Начальная математическая подготовка ребенка</vt:lpstr>
      <vt:lpstr>Слайд 21</vt:lpstr>
      <vt:lpstr>                       Спасибо за внимание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Преемственность </dc:title>
  <cp:lastModifiedBy>Kirill</cp:lastModifiedBy>
  <cp:revision>34</cp:revision>
  <dcterms:modified xsi:type="dcterms:W3CDTF">2016-05-18T01:29:26Z</dcterms:modified>
</cp:coreProperties>
</file>