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6" r:id="rId12"/>
    <p:sldId id="267" r:id="rId13"/>
    <p:sldId id="259" r:id="rId14"/>
    <p:sldId id="260" r:id="rId15"/>
    <p:sldId id="261" r:id="rId16"/>
    <p:sldId id="263" r:id="rId17"/>
    <p:sldId id="264" r:id="rId18"/>
    <p:sldId id="265" r:id="rId19"/>
    <p:sldId id="276" r:id="rId20"/>
    <p:sldId id="275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6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A8F0-8A4C-40B3-83C8-F0AD8B646E8E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439D-9DD7-49DD-A8B3-5815DB1A06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\&#1052;&#1086;&#1080;%20&#1076;&#1086;&#1082;&#1091;&#1084;&#1077;&#1085;&#1090;&#1099;\&#1082;&#1086;&#1085;&#1092;&#1077;&#1088;&#1077;&#1085;&#1094;&#1080;&#1103;%202016\Ritmichnaya-melodiya(mp3-blog.info)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Проектный метод в обучении математике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100" dirty="0" smtClean="0">
                <a:latin typeface="Arial Black" pitchFamily="34" charset="0"/>
              </a:rPr>
              <a:t>(материалы из опыта работы)</a:t>
            </a:r>
            <a:endParaRPr lang="ru-RU" sz="31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7859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Ковтун Людмила Викторовна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, 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chemeClr val="tx1"/>
                </a:solidFill>
              </a:rPr>
              <a:t>ЗУ РФ, учитель математики высшей категории</a:t>
            </a:r>
          </a:p>
          <a:p>
            <a:pPr>
              <a:lnSpc>
                <a:spcPct val="80000"/>
              </a:lnSpc>
            </a:pPr>
            <a:endParaRPr lang="ru-RU" altLang="ru-RU" sz="2000" b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•2016•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85728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МУНИЦИПАЛЬНОЕ БЮДЖЕТНОЕ ОБЩЕОБРАЗОВАТЕЛЬНОЕУЧРЕЖДЕНИЕ</a:t>
            </a:r>
          </a:p>
          <a:p>
            <a:pPr algn="ctr"/>
            <a:r>
              <a:rPr lang="ru-RU" sz="1400" b="1" dirty="0"/>
              <a:t>“СРЕДНЯЯ ОБЩЕОБРАЗОВАТЕЛЬНАЯ ШКОЛА </a:t>
            </a:r>
            <a:r>
              <a:rPr lang="ru-RU" sz="1400" b="1" dirty="0" smtClean="0"/>
              <a:t>№ 3”</a:t>
            </a:r>
            <a:endParaRPr lang="ru-RU" sz="1400" b="1" dirty="0"/>
          </a:p>
          <a:p>
            <a:pPr algn="ctr"/>
            <a:r>
              <a:rPr lang="ru-RU" sz="1400" b="1" dirty="0" smtClean="0"/>
              <a:t>ГОРОДА </a:t>
            </a:r>
            <a:r>
              <a:rPr lang="ru-RU" sz="1400" b="1" dirty="0"/>
              <a:t>САФОНОВО СМОЛЕНСКОЙ ОБЛАСТИ</a:t>
            </a:r>
          </a:p>
          <a:p>
            <a:pPr algn="ctr"/>
            <a:r>
              <a:rPr lang="ru-RU" sz="1400" b="1" dirty="0"/>
              <a:t>Адрес: 215500 г. Сафоново Смоленской области, ул. 40 лет Октября, д.3.</a:t>
            </a:r>
          </a:p>
          <a:p>
            <a:pPr algn="ctr"/>
            <a:r>
              <a:rPr lang="ru-RU" sz="1400" b="1" dirty="0"/>
              <a:t>Тел</a:t>
            </a:r>
            <a:r>
              <a:rPr lang="de-DE" sz="1400" b="1" dirty="0"/>
              <a:t>.: 8-48142-28327, e-</a:t>
            </a:r>
            <a:r>
              <a:rPr lang="de-DE" sz="1400" b="1" dirty="0" err="1"/>
              <a:t>mail</a:t>
            </a:r>
            <a:r>
              <a:rPr lang="de-DE" sz="1400" b="1" dirty="0"/>
              <a:t>: </a:t>
            </a:r>
            <a:r>
              <a:rPr lang="de-DE" sz="1400" b="1" dirty="0" smtClean="0"/>
              <a:t>safonovo.shkola3@mail</a:t>
            </a:r>
            <a:r>
              <a:rPr lang="ru-RU" sz="1400" b="1" dirty="0"/>
              <a:t>.</a:t>
            </a:r>
            <a:r>
              <a:rPr lang="de-DE" sz="1400" b="1" dirty="0" err="1" smtClean="0"/>
              <a:t>ru</a:t>
            </a:r>
            <a:endParaRPr lang="ru-RU" sz="1400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Материалы из опыта работы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по теме                       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“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Проектный метод                        в обучении математике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”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 2013-2016 г.г.                              с обучающимися                 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МБОУ 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“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СОШ №3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”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                     г. Сафоново Смоленской области</a:t>
            </a:r>
          </a:p>
        </p:txBody>
      </p:sp>
      <p:pic>
        <p:nvPicPr>
          <p:cNvPr id="6" name="Ritmichnaya-melodiya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000"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Уголок проектов в кабинете математики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C:\Users\26\AppData\Local\Microsoft\Windows\Temporary Internet Files\Content.Word\20160219_13593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8429684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715436" cy="635798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УВАЖАЕМЫЕ ОБУЧАЮЩИЕСЯ  9 - 11 классов!</a:t>
            </a:r>
          </a:p>
          <a:p>
            <a:pPr>
              <a:buNone/>
            </a:pPr>
            <a:endParaRPr lang="ru-RU" sz="36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3600" b="1" dirty="0" smtClean="0"/>
              <a:t> </a:t>
            </a:r>
            <a:r>
              <a:rPr lang="ru-RU" sz="4400" b="1" dirty="0" smtClean="0"/>
              <a:t>        Приглашаем вас принять участие в научно-практической конференции, которая состоится                                                                                                       </a:t>
            </a:r>
            <a:r>
              <a:rPr lang="ru-RU" sz="3600" b="1" dirty="0" smtClean="0">
                <a:latin typeface="Arial Black" pitchFamily="34" charset="0"/>
              </a:rPr>
              <a:t>20 апреля 2015 года в 12.20 в кабинете №24.</a:t>
            </a:r>
          </a:p>
          <a:p>
            <a:pPr algn="ctr">
              <a:buNone/>
            </a:pPr>
            <a:r>
              <a:rPr lang="ru-RU" sz="4400" b="1" dirty="0" smtClean="0"/>
              <a:t>Тема: </a:t>
            </a:r>
            <a:r>
              <a:rPr lang="ru-RU" sz="4400" b="1" dirty="0" smtClean="0">
                <a:latin typeface="Arial Black" pitchFamily="34" charset="0"/>
              </a:rPr>
              <a:t>«ШАГ В НАУКУ – 2015. </a:t>
            </a:r>
            <a:r>
              <a:rPr lang="ru-RU" sz="4400" b="1" dirty="0" smtClean="0">
                <a:solidFill>
                  <a:srgbClr val="C00000"/>
                </a:solidFill>
                <a:latin typeface="Arial Black" pitchFamily="34" charset="0"/>
              </a:rPr>
              <a:t>МАТЕМАТИКА</a:t>
            </a:r>
            <a:r>
              <a:rPr lang="ru-RU" sz="4400" b="1" dirty="0" smtClean="0">
                <a:latin typeface="Arial Black" pitchFamily="34" charset="0"/>
              </a:rPr>
              <a:t>».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Вам будут представлены сообщения по темам:</a:t>
            </a: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Arial Black" pitchFamily="34" charset="0"/>
              </a:rPr>
              <a:t>Исследование функций.  </a:t>
            </a:r>
            <a:endParaRPr lang="ru-RU" sz="36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Arial Black" pitchFamily="34" charset="0"/>
              </a:rPr>
              <a:t>                                     </a:t>
            </a:r>
            <a:r>
              <a:rPr lang="ru-RU" sz="3600" b="1" dirty="0" smtClean="0">
                <a:latin typeface="Arial Black" pitchFamily="34" charset="0"/>
              </a:rPr>
              <a:t>Автор: </a:t>
            </a:r>
            <a:r>
              <a:rPr lang="ru-RU" sz="3600" b="1" i="1" dirty="0" smtClean="0">
                <a:latin typeface="Arial Black" pitchFamily="34" charset="0"/>
              </a:rPr>
              <a:t>Лукьянова Дарья,</a:t>
            </a:r>
            <a:r>
              <a:rPr lang="ru-RU" sz="3600" b="1" dirty="0" smtClean="0">
                <a:latin typeface="Arial Black" pitchFamily="34" charset="0"/>
              </a:rPr>
              <a:t> </a:t>
            </a:r>
            <a:r>
              <a:rPr lang="ru-RU" sz="3600" b="1" dirty="0" smtClean="0"/>
              <a:t>10 класс.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  <a:p>
            <a:r>
              <a:rPr lang="ru-RU" sz="3600" b="1" i="1" dirty="0" smtClean="0">
                <a:solidFill>
                  <a:srgbClr val="7030A0"/>
                </a:solidFill>
                <a:latin typeface="Arial Black" pitchFamily="34" charset="0"/>
              </a:rPr>
              <a:t>Преобразование графиков функций.  </a:t>
            </a:r>
            <a:endParaRPr lang="ru-RU" sz="36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3600" b="1" dirty="0" smtClean="0">
                <a:latin typeface="Arial Black" pitchFamily="34" charset="0"/>
              </a:rPr>
              <a:t>                                     </a:t>
            </a:r>
            <a:r>
              <a:rPr lang="ru-RU" sz="3600" b="1" dirty="0" smtClean="0">
                <a:latin typeface="Arial Black" pitchFamily="34" charset="0"/>
              </a:rPr>
              <a:t>Автор: </a:t>
            </a:r>
            <a:r>
              <a:rPr lang="ru-RU" sz="3600" b="1" i="1" dirty="0" smtClean="0">
                <a:latin typeface="Arial Black" pitchFamily="34" charset="0"/>
              </a:rPr>
              <a:t>Бочков Денис,</a:t>
            </a:r>
            <a:r>
              <a:rPr lang="ru-RU" sz="3600" b="1" dirty="0" smtClean="0"/>
              <a:t> 10 класс.</a:t>
            </a:r>
            <a:endParaRPr lang="ru-RU" sz="3600" dirty="0" smtClean="0"/>
          </a:p>
          <a:p>
            <a:pPr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  <a:p>
            <a:r>
              <a:rPr lang="ru-RU" sz="3600" b="1" i="1" dirty="0" smtClean="0">
                <a:solidFill>
                  <a:srgbClr val="7030A0"/>
                </a:solidFill>
                <a:latin typeface="Arial Black" pitchFamily="34" charset="0"/>
              </a:rPr>
              <a:t>Страницы истории математики в России XIX века.</a:t>
            </a:r>
            <a:r>
              <a:rPr lang="ru-RU" sz="3600" b="1" dirty="0" smtClean="0">
                <a:solidFill>
                  <a:srgbClr val="7030A0"/>
                </a:solidFill>
                <a:latin typeface="Arial Black" pitchFamily="34" charset="0"/>
              </a:rPr>
              <a:t>    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endParaRPr lang="ru-RU" sz="36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600" b="1" i="1" dirty="0" smtClean="0"/>
              <a:t>                 </a:t>
            </a:r>
            <a:r>
              <a:rPr lang="ru-RU" sz="3600" b="1" dirty="0" smtClean="0">
                <a:latin typeface="Arial Black" pitchFamily="34" charset="0"/>
              </a:rPr>
              <a:t>Автор: </a:t>
            </a:r>
            <a:r>
              <a:rPr lang="ru-RU" sz="3600" b="1" i="1" dirty="0" err="1" smtClean="0">
                <a:latin typeface="Arial Black" pitchFamily="34" charset="0"/>
              </a:rPr>
              <a:t>Валиахметова</a:t>
            </a:r>
            <a:r>
              <a:rPr lang="ru-RU" sz="3600" b="1" i="1" dirty="0" smtClean="0">
                <a:latin typeface="Arial Black" pitchFamily="34" charset="0"/>
              </a:rPr>
              <a:t> Александра,</a:t>
            </a:r>
            <a:r>
              <a:rPr lang="ru-RU" sz="3600" b="1" dirty="0" smtClean="0"/>
              <a:t> 10 класс.</a:t>
            </a: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4400" b="1" dirty="0" smtClean="0"/>
              <a:t>Возможно, участие в конференции поможет вам в решении  вопроса о продолжении образования.</a:t>
            </a:r>
            <a:endParaRPr lang="ru-RU" sz="4400" dirty="0" smtClean="0"/>
          </a:p>
          <a:p>
            <a:pPr>
              <a:buNone/>
            </a:pPr>
            <a:r>
              <a:rPr lang="ru-RU" sz="3600" b="1" dirty="0" smtClean="0"/>
              <a:t> 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онференция 2015\фото конференция 2015\20150424_091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59" cy="6375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онференция 2015\фото конференция 2015\20150424_103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9"/>
            <a:ext cx="8858312" cy="585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35795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Желание узнать о проектах  больше объединило нас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онференция 2015\фото конференция 2015\20150424_103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6215082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Слушатели и строгие судьи готовы. Пора начать работу конференции.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онференция 2015\фото конференция 2015\20150424_094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50"/>
            <a:ext cx="8643998" cy="55721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857892"/>
            <a:ext cx="7103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проекта на тему </a:t>
            </a:r>
            <a:r>
              <a:rPr lang="en-US" b="1" dirty="0" smtClean="0"/>
              <a:t>“</a:t>
            </a:r>
            <a:r>
              <a:rPr lang="ru-RU" b="1" dirty="0" smtClean="0"/>
              <a:t>Исследование числовых функций без помощи производной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Автор – Лукьянова Дарья, 10 класс, 2015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онференция 2015\фото конференция 2015\20150424_0951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50"/>
            <a:ext cx="8572560" cy="55721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857892"/>
            <a:ext cx="839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проекта на тему </a:t>
            </a:r>
            <a:r>
              <a:rPr lang="en-US" b="1" dirty="0" smtClean="0"/>
              <a:t>“</a:t>
            </a:r>
            <a:r>
              <a:rPr lang="ru-RU" b="1" dirty="0" smtClean="0"/>
              <a:t>Преобразование графиков функций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Автор –Бочков Денис, 10 класс, 2015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онференция 2015\фото конференция 2015\20150424_095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093" y="285750"/>
            <a:ext cx="8477251" cy="57150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6000768"/>
            <a:ext cx="8490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проекта на тему </a:t>
            </a:r>
            <a:r>
              <a:rPr lang="en-US" b="1" dirty="0" smtClean="0"/>
              <a:t>“</a:t>
            </a:r>
            <a:r>
              <a:rPr lang="ru-RU" b="1" dirty="0" smtClean="0"/>
              <a:t>Страницы истории математики в России </a:t>
            </a:r>
            <a:r>
              <a:rPr lang="en-US" b="1" dirty="0" smtClean="0"/>
              <a:t>XIX</a:t>
            </a:r>
            <a:r>
              <a:rPr lang="ru-RU" b="1" dirty="0" smtClean="0"/>
              <a:t> века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Автор - </a:t>
            </a:r>
            <a:r>
              <a:rPr lang="ru-RU" b="1" dirty="0" err="1" smtClean="0"/>
              <a:t>Валиахметова</a:t>
            </a:r>
            <a:r>
              <a:rPr lang="ru-RU" b="1" dirty="0" smtClean="0"/>
              <a:t> Александра, 10 класс, 2015 год.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конференция 2015\фото конференция 2015\20150424_095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3"/>
            <a:ext cx="8572560" cy="58579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6143644"/>
            <a:ext cx="84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Проекты представлены успешно и это вселяет надежды на хорошие перспективы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        «…метод, предполагающий определенную совокупность учебно-познавательных приемов, которые позволяют решить ту или иную проблему в результате самостоятельных действий учащихся с обязательной презентацией этих результатов».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                                        </a:t>
            </a:r>
            <a:r>
              <a:rPr lang="ru-RU" sz="3600" b="1" dirty="0" err="1" smtClean="0"/>
              <a:t>Е.С.Полат</a:t>
            </a: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26\AppData\Local\Microsoft\Windows\Temporary Internet Files\Content.Word\20160424_14203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8627" y="750076"/>
            <a:ext cx="6357981" cy="5429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72198" y="64291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72198" y="1428736"/>
            <a:ext cx="2500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Рабочая программа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факультативного курса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для  7 класса</a:t>
            </a:r>
          </a:p>
          <a:p>
            <a:pPr algn="ctr"/>
            <a:r>
              <a:rPr lang="en-US" dirty="0" smtClean="0">
                <a:latin typeface="Arial Black" pitchFamily="34" charset="0"/>
              </a:rPr>
              <a:t>“</a:t>
            </a:r>
            <a:r>
              <a:rPr lang="ru-RU" dirty="0" smtClean="0">
                <a:latin typeface="Arial Black" pitchFamily="34" charset="0"/>
              </a:rPr>
              <a:t>Проект – это здорово!</a:t>
            </a:r>
            <a:r>
              <a:rPr lang="en-US" dirty="0" smtClean="0">
                <a:latin typeface="Arial Black" pitchFamily="34" charset="0"/>
              </a:rPr>
              <a:t>”</a:t>
            </a:r>
            <a:endParaRPr lang="ru-RU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2015-2016 учебный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436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УВАЖАЕМЫЕ ОБУЧАЮЩИЕСЯ  6 – 8 классов!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400" b="1" dirty="0" smtClean="0"/>
              <a:t> </a:t>
            </a:r>
            <a:r>
              <a:rPr lang="ru-RU" b="1" dirty="0" smtClean="0"/>
              <a:t>        Приглашаем вас принять участие в научно-практической конференции, которая состоится                                                                                                       </a:t>
            </a:r>
            <a:r>
              <a:rPr lang="ru-RU" sz="2400" b="1" dirty="0" smtClean="0">
                <a:latin typeface="Arial Black" pitchFamily="34" charset="0"/>
              </a:rPr>
              <a:t>27 апреля 2016 года в 12.20 в кабинете №24.</a:t>
            </a:r>
          </a:p>
          <a:p>
            <a:pPr algn="ctr">
              <a:buNone/>
            </a:pPr>
            <a:r>
              <a:rPr lang="ru-RU" b="1" dirty="0" smtClean="0"/>
              <a:t>Тема: </a:t>
            </a:r>
            <a:r>
              <a:rPr lang="ru-RU" b="1" dirty="0" smtClean="0">
                <a:latin typeface="Arial Black" pitchFamily="34" charset="0"/>
              </a:rPr>
              <a:t>«ШАГ В НАУКУ – 2016.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МАТЕМАТИКА</a:t>
            </a:r>
            <a:r>
              <a:rPr lang="ru-RU" b="1" dirty="0" smtClean="0">
                <a:latin typeface="Arial Black" pitchFamily="34" charset="0"/>
              </a:rPr>
              <a:t>».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Вам будут представлены сообщения по темам: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О простых и </a:t>
            </a:r>
            <a:r>
              <a:rPr lang="ru-RU" sz="2400" b="1" i="1" smtClean="0">
                <a:solidFill>
                  <a:srgbClr val="7030A0"/>
                </a:solidFill>
                <a:latin typeface="Arial Black" pitchFamily="34" charset="0"/>
              </a:rPr>
              <a:t>составных числах.  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 Black" pitchFamily="34" charset="0"/>
              </a:rPr>
              <a:t>                                    </a:t>
            </a:r>
            <a:r>
              <a:rPr lang="ru-RU" sz="2400" b="1" dirty="0" smtClean="0">
                <a:latin typeface="Arial Black" pitchFamily="34" charset="0"/>
              </a:rPr>
              <a:t>     Автор: </a:t>
            </a:r>
            <a:r>
              <a:rPr lang="ru-RU" sz="2400" b="1" i="1" dirty="0" smtClean="0">
                <a:latin typeface="Arial Black" pitchFamily="34" charset="0"/>
              </a:rPr>
              <a:t>Исакова  Анастасия,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7а класс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Математическое моделирование при решении текстовых задач.  </a:t>
            </a:r>
            <a:endParaRPr lang="ru-RU" sz="24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2400" b="1" dirty="0" smtClean="0">
                <a:latin typeface="Arial Black" pitchFamily="34" charset="0"/>
              </a:rPr>
              <a:t>                                    </a:t>
            </a:r>
            <a:r>
              <a:rPr lang="ru-RU" sz="2400" b="1" dirty="0" smtClean="0">
                <a:latin typeface="Arial Black" pitchFamily="34" charset="0"/>
              </a:rPr>
              <a:t>     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</a:rPr>
              <a:t>Автор: </a:t>
            </a:r>
            <a:r>
              <a:rPr lang="ru-RU" sz="2400" b="1" i="1" dirty="0" smtClean="0">
                <a:latin typeface="Arial Black" pitchFamily="34" charset="0"/>
              </a:rPr>
              <a:t>Поярков Кирилл,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7а класс.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i="1" dirty="0" smtClean="0">
                <a:solidFill>
                  <a:srgbClr val="7030A0"/>
                </a:solidFill>
                <a:latin typeface="Arial Black" pitchFamily="34" charset="0"/>
              </a:rPr>
              <a:t>Задание функции несколькими формулами.</a:t>
            </a: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b="1" i="1" dirty="0" smtClean="0"/>
              <a:t>                                                              </a:t>
            </a:r>
            <a:r>
              <a:rPr lang="ru-RU" sz="2400" b="1" dirty="0" smtClean="0">
                <a:latin typeface="Arial Black" pitchFamily="34" charset="0"/>
              </a:rPr>
              <a:t>Автор: </a:t>
            </a:r>
            <a:r>
              <a:rPr lang="ru-RU" sz="2400" b="1" i="1" dirty="0" smtClean="0">
                <a:latin typeface="Arial Black" pitchFamily="34" charset="0"/>
              </a:rPr>
              <a:t>Трошина Анастасия,</a:t>
            </a:r>
            <a:r>
              <a:rPr lang="ru-RU" sz="2400" b="1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7б класс.</a:t>
            </a:r>
            <a:endParaRPr lang="ru-RU" sz="2400" b="1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b="1" dirty="0" smtClean="0"/>
              <a:t>Участие в конференции поможет вам глубже понять, что такое проект. Ваши школьные коллеги представят вам  результаты своей работы и ответят на интересующие вас вопросы. Вы не только поддержите их, но и станете участниками анкетирования и голосования по результатам работы конференции.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26\AppData\Local\Microsoft\Windows\Temporary Internet Files\Content.Word\20160425_12213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72560" cy="62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26\AppData\Local\Microsoft\Windows\Temporary Internet Files\Content.Word\20160427_1139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715436" cy="58404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596" y="628652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Мы на первой в жизни конференции и с нетерпением ждём начала.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26\AppData\Local\Microsoft\Windows\Temporary Internet Files\Content.Word\20160427_1140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67"/>
            <a:ext cx="8286808" cy="5705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Мы постигаем сущность проектной деятельности. Выступают наши школьные друзья.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26\AppData\Local\Microsoft\Windows\Temporary Internet Files\Content.Word\20160427_1142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9"/>
            <a:ext cx="8501122" cy="57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1472" y="6000768"/>
            <a:ext cx="839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проекта на тему </a:t>
            </a:r>
            <a:r>
              <a:rPr lang="en-US" b="1" dirty="0" smtClean="0"/>
              <a:t>“</a:t>
            </a:r>
            <a:r>
              <a:rPr lang="ru-RU" b="1" dirty="0" smtClean="0"/>
              <a:t>О простых и составных числах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Автор - Исакова Анастасия, 7а класс, 2016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26\AppData\Local\Microsoft\Windows\Temporary Internet Files\Content.Word\20160427_1156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1"/>
            <a:ext cx="8429684" cy="5786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596" y="6000768"/>
            <a:ext cx="839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проекта на тему </a:t>
            </a:r>
            <a:r>
              <a:rPr lang="ru-RU" b="1" dirty="0" smtClean="0"/>
              <a:t>                                                                            </a:t>
            </a:r>
            <a:r>
              <a:rPr lang="en-US" b="1" dirty="0" smtClean="0"/>
              <a:t>“</a:t>
            </a:r>
            <a:r>
              <a:rPr lang="ru-RU" b="1" dirty="0" smtClean="0"/>
              <a:t>Математическое моделирование при решении текстовых задач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Автор – Поярков Кирилл, 7а класс, 2016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26\AppData\Local\Microsoft\Windows\Temporary Internet Files\Content.Word\20160427_1215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1"/>
            <a:ext cx="8715436" cy="58579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28596" y="6072206"/>
            <a:ext cx="839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Презентация проекта на тему </a:t>
            </a:r>
            <a:r>
              <a:rPr lang="en-US" b="1" dirty="0" smtClean="0"/>
              <a:t>“</a:t>
            </a:r>
            <a:r>
              <a:rPr lang="ru-RU" b="1" dirty="0" smtClean="0"/>
              <a:t>Задание функции несколькими формулами</a:t>
            </a:r>
            <a:r>
              <a:rPr lang="en-US" b="1" dirty="0" smtClean="0"/>
              <a:t>”</a:t>
            </a:r>
            <a:r>
              <a:rPr lang="ru-RU" b="1" dirty="0" smtClean="0"/>
              <a:t> </a:t>
            </a:r>
          </a:p>
          <a:p>
            <a:pPr algn="ctr"/>
            <a:r>
              <a:rPr lang="ru-RU" b="1" dirty="0" smtClean="0"/>
              <a:t>Автор - Трошина Анастасия, 7б класс, 2016 год.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26\AppData\Local\Microsoft\Windows\Temporary Internet Files\Content.Word\20160427_12371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8572560" cy="54425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596" y="5857892"/>
            <a:ext cx="8035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Счётная комиссия подводит итоги конференции, участники ждут результатов. </a:t>
            </a:r>
          </a:p>
          <a:p>
            <a:pPr algn="ctr"/>
            <a:r>
              <a:rPr lang="ru-RU" b="1" dirty="0" smtClean="0"/>
              <a:t>Директор школы О.Г.Киселёва благодарит авторов проектов и желает успехов в проектной деятельности всем участникам конференции.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Благодарим за внимание   и желаем               здоровья и благополучия! </a:t>
            </a:r>
          </a:p>
          <a:p>
            <a:pPr algn="ctr">
              <a:buNone/>
            </a:pPr>
            <a:r>
              <a:rPr lang="ru-RU" sz="4000" smtClean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ru-RU" sz="4000" smtClean="0">
                <a:latin typeface="Arial Black" pitchFamily="34" charset="0"/>
              </a:rPr>
              <a:t>   </a:t>
            </a:r>
            <a:endParaRPr lang="ru-RU" sz="4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     </a:t>
            </a:r>
            <a:r>
              <a:rPr lang="ru-RU" sz="4000" dirty="0" smtClean="0">
                <a:solidFill>
                  <a:srgbClr val="7030A0"/>
                </a:solidFill>
                <a:latin typeface="Arial Black" pitchFamily="34" charset="0"/>
              </a:rPr>
              <a:t>Будьте              счастливы и успешны!</a:t>
            </a:r>
            <a:endParaRPr lang="ru-RU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       </a:t>
            </a:r>
            <a:r>
              <a:rPr lang="ru-RU" sz="3600" b="1" i="1" dirty="0" smtClean="0">
                <a:solidFill>
                  <a:srgbClr val="C00000"/>
                </a:solidFill>
              </a:rPr>
              <a:t>“Для того, чтобы ученик учился хорошо, нужно, чтобы он учился охотно; для того, чтобы он учился охотно, нужно: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1) чтобы то, чему учат ученика, было понятно и занимательно;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2) чтобы душевные силы его были в самых выгодных условиях”.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Л.Н.Толстой (</a:t>
            </a:r>
            <a:r>
              <a:rPr lang="en-US" b="1" i="1" dirty="0" smtClean="0"/>
              <a:t>“</a:t>
            </a:r>
            <a:r>
              <a:rPr lang="ru-RU" b="1" i="1" dirty="0" smtClean="0"/>
              <a:t>Общие замечания учителю</a:t>
            </a:r>
            <a:r>
              <a:rPr lang="en-US" b="1" i="1" dirty="0" smtClean="0"/>
              <a:t>”</a:t>
            </a:r>
            <a:r>
              <a:rPr lang="ru-RU" b="1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Актуальность проектного метода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Одной из задач школы является </a:t>
            </a:r>
            <a:r>
              <a:rPr lang="ru-RU" b="1" dirty="0" smtClean="0"/>
              <a:t>создание условий для овладения навыками научно-исследовательской деятельности, формирование научного стиля мышления, расширение творческого потенциала учащихся через систему развивающих, обучающих и воспитывающих проектов.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Проектная деятельность является </a:t>
            </a:r>
            <a:r>
              <a:rPr lang="ru-RU" b="1" dirty="0" smtClean="0"/>
              <a:t>интегрированным видом деятельности, синтезирующим в себе элементы игровой, познавательной, ценностно-ориентационной, преобразовательной, учебной, коммуникативной, а главное - творческой деятельности. Проектная деятельность школьников тесно связана с проблемой творчества, является творческой по сути. Метод учебных проектов и сам учебный проект не разделяются с понятием творчества.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Что такое учебный проект?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500726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rgbClr val="C00000"/>
                </a:solidFill>
              </a:rPr>
              <a:t>Учебный проект –</a:t>
            </a:r>
            <a:r>
              <a:rPr lang="ru-RU" sz="3400" dirty="0" smtClean="0">
                <a:solidFill>
                  <a:srgbClr val="C00000"/>
                </a:solidFill>
              </a:rPr>
              <a:t> </a:t>
            </a:r>
            <a:r>
              <a:rPr lang="ru-RU" sz="3400" b="1" dirty="0" smtClean="0"/>
              <a:t>это самостоятельная познавательная, творческая или игровая деятельность учащихся по исследованию и решению или исследованию какой-либо проблемы, направленная на создание результата в виде реального объекта или разного рода теоретического (интеллектуального) продукта.</a:t>
            </a:r>
          </a:p>
          <a:p>
            <a:r>
              <a:rPr lang="ru-RU" sz="3400" b="1" dirty="0" smtClean="0">
                <a:solidFill>
                  <a:srgbClr val="C00000"/>
                </a:solidFill>
              </a:rPr>
              <a:t>Учебный проект с точки зрения учителя – </a:t>
            </a:r>
            <a:r>
              <a:rPr lang="ru-RU" sz="3400" b="1" dirty="0" smtClean="0"/>
              <a:t>это дидактическое средство, позволяющее обучать целенаправленной деятельности по нахождению способа решения проблемы путем решения задач, вытекающих из этой проблемы при рассмотрении их в определенной ситуации.</a:t>
            </a:r>
          </a:p>
          <a:p>
            <a:r>
              <a:rPr lang="ru-RU" sz="3400" b="1" dirty="0" smtClean="0">
                <a:solidFill>
                  <a:srgbClr val="C00000"/>
                </a:solidFill>
              </a:rPr>
              <a:t>Учебный проект с точки зрения ученика – </a:t>
            </a:r>
            <a:r>
              <a:rPr lang="ru-RU" sz="3400" b="1" dirty="0" smtClean="0"/>
              <a:t>это возможность делать что-то интересное самостоятельно, в группе или индивидуально, максимально используя свои возможности; это деятельность, позволяющая проявить себя, попробовать свои силы, приложить свои знания, принести пользу и показать публично достигнутый результат.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Типы проектов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258204" cy="4357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4551"/>
                <a:gridCol w="2064551"/>
                <a:gridCol w="2064551"/>
                <a:gridCol w="2064551"/>
              </a:tblGrid>
              <a:tr h="13477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доминирующей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предметно-содержательной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</a:t>
                      </a:r>
                    </a:p>
                    <a:p>
                      <a:pPr algn="ctr"/>
                      <a:r>
                        <a:rPr lang="ru-RU" dirty="0" smtClean="0"/>
                        <a:t>продолжительности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количеству участников</a:t>
                      </a:r>
                      <a:endParaRPr lang="ru-RU" dirty="0"/>
                    </a:p>
                  </a:txBody>
                  <a:tcPr/>
                </a:tc>
              </a:tr>
              <a:tr h="300997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информационные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исследовательские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творческие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прикладные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/>
                        <a:t>монопредметные</a:t>
                      </a: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/>
                        <a:t>межпредметные</a:t>
                      </a: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err="1" smtClean="0"/>
                        <a:t>надпредметные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кратковременные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длительные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индивидуальные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групповые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коллективные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Формы представления результатов проекта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86832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1708"/>
                <a:gridCol w="2171708"/>
                <a:gridCol w="2171708"/>
                <a:gridCol w="21717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Информационный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Исследовательский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Практико-ориентированный 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Творческий проект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Письменное сообщение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Публичное сообщение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Выпуск газеты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Выпуск информационного листка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Реферат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Конкурсная</a:t>
                      </a:r>
                      <a:r>
                        <a:rPr lang="ru-RU" b="1" baseline="0" dirty="0" smtClean="0"/>
                        <a:t> внеурочная работа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Диагностическая работа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b="1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baseline="0" dirty="0" smtClean="0"/>
                        <a:t>Экзаменационная работа</a:t>
                      </a:r>
                      <a:endParaRPr lang="ru-RU" b="1" dirty="0" smtClean="0"/>
                    </a:p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Газета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Документ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Справочный материал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Памятка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Программа действий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Презентация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Рисунок или аппликация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Модель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Буклет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Презентация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="1" dirty="0" smtClean="0"/>
                        <a:t>Сочинение (сказка, стихотворение, эссе</a:t>
                      </a:r>
                      <a:r>
                        <a:rPr lang="ru-RU" b="1" baseline="0" dirty="0" smtClean="0"/>
                        <a:t> и т.д.)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Чему научит учебный проект?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400" b="1" dirty="0" smtClean="0">
                <a:solidFill>
                  <a:srgbClr val="C00000"/>
                </a:solidFill>
              </a:rPr>
              <a:t>увидеть </a:t>
            </a:r>
            <a:r>
              <a:rPr lang="ru-RU" sz="3400" b="1" dirty="0" smtClean="0"/>
              <a:t>проблему </a:t>
            </a:r>
            <a:r>
              <a:rPr lang="ru-RU" sz="3400" b="1" dirty="0" smtClean="0">
                <a:solidFill>
                  <a:srgbClr val="C00000"/>
                </a:solidFill>
              </a:rPr>
              <a:t>и преобразовать </a:t>
            </a:r>
            <a:r>
              <a:rPr lang="ru-RU" sz="3400" b="1" dirty="0" smtClean="0"/>
              <a:t>ее в цель собственной деятельности;</a:t>
            </a:r>
          </a:p>
          <a:p>
            <a:pPr lvl="0"/>
            <a:r>
              <a:rPr lang="ru-RU" sz="3400" b="1" dirty="0" smtClean="0">
                <a:solidFill>
                  <a:srgbClr val="C00000"/>
                </a:solidFill>
              </a:rPr>
              <a:t>поставить </a:t>
            </a:r>
            <a:r>
              <a:rPr lang="ru-RU" sz="3400" b="1" dirty="0" smtClean="0"/>
              <a:t>стратегическую цель (отдаленную по времени, но значимую) </a:t>
            </a:r>
            <a:r>
              <a:rPr lang="ru-RU" sz="3400" b="1" dirty="0" smtClean="0">
                <a:solidFill>
                  <a:srgbClr val="C00000"/>
                </a:solidFill>
              </a:rPr>
              <a:t>и разбить </a:t>
            </a:r>
            <a:r>
              <a:rPr lang="ru-RU" sz="3400" b="1" dirty="0" smtClean="0"/>
              <a:t>ее на тактические шаги;</a:t>
            </a:r>
          </a:p>
          <a:p>
            <a:pPr lvl="0"/>
            <a:r>
              <a:rPr lang="ru-RU" sz="3400" b="1" dirty="0" smtClean="0">
                <a:solidFill>
                  <a:srgbClr val="C00000"/>
                </a:solidFill>
              </a:rPr>
              <a:t>оценить</a:t>
            </a:r>
            <a:r>
              <a:rPr lang="ru-RU" sz="3400" b="1" dirty="0" smtClean="0"/>
              <a:t> имеющиеся ресурсы, в том числе собственные силы и время, распределить их;</a:t>
            </a:r>
          </a:p>
          <a:p>
            <a:pPr lvl="0"/>
            <a:r>
              <a:rPr lang="ru-RU" sz="3400" b="1" dirty="0" smtClean="0">
                <a:solidFill>
                  <a:srgbClr val="C00000"/>
                </a:solidFill>
              </a:rPr>
              <a:t>добывать</a:t>
            </a:r>
            <a:r>
              <a:rPr lang="ru-RU" sz="3400" b="1" dirty="0" smtClean="0"/>
              <a:t> информацию, </a:t>
            </a:r>
            <a:r>
              <a:rPr lang="ru-RU" sz="3400" b="1" dirty="0" smtClean="0">
                <a:solidFill>
                  <a:srgbClr val="C00000"/>
                </a:solidFill>
              </a:rPr>
              <a:t>критически оценивать </a:t>
            </a:r>
            <a:r>
              <a:rPr lang="ru-RU" sz="3400" b="1" dirty="0" smtClean="0"/>
              <a:t>ее, </a:t>
            </a:r>
            <a:r>
              <a:rPr lang="ru-RU" sz="3400" b="1" dirty="0" smtClean="0">
                <a:solidFill>
                  <a:srgbClr val="C00000"/>
                </a:solidFill>
              </a:rPr>
              <a:t>ранжировать</a:t>
            </a:r>
            <a:r>
              <a:rPr lang="ru-RU" sz="3400" b="1" dirty="0" smtClean="0"/>
              <a:t> по значимости, </a:t>
            </a:r>
            <a:r>
              <a:rPr lang="ru-RU" sz="3400" b="1" dirty="0" smtClean="0">
                <a:solidFill>
                  <a:srgbClr val="C00000"/>
                </a:solidFill>
              </a:rPr>
              <a:t>ограничивать </a:t>
            </a:r>
            <a:r>
              <a:rPr lang="ru-RU" sz="3400" b="1" dirty="0" smtClean="0"/>
              <a:t>по объему, </a:t>
            </a:r>
            <a:r>
              <a:rPr lang="ru-RU" sz="3400" b="1" dirty="0" smtClean="0">
                <a:solidFill>
                  <a:srgbClr val="C00000"/>
                </a:solidFill>
              </a:rPr>
              <a:t>использовать </a:t>
            </a:r>
            <a:r>
              <a:rPr lang="ru-RU" sz="3400" b="1" dirty="0" smtClean="0"/>
              <a:t>различные источники, в т.ч. людей, как источник информации;</a:t>
            </a:r>
          </a:p>
          <a:p>
            <a:pPr lvl="0"/>
            <a:r>
              <a:rPr lang="ru-RU" sz="3400" b="1" dirty="0" smtClean="0">
                <a:solidFill>
                  <a:srgbClr val="C00000"/>
                </a:solidFill>
              </a:rPr>
              <a:t>планировать</a:t>
            </a:r>
            <a:r>
              <a:rPr lang="ru-RU" sz="3400" b="1" dirty="0" smtClean="0"/>
              <a:t> свою работу;</a:t>
            </a:r>
          </a:p>
          <a:p>
            <a:pPr lvl="0"/>
            <a:r>
              <a:rPr lang="ru-RU" sz="3400" b="1" dirty="0" smtClean="0">
                <a:solidFill>
                  <a:srgbClr val="C00000"/>
                </a:solidFill>
              </a:rPr>
              <a:t>оценить результат </a:t>
            </a:r>
            <a:r>
              <a:rPr lang="ru-RU" sz="3400" b="1" dirty="0" smtClean="0"/>
              <a:t>работы после её выполнения, сравнить его с тем, что было заявлено в качестве цели работы;</a:t>
            </a:r>
          </a:p>
          <a:p>
            <a:pPr lvl="0"/>
            <a:r>
              <a:rPr lang="ru-RU" sz="3400" b="1" dirty="0" smtClean="0">
                <a:solidFill>
                  <a:srgbClr val="C00000"/>
                </a:solidFill>
              </a:rPr>
              <a:t>увидеть</a:t>
            </a:r>
            <a:r>
              <a:rPr lang="ru-RU" sz="3400" b="1" dirty="0" smtClean="0"/>
              <a:t> допущенные ошибки и не допускать их в будущем.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Чему способствует проектная деятельность?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/>
              <a:t>развитию адекватной самооценки, формированию позитивной </a:t>
            </a:r>
            <a:r>
              <a:rPr lang="ru-RU" sz="3600" b="1" dirty="0" err="1" smtClean="0"/>
              <a:t>Я-концепции</a:t>
            </a:r>
            <a:r>
              <a:rPr lang="ru-RU" sz="3600" b="1" dirty="0" smtClean="0"/>
              <a:t> (опыт интересной работы и публичной демонстрации ее результатов);</a:t>
            </a:r>
          </a:p>
          <a:p>
            <a:pPr lvl="0"/>
            <a:r>
              <a:rPr lang="ru-RU" sz="3600" b="1" dirty="0" smtClean="0"/>
              <a:t>развитию коммуникативной и информационной компетентности и других социальных навыков;</a:t>
            </a:r>
          </a:p>
          <a:p>
            <a:pPr lvl="0"/>
            <a:r>
              <a:rPr lang="ru-RU" sz="3600" b="1" dirty="0" smtClean="0"/>
              <a:t>решению </a:t>
            </a:r>
            <a:r>
              <a:rPr lang="ru-RU" sz="3600" b="1" dirty="0" err="1" smtClean="0"/>
              <a:t>профориентационных</a:t>
            </a:r>
            <a:r>
              <a:rPr lang="ru-RU" sz="3600" b="1" dirty="0" smtClean="0"/>
              <a:t> задач.</a:t>
            </a:r>
          </a:p>
          <a:p>
            <a:pPr algn="ctr"/>
            <a:endParaRPr lang="ru-RU" b="1" dirty="0" smtClean="0"/>
          </a:p>
          <a:p>
            <a:pPr algn="ctr">
              <a:buNone/>
            </a:pPr>
            <a:r>
              <a:rPr lang="ru-RU" dirty="0" smtClean="0"/>
              <a:t>    </a:t>
            </a:r>
            <a:r>
              <a:rPr lang="ru-RU" sz="3300" b="1" dirty="0" smtClean="0">
                <a:solidFill>
                  <a:srgbClr val="C00000"/>
                </a:solidFill>
                <a:latin typeface="Arial Black" pitchFamily="34" charset="0"/>
              </a:rPr>
              <a:t>Проектную деятельность можно рассматривать как один из немногих видов учебной работы, позволяющей преобразовать академические знания в реальный жизненный и даже житейский опыт учащихся. 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Arial Black" pitchFamily="34" charset="0"/>
              </a:rPr>
              <a:t>Защита учебного проекта </a:t>
            </a:r>
            <a:r>
              <a:rPr lang="ru-RU" b="1" dirty="0" smtClean="0"/>
              <a:t>осуществляется участниками или участником на научно-практической конференции.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897</Words>
  <Application>Microsoft Office PowerPoint</Application>
  <PresentationFormat>Экран (4:3)</PresentationFormat>
  <Paragraphs>181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Проектный метод в обучении математике (материалы из опыта работы)</vt:lpstr>
      <vt:lpstr>Слайд 2</vt:lpstr>
      <vt:lpstr>Слайд 3</vt:lpstr>
      <vt:lpstr>Актуальность проектного метода</vt:lpstr>
      <vt:lpstr>Что такое учебный проект?</vt:lpstr>
      <vt:lpstr>Типы проектов</vt:lpstr>
      <vt:lpstr>Формы представления результатов проекта</vt:lpstr>
      <vt:lpstr>Чему научит учебный проект?</vt:lpstr>
      <vt:lpstr>Чему способствует проектная деятельность?</vt:lpstr>
      <vt:lpstr>Слайд 10</vt:lpstr>
      <vt:lpstr>Уголок проектов в кабинете математики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Проектный метод в обучении математике (материалы из опыта работы)</dc:title>
  <dc:creator>Людмила</dc:creator>
  <cp:lastModifiedBy>Людмила</cp:lastModifiedBy>
  <cp:revision>32</cp:revision>
  <dcterms:created xsi:type="dcterms:W3CDTF">2016-04-23T18:23:30Z</dcterms:created>
  <dcterms:modified xsi:type="dcterms:W3CDTF">2016-05-17T09:15:30Z</dcterms:modified>
</cp:coreProperties>
</file>