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7" r:id="rId4"/>
    <p:sldId id="258" r:id="rId5"/>
    <p:sldId id="265" r:id="rId6"/>
    <p:sldId id="263" r:id="rId7"/>
    <p:sldId id="264" r:id="rId8"/>
    <p:sldId id="259" r:id="rId9"/>
    <p:sldId id="266" r:id="rId10"/>
    <p:sldId id="267" r:id="rId11"/>
    <p:sldId id="268" r:id="rId12"/>
    <p:sldId id="269" r:id="rId13"/>
    <p:sldId id="270" r:id="rId14"/>
    <p:sldId id="274" r:id="rId15"/>
    <p:sldId id="273" r:id="rId16"/>
    <p:sldId id="272" r:id="rId17"/>
    <p:sldId id="275" r:id="rId18"/>
    <p:sldId id="276" r:id="rId19"/>
    <p:sldId id="279" r:id="rId20"/>
    <p:sldId id="28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6" autoAdjust="0"/>
    <p:restoredTop sz="86470" autoAdjust="0"/>
  </p:normalViewPr>
  <p:slideViewPr>
    <p:cSldViewPr>
      <p:cViewPr varScale="1">
        <p:scale>
          <a:sx n="94" d="100"/>
          <a:sy n="94" d="100"/>
        </p:scale>
        <p:origin x="-5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21.04.2017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21.04.2017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21.04.2017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accent4">
                <a:lumMod val="20000"/>
                <a:lumOff val="80000"/>
              </a:schemeClr>
            </a:gs>
            <a:gs pos="0">
              <a:srgbClr val="00B050"/>
            </a:gs>
            <a:gs pos="100000">
              <a:srgbClr val="FFFF00"/>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21.04.2017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688632"/>
          </a:xfrm>
        </p:spPr>
        <p:txBody>
          <a:bodyPr>
            <a:normAutofit fontScale="90000"/>
          </a:bodyPr>
          <a:lstStyle/>
          <a:p>
            <a:r>
              <a:rPr lang="ru-RU" sz="3600" dirty="0" smtClean="0">
                <a:solidFill>
                  <a:schemeClr val="bg1"/>
                </a:solidFill>
                <a:effectLst/>
                <a:latin typeface="+mn-lt"/>
              </a:rPr>
              <a:t/>
            </a:r>
            <a:br>
              <a:rPr lang="ru-RU" sz="3600" dirty="0" smtClean="0">
                <a:solidFill>
                  <a:schemeClr val="bg1"/>
                </a:solidFill>
                <a:effectLst/>
                <a:latin typeface="+mn-lt"/>
              </a:rPr>
            </a:br>
            <a:r>
              <a:rPr lang="ru-RU" sz="3600" dirty="0">
                <a:solidFill>
                  <a:schemeClr val="bg1"/>
                </a:solidFill>
                <a:effectLst/>
                <a:latin typeface="+mn-lt"/>
              </a:rPr>
              <a:t/>
            </a:r>
            <a:br>
              <a:rPr lang="ru-RU" sz="3600" dirty="0">
                <a:solidFill>
                  <a:schemeClr val="bg1"/>
                </a:solidFill>
                <a:effectLst/>
                <a:latin typeface="+mn-lt"/>
              </a:rPr>
            </a:br>
            <a:r>
              <a:rPr lang="ru-RU" sz="3600" dirty="0" smtClean="0">
                <a:solidFill>
                  <a:schemeClr val="bg1"/>
                </a:solidFill>
                <a:effectLst/>
                <a:latin typeface="+mn-lt"/>
              </a:rPr>
              <a:t/>
            </a:r>
            <a:br>
              <a:rPr lang="ru-RU" sz="3600" dirty="0" smtClean="0">
                <a:solidFill>
                  <a:schemeClr val="bg1"/>
                </a:solidFill>
                <a:effectLst/>
                <a:latin typeface="+mn-lt"/>
              </a:rPr>
            </a:br>
            <a:r>
              <a:rPr lang="ru-RU" sz="4400" dirty="0" smtClean="0">
                <a:solidFill>
                  <a:schemeClr val="bg1"/>
                </a:solidFill>
                <a:effectLst/>
                <a:latin typeface="+mn-lt"/>
              </a:rPr>
              <a:t>Организация </a:t>
            </a:r>
            <a:br>
              <a:rPr lang="ru-RU" sz="4400" dirty="0" smtClean="0">
                <a:solidFill>
                  <a:schemeClr val="bg1"/>
                </a:solidFill>
                <a:effectLst/>
                <a:latin typeface="+mn-lt"/>
              </a:rPr>
            </a:br>
            <a:r>
              <a:rPr lang="ru-RU" sz="4400" dirty="0" smtClean="0">
                <a:solidFill>
                  <a:schemeClr val="bg1"/>
                </a:solidFill>
                <a:effectLst/>
                <a:latin typeface="+mn-lt"/>
              </a:rPr>
              <a:t>внеклассных мероприятий </a:t>
            </a:r>
            <a:br>
              <a:rPr lang="ru-RU" sz="4400" dirty="0" smtClean="0">
                <a:solidFill>
                  <a:schemeClr val="bg1"/>
                </a:solidFill>
                <a:effectLst/>
                <a:latin typeface="+mn-lt"/>
              </a:rPr>
            </a:br>
            <a:r>
              <a:rPr lang="ru-RU" sz="4400" dirty="0" smtClean="0">
                <a:solidFill>
                  <a:schemeClr val="bg1"/>
                </a:solidFill>
                <a:effectLst/>
                <a:latin typeface="+mn-lt"/>
              </a:rPr>
              <a:t>в рамках предметных недель</a:t>
            </a:r>
            <a:br>
              <a:rPr lang="ru-RU" sz="4400" dirty="0" smtClean="0">
                <a:solidFill>
                  <a:schemeClr val="bg1"/>
                </a:solidFill>
                <a:effectLst/>
                <a:latin typeface="+mn-lt"/>
              </a:rPr>
            </a:br>
            <a:r>
              <a:rPr lang="ru-RU" sz="3600" dirty="0" smtClean="0">
                <a:solidFill>
                  <a:schemeClr val="bg1"/>
                </a:solidFill>
                <a:effectLst/>
                <a:latin typeface="+mn-lt"/>
              </a:rPr>
              <a:t/>
            </a:r>
            <a:br>
              <a:rPr lang="ru-RU" sz="3600" dirty="0" smtClean="0">
                <a:solidFill>
                  <a:schemeClr val="bg1"/>
                </a:solidFill>
                <a:effectLst/>
                <a:latin typeface="+mn-lt"/>
              </a:rPr>
            </a:br>
            <a:r>
              <a:rPr lang="ru-RU" sz="3200" dirty="0">
                <a:solidFill>
                  <a:schemeClr val="bg1"/>
                </a:solidFill>
                <a:effectLst/>
                <a:latin typeface="+mn-lt"/>
              </a:rPr>
              <a:t/>
            </a:r>
            <a:br>
              <a:rPr lang="ru-RU" sz="3200" dirty="0">
                <a:solidFill>
                  <a:schemeClr val="bg1"/>
                </a:solidFill>
                <a:effectLst/>
                <a:latin typeface="+mn-lt"/>
              </a:rPr>
            </a:br>
            <a:r>
              <a:rPr lang="ru-RU" sz="3200" dirty="0">
                <a:solidFill>
                  <a:schemeClr val="bg1"/>
                </a:solidFill>
                <a:effectLst/>
                <a:latin typeface="+mn-lt"/>
              </a:rPr>
              <a:t/>
            </a:r>
            <a:br>
              <a:rPr lang="ru-RU" sz="3200" dirty="0">
                <a:solidFill>
                  <a:schemeClr val="bg1"/>
                </a:solidFill>
                <a:effectLst/>
                <a:latin typeface="+mn-lt"/>
              </a:rPr>
            </a:br>
            <a:r>
              <a:rPr lang="ru-RU" sz="3200" dirty="0" smtClean="0">
                <a:solidFill>
                  <a:schemeClr val="bg1"/>
                </a:solidFill>
                <a:effectLst/>
                <a:latin typeface="+mn-lt"/>
              </a:rPr>
              <a:t>                                                      </a:t>
            </a:r>
            <a:r>
              <a:rPr lang="ru-RU" sz="2000" dirty="0" smtClean="0">
                <a:solidFill>
                  <a:schemeClr val="bg1"/>
                </a:solidFill>
                <a:effectLst/>
                <a:latin typeface="+mn-lt"/>
              </a:rPr>
              <a:t>МБОУ «СШ № 32 </a:t>
            </a:r>
            <a:br>
              <a:rPr lang="ru-RU" sz="2000" dirty="0" smtClean="0">
                <a:solidFill>
                  <a:schemeClr val="bg1"/>
                </a:solidFill>
                <a:effectLst/>
                <a:latin typeface="+mn-lt"/>
              </a:rPr>
            </a:br>
            <a:r>
              <a:rPr lang="ru-RU" sz="2000" dirty="0" smtClean="0">
                <a:solidFill>
                  <a:schemeClr val="bg1"/>
                </a:solidFill>
                <a:effectLst/>
                <a:latin typeface="+mn-lt"/>
              </a:rPr>
              <a:t>                                                                                             им. С.А. Лавочкина» </a:t>
            </a:r>
            <a:br>
              <a:rPr lang="ru-RU" sz="2000" dirty="0" smtClean="0">
                <a:solidFill>
                  <a:schemeClr val="bg1"/>
                </a:solidFill>
                <a:effectLst/>
                <a:latin typeface="+mn-lt"/>
              </a:rPr>
            </a:br>
            <a:r>
              <a:rPr lang="ru-RU" sz="2000" dirty="0" smtClean="0">
                <a:solidFill>
                  <a:schemeClr val="bg1"/>
                </a:solidFill>
                <a:effectLst/>
                <a:latin typeface="+mn-lt"/>
              </a:rPr>
              <a:t>                                                                              г. Смоленска</a:t>
            </a:r>
            <a:br>
              <a:rPr lang="ru-RU" sz="2000" dirty="0" smtClean="0">
                <a:solidFill>
                  <a:schemeClr val="bg1"/>
                </a:solidFill>
                <a:effectLst/>
                <a:latin typeface="+mn-lt"/>
              </a:rPr>
            </a:br>
            <a:r>
              <a:rPr lang="ru-RU" sz="2000" dirty="0">
                <a:solidFill>
                  <a:schemeClr val="bg1"/>
                </a:solidFill>
                <a:effectLst/>
                <a:latin typeface="+mn-lt"/>
              </a:rPr>
              <a:t> </a:t>
            </a:r>
            <a:r>
              <a:rPr lang="ru-RU" sz="2000" dirty="0" smtClean="0">
                <a:solidFill>
                  <a:schemeClr val="bg1"/>
                </a:solidFill>
                <a:effectLst/>
                <a:latin typeface="+mn-lt"/>
              </a:rPr>
              <a:t>                                                                              Л.Е. Иванова</a:t>
            </a:r>
            <a:br>
              <a:rPr lang="ru-RU" sz="2000" dirty="0" smtClean="0">
                <a:solidFill>
                  <a:schemeClr val="bg1"/>
                </a:solidFill>
                <a:effectLst/>
                <a:latin typeface="+mn-lt"/>
              </a:rPr>
            </a:br>
            <a:r>
              <a:rPr lang="ru-RU" sz="2000" dirty="0">
                <a:solidFill>
                  <a:schemeClr val="bg1"/>
                </a:solidFill>
                <a:effectLst/>
                <a:latin typeface="+mn-lt"/>
              </a:rPr>
              <a:t> </a:t>
            </a:r>
            <a:r>
              <a:rPr lang="ru-RU" sz="2000" dirty="0" smtClean="0">
                <a:solidFill>
                  <a:schemeClr val="bg1"/>
                </a:solidFill>
                <a:effectLst/>
                <a:latin typeface="+mn-lt"/>
              </a:rPr>
              <a:t>                                                                                  С.В. Терешкова</a:t>
            </a:r>
            <a:r>
              <a:rPr lang="ru-RU" sz="3200" dirty="0" smtClean="0">
                <a:solidFill>
                  <a:schemeClr val="bg1"/>
                </a:solidFill>
                <a:effectLst/>
                <a:latin typeface="+mn-lt"/>
              </a:rPr>
              <a:t/>
            </a:r>
            <a:br>
              <a:rPr lang="ru-RU" sz="3200" dirty="0" smtClean="0">
                <a:solidFill>
                  <a:schemeClr val="bg1"/>
                </a:solidFill>
                <a:effectLst/>
                <a:latin typeface="+mn-lt"/>
              </a:rPr>
            </a:br>
            <a:r>
              <a:rPr lang="ru-RU" sz="3200" dirty="0">
                <a:solidFill>
                  <a:schemeClr val="bg1"/>
                </a:solidFill>
                <a:effectLst/>
                <a:latin typeface="+mn-lt"/>
              </a:rPr>
              <a:t/>
            </a:r>
            <a:br>
              <a:rPr lang="ru-RU" sz="3200" dirty="0">
                <a:solidFill>
                  <a:schemeClr val="bg1"/>
                </a:solidFill>
                <a:effectLst/>
                <a:latin typeface="+mn-lt"/>
              </a:rPr>
            </a:br>
            <a:endParaRPr lang="ru-RU"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389589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616624"/>
          </a:xfrm>
        </p:spPr>
        <p:txBody>
          <a:bodyPr>
            <a:normAutofit/>
          </a:bodyPr>
          <a:lstStyle/>
          <a:p>
            <a:endParaRPr lang="ru-RU" sz="4000" dirty="0">
              <a:solidFill>
                <a:schemeClr val="bg1"/>
              </a:solidFill>
              <a:effectLst/>
            </a:endParaRPr>
          </a:p>
        </p:txBody>
      </p:sp>
      <p:pic>
        <p:nvPicPr>
          <p:cNvPr id="3" name="image225.png"/>
          <p:cNvPicPr/>
          <p:nvPr/>
        </p:nvPicPr>
        <p:blipFill>
          <a:blip r:embed="rId2"/>
          <a:srcRect l="4182" t="18804" r="18072" b="6612"/>
          <a:stretch>
            <a:fillRect/>
          </a:stretch>
        </p:blipFill>
        <p:spPr>
          <a:xfrm>
            <a:off x="467544" y="620688"/>
            <a:ext cx="8208912" cy="5184576"/>
          </a:xfrm>
          <a:prstGeom prst="rect">
            <a:avLst/>
          </a:prstGeom>
          <a:ln/>
        </p:spPr>
      </p:pic>
    </p:spTree>
    <p:extLst>
      <p:ext uri="{BB962C8B-B14F-4D97-AF65-F5344CB8AC3E}">
        <p14:creationId xmlns:p14="http://schemas.microsoft.com/office/powerpoint/2010/main" val="3288974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616624"/>
          </a:xfrm>
        </p:spPr>
        <p:txBody>
          <a:bodyPr>
            <a:normAutofit/>
          </a:bodyPr>
          <a:lstStyle/>
          <a:p>
            <a:endParaRPr lang="ru-RU" sz="4000" dirty="0">
              <a:solidFill>
                <a:schemeClr val="bg1"/>
              </a:solidFill>
              <a:effectLst/>
            </a:endParaRPr>
          </a:p>
        </p:txBody>
      </p:sp>
      <p:pic>
        <p:nvPicPr>
          <p:cNvPr id="3" name="image220.png"/>
          <p:cNvPicPr/>
          <p:nvPr/>
        </p:nvPicPr>
        <p:blipFill>
          <a:blip r:embed="rId2"/>
          <a:srcRect l="4181" t="15978" r="18073" b="6060"/>
          <a:stretch>
            <a:fillRect/>
          </a:stretch>
        </p:blipFill>
        <p:spPr>
          <a:xfrm>
            <a:off x="467544" y="404664"/>
            <a:ext cx="8212767" cy="5760640"/>
          </a:xfrm>
          <a:prstGeom prst="rect">
            <a:avLst/>
          </a:prstGeom>
          <a:ln/>
        </p:spPr>
      </p:pic>
    </p:spTree>
    <p:extLst>
      <p:ext uri="{BB962C8B-B14F-4D97-AF65-F5344CB8AC3E}">
        <p14:creationId xmlns:p14="http://schemas.microsoft.com/office/powerpoint/2010/main" val="3024514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616624"/>
          </a:xfrm>
        </p:spPr>
        <p:txBody>
          <a:bodyPr>
            <a:normAutofit/>
          </a:bodyPr>
          <a:lstStyle/>
          <a:p>
            <a:endParaRPr lang="ru-RU" sz="4000" dirty="0">
              <a:solidFill>
                <a:schemeClr val="bg1"/>
              </a:solidFill>
              <a:effectLst/>
            </a:endParaRPr>
          </a:p>
        </p:txBody>
      </p:sp>
      <p:pic>
        <p:nvPicPr>
          <p:cNvPr id="3" name="image233.png"/>
          <p:cNvPicPr/>
          <p:nvPr/>
        </p:nvPicPr>
        <p:blipFill>
          <a:blip r:embed="rId2"/>
          <a:srcRect l="10067" t="36088" r="22873" b="8815"/>
          <a:stretch>
            <a:fillRect/>
          </a:stretch>
        </p:blipFill>
        <p:spPr>
          <a:xfrm>
            <a:off x="467544" y="332656"/>
            <a:ext cx="8208912" cy="5688632"/>
          </a:xfrm>
          <a:prstGeom prst="rect">
            <a:avLst/>
          </a:prstGeom>
          <a:ln/>
        </p:spPr>
      </p:pic>
    </p:spTree>
    <p:extLst>
      <p:ext uri="{BB962C8B-B14F-4D97-AF65-F5344CB8AC3E}">
        <p14:creationId xmlns:p14="http://schemas.microsoft.com/office/powerpoint/2010/main" val="3408690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616624"/>
          </a:xfrm>
        </p:spPr>
        <p:txBody>
          <a:bodyPr>
            <a:normAutofit/>
          </a:bodyPr>
          <a:lstStyle/>
          <a:p>
            <a:endParaRPr lang="ru-RU" sz="4000" dirty="0">
              <a:solidFill>
                <a:schemeClr val="bg1"/>
              </a:solidFill>
              <a:effectLst/>
            </a:endParaRPr>
          </a:p>
        </p:txBody>
      </p:sp>
      <p:pic>
        <p:nvPicPr>
          <p:cNvPr id="3" name="image120.png"/>
          <p:cNvPicPr/>
          <p:nvPr/>
        </p:nvPicPr>
        <p:blipFill>
          <a:blip r:embed="rId2"/>
          <a:srcRect t="11570" r="21480" b="45453"/>
          <a:stretch>
            <a:fillRect/>
          </a:stretch>
        </p:blipFill>
        <p:spPr>
          <a:xfrm>
            <a:off x="539552" y="404664"/>
            <a:ext cx="8136904" cy="5616623"/>
          </a:xfrm>
          <a:prstGeom prst="rect">
            <a:avLst/>
          </a:prstGeom>
          <a:ln/>
        </p:spPr>
      </p:pic>
    </p:spTree>
    <p:extLst>
      <p:ext uri="{BB962C8B-B14F-4D97-AF65-F5344CB8AC3E}">
        <p14:creationId xmlns:p14="http://schemas.microsoft.com/office/powerpoint/2010/main" val="521586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normAutofit/>
          </a:bodyPr>
          <a:lstStyle/>
          <a:p>
            <a:pPr algn="l"/>
            <a:r>
              <a:rPr lang="ru-RU" sz="3200" dirty="0" smtClean="0">
                <a:solidFill>
                  <a:schemeClr val="bg1"/>
                </a:solidFill>
                <a:latin typeface="+mn-lt"/>
              </a:rPr>
              <a:t>Вещество какого класса «Аннушка не только купила, но даже и разлила»</a:t>
            </a:r>
            <a:r>
              <a:rPr lang="ru-RU" sz="3200" dirty="0" smtClean="0">
                <a:solidFill>
                  <a:schemeClr val="bg1"/>
                </a:solidFill>
                <a:effectLst>
                  <a:outerShdw blurRad="38100" dist="38100" dir="2700000" algn="tl">
                    <a:srgbClr val="000000">
                      <a:alpha val="43137"/>
                    </a:srgbClr>
                  </a:outerShdw>
                </a:effectLst>
                <a:latin typeface="+mn-lt"/>
              </a:rPr>
              <a:t>?</a:t>
            </a:r>
            <a:endParaRPr lang="ru-RU" sz="3200" dirty="0">
              <a:solidFill>
                <a:schemeClr val="bg1"/>
              </a:solidFill>
              <a:effectLst>
                <a:outerShdw blurRad="38100" dist="38100" dir="2700000" algn="tl">
                  <a:srgbClr val="000000">
                    <a:alpha val="43137"/>
                  </a:srgbClr>
                </a:outerShdw>
              </a:effectLst>
              <a:latin typeface="+mn-lt"/>
            </a:endParaRPr>
          </a:p>
        </p:txBody>
      </p:sp>
      <p:sp>
        <p:nvSpPr>
          <p:cNvPr id="3" name="Объект 2"/>
          <p:cNvSpPr>
            <a:spLocks noGrp="1"/>
          </p:cNvSpPr>
          <p:nvPr>
            <p:ph sz="half" idx="1"/>
          </p:nvPr>
        </p:nvSpPr>
        <p:spPr>
          <a:xfrm>
            <a:off x="251520" y="2564904"/>
            <a:ext cx="5040560" cy="3561259"/>
          </a:xfrm>
        </p:spPr>
        <p:txBody>
          <a:bodyPr>
            <a:normAutofit/>
          </a:bodyPr>
          <a:lstStyle/>
          <a:p>
            <a:pPr marL="137160" indent="0">
              <a:buNone/>
            </a:pPr>
            <a:r>
              <a:rPr lang="ru-RU" dirty="0" smtClean="0">
                <a:solidFill>
                  <a:schemeClr val="bg1"/>
                </a:solidFill>
              </a:rPr>
              <a:t>А – предельные углеводороды</a:t>
            </a:r>
          </a:p>
          <a:p>
            <a:pPr marL="137160" indent="0">
              <a:buNone/>
            </a:pPr>
            <a:endParaRPr lang="ru-RU" dirty="0">
              <a:solidFill>
                <a:schemeClr val="bg1"/>
              </a:solidFill>
            </a:endParaRPr>
          </a:p>
          <a:p>
            <a:pPr marL="137160" indent="0">
              <a:buNone/>
            </a:pPr>
            <a:r>
              <a:rPr lang="ru-RU" dirty="0" smtClean="0">
                <a:solidFill>
                  <a:schemeClr val="bg1"/>
                </a:solidFill>
              </a:rPr>
              <a:t>Б </a:t>
            </a:r>
            <a:r>
              <a:rPr lang="ru-RU" dirty="0">
                <a:solidFill>
                  <a:schemeClr val="bg1"/>
                </a:solidFill>
              </a:rPr>
              <a:t>–</a:t>
            </a:r>
            <a:r>
              <a:rPr lang="ru-RU" dirty="0" smtClean="0">
                <a:solidFill>
                  <a:schemeClr val="bg1"/>
                </a:solidFill>
              </a:rPr>
              <a:t> ароматические углеводороды</a:t>
            </a:r>
          </a:p>
          <a:p>
            <a:pPr marL="137160" indent="0">
              <a:buNone/>
            </a:pPr>
            <a:endParaRPr lang="ru-RU" dirty="0">
              <a:solidFill>
                <a:schemeClr val="bg1"/>
              </a:solidFill>
            </a:endParaRPr>
          </a:p>
          <a:p>
            <a:pPr marL="137160" indent="0">
              <a:buNone/>
            </a:pPr>
            <a:r>
              <a:rPr lang="ru-RU" dirty="0" smtClean="0">
                <a:solidFill>
                  <a:schemeClr val="bg1"/>
                </a:solidFill>
              </a:rPr>
              <a:t>В </a:t>
            </a:r>
            <a:r>
              <a:rPr lang="ru-RU" dirty="0">
                <a:solidFill>
                  <a:schemeClr val="bg1"/>
                </a:solidFill>
              </a:rPr>
              <a:t>–</a:t>
            </a:r>
            <a:r>
              <a:rPr lang="ru-RU" dirty="0" smtClean="0">
                <a:solidFill>
                  <a:schemeClr val="bg1"/>
                </a:solidFill>
              </a:rPr>
              <a:t> непредельные липиды</a:t>
            </a:r>
          </a:p>
          <a:p>
            <a:pPr marL="137160" indent="0">
              <a:buNone/>
            </a:pPr>
            <a:endParaRPr lang="ru-RU" dirty="0">
              <a:solidFill>
                <a:schemeClr val="bg1"/>
              </a:solidFill>
            </a:endParaRPr>
          </a:p>
          <a:p>
            <a:pPr marL="137160" indent="0">
              <a:buNone/>
            </a:pPr>
            <a:r>
              <a:rPr lang="ru-RU" dirty="0" smtClean="0">
                <a:solidFill>
                  <a:schemeClr val="bg1"/>
                </a:solidFill>
              </a:rPr>
              <a:t>Г </a:t>
            </a:r>
            <a:r>
              <a:rPr lang="ru-RU" dirty="0">
                <a:solidFill>
                  <a:schemeClr val="bg1"/>
                </a:solidFill>
              </a:rPr>
              <a:t>–</a:t>
            </a:r>
            <a:r>
              <a:rPr lang="ru-RU" dirty="0" smtClean="0">
                <a:solidFill>
                  <a:schemeClr val="bg1"/>
                </a:solidFill>
              </a:rPr>
              <a:t> предельные липиды</a:t>
            </a:r>
            <a:endParaRPr lang="ru-RU" dirty="0">
              <a:solidFill>
                <a:schemeClr val="bg1"/>
              </a:solidFill>
            </a:endParaRPr>
          </a:p>
        </p:txBody>
      </p:sp>
      <p:sp>
        <p:nvSpPr>
          <p:cNvPr id="4" name="Объект 3"/>
          <p:cNvSpPr>
            <a:spLocks noGrp="1"/>
          </p:cNvSpPr>
          <p:nvPr>
            <p:ph sz="half" idx="2"/>
          </p:nvPr>
        </p:nvSpPr>
        <p:spPr>
          <a:xfrm>
            <a:off x="5652120" y="2636912"/>
            <a:ext cx="3034680" cy="3489251"/>
          </a:xfrm>
        </p:spPr>
        <p:txBody>
          <a:bodyPr>
            <a:normAutofit/>
          </a:bodyPr>
          <a:lstStyle/>
          <a:p>
            <a:r>
              <a:rPr lang="ru-RU" dirty="0" smtClean="0">
                <a:solidFill>
                  <a:schemeClr val="bg1"/>
                </a:solidFill>
              </a:rPr>
              <a:t>- </a:t>
            </a:r>
          </a:p>
          <a:p>
            <a:pPr marL="137160" indent="0">
              <a:buNone/>
            </a:pPr>
            <a:endParaRPr lang="ru-RU" dirty="0" smtClean="0">
              <a:solidFill>
                <a:schemeClr val="bg1"/>
              </a:solidFill>
            </a:endParaRPr>
          </a:p>
          <a:p>
            <a:r>
              <a:rPr lang="ru-RU" dirty="0" smtClean="0">
                <a:solidFill>
                  <a:schemeClr val="bg1"/>
                </a:solidFill>
              </a:rPr>
              <a:t>-</a:t>
            </a:r>
          </a:p>
          <a:p>
            <a:pPr marL="137160" indent="0">
              <a:buNone/>
            </a:pPr>
            <a:endParaRPr lang="ru-RU" dirty="0" smtClean="0">
              <a:solidFill>
                <a:schemeClr val="bg1"/>
              </a:solidFill>
            </a:endParaRPr>
          </a:p>
          <a:p>
            <a:r>
              <a:rPr lang="ru-RU" dirty="0" smtClean="0">
                <a:solidFill>
                  <a:schemeClr val="bg1"/>
                </a:solidFill>
              </a:rPr>
              <a:t>-</a:t>
            </a:r>
          </a:p>
          <a:p>
            <a:pPr marL="137160" indent="0">
              <a:buNone/>
            </a:pPr>
            <a:endParaRPr lang="ru-RU" dirty="0" smtClean="0">
              <a:solidFill>
                <a:schemeClr val="bg1"/>
              </a:solidFill>
            </a:endParaRPr>
          </a:p>
          <a:p>
            <a:r>
              <a:rPr lang="ru-RU" dirty="0">
                <a:solidFill>
                  <a:schemeClr val="bg1"/>
                </a:solidFill>
              </a:rPr>
              <a:t>-</a:t>
            </a:r>
          </a:p>
        </p:txBody>
      </p:sp>
    </p:spTree>
    <p:extLst>
      <p:ext uri="{BB962C8B-B14F-4D97-AF65-F5344CB8AC3E}">
        <p14:creationId xmlns:p14="http://schemas.microsoft.com/office/powerpoint/2010/main" val="232257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2274"/>
          </a:xfrm>
        </p:spPr>
        <p:txBody>
          <a:bodyPr>
            <a:normAutofit/>
          </a:bodyPr>
          <a:lstStyle/>
          <a:p>
            <a:pPr algn="l"/>
            <a:r>
              <a:rPr lang="ru-RU" sz="3200" dirty="0" smtClean="0">
                <a:solidFill>
                  <a:schemeClr val="bg1"/>
                </a:solidFill>
                <a:latin typeface="+mn-lt"/>
              </a:rPr>
              <a:t>Какой газ образовывался в воздухе после казни на холме возле </a:t>
            </a:r>
            <a:r>
              <a:rPr lang="ru-RU" sz="3200" dirty="0" err="1" smtClean="0">
                <a:solidFill>
                  <a:schemeClr val="bg1"/>
                </a:solidFill>
                <a:latin typeface="+mn-lt"/>
              </a:rPr>
              <a:t>Ершалаима</a:t>
            </a:r>
            <a:r>
              <a:rPr lang="ru-RU" sz="3200" dirty="0" smtClean="0">
                <a:solidFill>
                  <a:schemeClr val="bg1"/>
                </a:solidFill>
                <a:effectLst>
                  <a:outerShdw blurRad="38100" dist="38100" dir="2700000" algn="tl">
                    <a:srgbClr val="000000">
                      <a:alpha val="43137"/>
                    </a:srgbClr>
                  </a:outerShdw>
                </a:effectLst>
                <a:latin typeface="+mn-lt"/>
              </a:rPr>
              <a:t>?</a:t>
            </a:r>
            <a:endParaRPr lang="ru-RU" sz="3200" dirty="0">
              <a:solidFill>
                <a:schemeClr val="bg1"/>
              </a:solidFill>
              <a:effectLst>
                <a:outerShdw blurRad="38100" dist="38100" dir="2700000" algn="tl">
                  <a:srgbClr val="000000">
                    <a:alpha val="43137"/>
                  </a:srgbClr>
                </a:outerShdw>
              </a:effectLst>
              <a:latin typeface="+mn-lt"/>
            </a:endParaRPr>
          </a:p>
        </p:txBody>
      </p:sp>
      <p:sp>
        <p:nvSpPr>
          <p:cNvPr id="3" name="Объект 2"/>
          <p:cNvSpPr>
            <a:spLocks noGrp="1"/>
          </p:cNvSpPr>
          <p:nvPr>
            <p:ph sz="half" idx="1"/>
          </p:nvPr>
        </p:nvSpPr>
        <p:spPr>
          <a:xfrm>
            <a:off x="251520" y="2564904"/>
            <a:ext cx="5040560" cy="3561259"/>
          </a:xfrm>
        </p:spPr>
        <p:txBody>
          <a:bodyPr>
            <a:normAutofit/>
          </a:bodyPr>
          <a:lstStyle/>
          <a:p>
            <a:pPr marL="137160" indent="0">
              <a:buNone/>
            </a:pPr>
            <a:r>
              <a:rPr lang="ru-RU" dirty="0" smtClean="0">
                <a:solidFill>
                  <a:schemeClr val="bg1"/>
                </a:solidFill>
              </a:rPr>
              <a:t>А – бледно-фиолетовый</a:t>
            </a:r>
          </a:p>
          <a:p>
            <a:pPr marL="137160" indent="0">
              <a:buNone/>
            </a:pPr>
            <a:endParaRPr lang="ru-RU" dirty="0">
              <a:solidFill>
                <a:schemeClr val="bg1"/>
              </a:solidFill>
            </a:endParaRPr>
          </a:p>
          <a:p>
            <a:pPr marL="137160" indent="0">
              <a:buNone/>
            </a:pPr>
            <a:r>
              <a:rPr lang="ru-RU" dirty="0" smtClean="0">
                <a:solidFill>
                  <a:schemeClr val="bg1"/>
                </a:solidFill>
              </a:rPr>
              <a:t>Б </a:t>
            </a:r>
            <a:r>
              <a:rPr lang="ru-RU" dirty="0">
                <a:solidFill>
                  <a:schemeClr val="bg1"/>
                </a:solidFill>
              </a:rPr>
              <a:t>–</a:t>
            </a:r>
            <a:r>
              <a:rPr lang="ru-RU" dirty="0" smtClean="0">
                <a:solidFill>
                  <a:schemeClr val="bg1"/>
                </a:solidFill>
              </a:rPr>
              <a:t> бесцветный</a:t>
            </a:r>
          </a:p>
          <a:p>
            <a:pPr marL="137160" indent="0">
              <a:buNone/>
            </a:pPr>
            <a:endParaRPr lang="ru-RU" dirty="0">
              <a:solidFill>
                <a:schemeClr val="bg1"/>
              </a:solidFill>
            </a:endParaRPr>
          </a:p>
          <a:p>
            <a:pPr marL="137160" indent="0">
              <a:buNone/>
            </a:pPr>
            <a:r>
              <a:rPr lang="ru-RU" dirty="0" smtClean="0">
                <a:solidFill>
                  <a:schemeClr val="bg1"/>
                </a:solidFill>
              </a:rPr>
              <a:t>В </a:t>
            </a:r>
            <a:r>
              <a:rPr lang="ru-RU" dirty="0">
                <a:solidFill>
                  <a:schemeClr val="bg1"/>
                </a:solidFill>
              </a:rPr>
              <a:t>–</a:t>
            </a:r>
            <a:r>
              <a:rPr lang="ru-RU" dirty="0" smtClean="0">
                <a:solidFill>
                  <a:schemeClr val="bg1"/>
                </a:solidFill>
              </a:rPr>
              <a:t> желто-зеленый</a:t>
            </a:r>
          </a:p>
          <a:p>
            <a:pPr marL="137160" indent="0">
              <a:buNone/>
            </a:pPr>
            <a:endParaRPr lang="ru-RU" dirty="0">
              <a:solidFill>
                <a:schemeClr val="bg1"/>
              </a:solidFill>
            </a:endParaRPr>
          </a:p>
          <a:p>
            <a:pPr marL="137160" indent="0">
              <a:buNone/>
            </a:pPr>
            <a:r>
              <a:rPr lang="ru-RU" dirty="0" smtClean="0">
                <a:solidFill>
                  <a:schemeClr val="bg1"/>
                </a:solidFill>
              </a:rPr>
              <a:t>Г </a:t>
            </a:r>
            <a:r>
              <a:rPr lang="ru-RU" dirty="0">
                <a:solidFill>
                  <a:schemeClr val="bg1"/>
                </a:solidFill>
              </a:rPr>
              <a:t>–</a:t>
            </a:r>
            <a:r>
              <a:rPr lang="ru-RU" dirty="0" smtClean="0">
                <a:solidFill>
                  <a:schemeClr val="bg1"/>
                </a:solidFill>
              </a:rPr>
              <a:t> бледно-зеленый</a:t>
            </a:r>
            <a:endParaRPr lang="ru-RU" dirty="0">
              <a:solidFill>
                <a:schemeClr val="bg1"/>
              </a:solidFill>
            </a:endParaRPr>
          </a:p>
        </p:txBody>
      </p:sp>
      <p:sp>
        <p:nvSpPr>
          <p:cNvPr id="4" name="Объект 3"/>
          <p:cNvSpPr>
            <a:spLocks noGrp="1"/>
          </p:cNvSpPr>
          <p:nvPr>
            <p:ph sz="half" idx="2"/>
          </p:nvPr>
        </p:nvSpPr>
        <p:spPr>
          <a:xfrm>
            <a:off x="5652120" y="2636912"/>
            <a:ext cx="3034680" cy="3489251"/>
          </a:xfrm>
        </p:spPr>
        <p:txBody>
          <a:bodyPr>
            <a:normAutofit/>
          </a:bodyPr>
          <a:lstStyle/>
          <a:p>
            <a:r>
              <a:rPr lang="ru-RU" dirty="0" smtClean="0">
                <a:solidFill>
                  <a:schemeClr val="bg1"/>
                </a:solidFill>
              </a:rPr>
              <a:t>- </a:t>
            </a:r>
          </a:p>
          <a:p>
            <a:pPr marL="137160" indent="0">
              <a:buNone/>
            </a:pPr>
            <a:endParaRPr lang="ru-RU" dirty="0" smtClean="0">
              <a:solidFill>
                <a:schemeClr val="bg1"/>
              </a:solidFill>
            </a:endParaRPr>
          </a:p>
          <a:p>
            <a:r>
              <a:rPr lang="ru-RU" dirty="0" smtClean="0">
                <a:solidFill>
                  <a:schemeClr val="bg1"/>
                </a:solidFill>
              </a:rPr>
              <a:t>-</a:t>
            </a:r>
          </a:p>
          <a:p>
            <a:pPr marL="137160" indent="0">
              <a:buNone/>
            </a:pPr>
            <a:endParaRPr lang="ru-RU" dirty="0" smtClean="0">
              <a:solidFill>
                <a:schemeClr val="bg1"/>
              </a:solidFill>
            </a:endParaRPr>
          </a:p>
          <a:p>
            <a:r>
              <a:rPr lang="ru-RU" dirty="0" smtClean="0">
                <a:solidFill>
                  <a:schemeClr val="bg1"/>
                </a:solidFill>
              </a:rPr>
              <a:t>-</a:t>
            </a:r>
          </a:p>
          <a:p>
            <a:pPr marL="137160" indent="0">
              <a:buNone/>
            </a:pPr>
            <a:endParaRPr lang="ru-RU" dirty="0" smtClean="0">
              <a:solidFill>
                <a:schemeClr val="bg1"/>
              </a:solidFill>
            </a:endParaRPr>
          </a:p>
          <a:p>
            <a:r>
              <a:rPr lang="ru-RU" dirty="0">
                <a:solidFill>
                  <a:schemeClr val="bg1"/>
                </a:solidFill>
              </a:rPr>
              <a:t>-</a:t>
            </a:r>
          </a:p>
        </p:txBody>
      </p:sp>
    </p:spTree>
    <p:extLst>
      <p:ext uri="{BB962C8B-B14F-4D97-AF65-F5344CB8AC3E}">
        <p14:creationId xmlns:p14="http://schemas.microsoft.com/office/powerpoint/2010/main" val="239438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616624"/>
          </a:xfrm>
        </p:spPr>
        <p:txBody>
          <a:bodyPr>
            <a:normAutofit/>
          </a:bodyPr>
          <a:lstStyle/>
          <a:p>
            <a:endParaRPr lang="ru-RU" sz="4000" dirty="0">
              <a:solidFill>
                <a:schemeClr val="bg1"/>
              </a:solidFill>
              <a:effectLst/>
            </a:endParaRPr>
          </a:p>
        </p:txBody>
      </p:sp>
      <p:pic>
        <p:nvPicPr>
          <p:cNvPr id="3" name="image171.png"/>
          <p:cNvPicPr/>
          <p:nvPr/>
        </p:nvPicPr>
        <p:blipFill>
          <a:blip r:embed="rId2"/>
          <a:srcRect l="30820" t="12537" r="31701" b="12672"/>
          <a:stretch>
            <a:fillRect/>
          </a:stretch>
        </p:blipFill>
        <p:spPr>
          <a:xfrm>
            <a:off x="467544" y="332423"/>
            <a:ext cx="8208912" cy="5688866"/>
          </a:xfrm>
          <a:prstGeom prst="rect">
            <a:avLst/>
          </a:prstGeom>
          <a:ln/>
        </p:spPr>
      </p:pic>
    </p:spTree>
    <p:extLst>
      <p:ext uri="{BB962C8B-B14F-4D97-AF65-F5344CB8AC3E}">
        <p14:creationId xmlns:p14="http://schemas.microsoft.com/office/powerpoint/2010/main" val="2281918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120680"/>
          </a:xfrm>
        </p:spPr>
        <p:txBody>
          <a:bodyPr>
            <a:noAutofit/>
          </a:bodyPr>
          <a:lstStyle/>
          <a:p>
            <a:r>
              <a:rPr lang="ru-RU" sz="4000" dirty="0">
                <a:solidFill>
                  <a:schemeClr val="bg1"/>
                </a:solidFill>
                <a:effectLst/>
              </a:rPr>
              <a:t>Особенностями игры </a:t>
            </a:r>
            <a:r>
              <a:rPr lang="ru-RU" sz="4000" dirty="0" smtClean="0">
                <a:solidFill>
                  <a:schemeClr val="bg1"/>
                </a:solidFill>
                <a:effectLst/>
              </a:rPr>
              <a:t/>
            </a:r>
            <a:br>
              <a:rPr lang="ru-RU" sz="4000" dirty="0" smtClean="0">
                <a:solidFill>
                  <a:schemeClr val="bg1"/>
                </a:solidFill>
                <a:effectLst/>
              </a:rPr>
            </a:br>
            <a:r>
              <a:rPr lang="ru-RU" sz="4000" dirty="0" smtClean="0">
                <a:solidFill>
                  <a:schemeClr val="bg1"/>
                </a:solidFill>
                <a:effectLst/>
              </a:rPr>
              <a:t>в </a:t>
            </a:r>
            <a:r>
              <a:rPr lang="ru-RU" sz="4000" dirty="0">
                <a:solidFill>
                  <a:schemeClr val="bg1"/>
                </a:solidFill>
                <a:effectLst/>
              </a:rPr>
              <a:t>старшем школьном возрасте </a:t>
            </a:r>
            <a:r>
              <a:rPr lang="ru-RU" sz="4000" dirty="0" smtClean="0">
                <a:solidFill>
                  <a:schemeClr val="bg1"/>
                </a:solidFill>
                <a:effectLst/>
              </a:rPr>
              <a:t>являются </a:t>
            </a:r>
            <a:r>
              <a:rPr lang="ru-RU" sz="4000" dirty="0">
                <a:solidFill>
                  <a:schemeClr val="bg1"/>
                </a:solidFill>
                <a:effectLst/>
              </a:rPr>
              <a:t>нацеленность </a:t>
            </a:r>
            <a:r>
              <a:rPr lang="ru-RU" sz="4000" dirty="0" smtClean="0">
                <a:solidFill>
                  <a:schemeClr val="bg1"/>
                </a:solidFill>
                <a:effectLst/>
              </a:rPr>
              <a:t/>
            </a:r>
            <a:br>
              <a:rPr lang="ru-RU" sz="4000" dirty="0" smtClean="0">
                <a:solidFill>
                  <a:schemeClr val="bg1"/>
                </a:solidFill>
                <a:effectLst/>
              </a:rPr>
            </a:br>
            <a:r>
              <a:rPr lang="ru-RU" sz="4000" dirty="0" smtClean="0">
                <a:solidFill>
                  <a:schemeClr val="bg1"/>
                </a:solidFill>
                <a:effectLst/>
              </a:rPr>
              <a:t>на </a:t>
            </a:r>
            <a:r>
              <a:rPr lang="ru-RU" sz="4000" dirty="0">
                <a:solidFill>
                  <a:schemeClr val="bg1"/>
                </a:solidFill>
                <a:effectLst/>
              </a:rPr>
              <a:t>самоутверждение </a:t>
            </a:r>
            <a:r>
              <a:rPr lang="ru-RU" sz="4000" dirty="0" smtClean="0">
                <a:solidFill>
                  <a:schemeClr val="bg1"/>
                </a:solidFill>
                <a:effectLst/>
              </a:rPr>
              <a:t/>
            </a:r>
            <a:br>
              <a:rPr lang="ru-RU" sz="4000" dirty="0" smtClean="0">
                <a:solidFill>
                  <a:schemeClr val="bg1"/>
                </a:solidFill>
                <a:effectLst/>
              </a:rPr>
            </a:br>
            <a:r>
              <a:rPr lang="ru-RU" sz="4000" dirty="0" smtClean="0">
                <a:solidFill>
                  <a:schemeClr val="bg1"/>
                </a:solidFill>
                <a:effectLst/>
              </a:rPr>
              <a:t>перед </a:t>
            </a:r>
            <a:r>
              <a:rPr lang="ru-RU" sz="4000" dirty="0">
                <a:solidFill>
                  <a:schemeClr val="bg1"/>
                </a:solidFill>
                <a:effectLst/>
              </a:rPr>
              <a:t>обществом, юмористическая окраска, стремление к розыгрышу, ориентация на речевую </a:t>
            </a:r>
            <a:r>
              <a:rPr lang="ru-RU" sz="4000" dirty="0" smtClean="0">
                <a:solidFill>
                  <a:schemeClr val="bg1"/>
                </a:solidFill>
                <a:effectLst/>
              </a:rPr>
              <a:t>деятельность</a:t>
            </a:r>
            <a:r>
              <a:rPr lang="ru-RU" sz="4000" dirty="0">
                <a:effectLst/>
              </a:rPr>
              <a:t/>
            </a:r>
            <a:br>
              <a:rPr lang="ru-RU" sz="4000" dirty="0">
                <a:effectLst/>
              </a:rPr>
            </a:br>
            <a:endParaRPr lang="ru-RU" sz="4000" dirty="0">
              <a:solidFill>
                <a:schemeClr val="bg1"/>
              </a:solidFill>
              <a:effectLst/>
            </a:endParaRPr>
          </a:p>
        </p:txBody>
      </p:sp>
    </p:spTree>
    <p:extLst>
      <p:ext uri="{BB962C8B-B14F-4D97-AF65-F5344CB8AC3E}">
        <p14:creationId xmlns:p14="http://schemas.microsoft.com/office/powerpoint/2010/main" val="1641366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120680"/>
          </a:xfrm>
        </p:spPr>
        <p:txBody>
          <a:bodyPr>
            <a:noAutofit/>
          </a:bodyPr>
          <a:lstStyle/>
          <a:p>
            <a:r>
              <a:rPr lang="ru-RU" sz="4000" i="1" dirty="0">
                <a:solidFill>
                  <a:schemeClr val="bg1"/>
                </a:solidFill>
                <a:effectLst/>
              </a:rPr>
              <a:t>Учиться можно только весело…</a:t>
            </a:r>
            <a:br>
              <a:rPr lang="ru-RU" sz="4000" i="1" dirty="0">
                <a:solidFill>
                  <a:schemeClr val="bg1"/>
                </a:solidFill>
                <a:effectLst/>
              </a:rPr>
            </a:br>
            <a:r>
              <a:rPr lang="ru-RU" sz="4000" i="1" dirty="0">
                <a:solidFill>
                  <a:schemeClr val="bg1"/>
                </a:solidFill>
                <a:effectLst/>
              </a:rPr>
              <a:t>Чтобы переваривать знания, надо поглощать их </a:t>
            </a:r>
            <a:r>
              <a:rPr lang="ru-RU" sz="4000" i="1" dirty="0" smtClean="0">
                <a:solidFill>
                  <a:schemeClr val="bg1"/>
                </a:solidFill>
                <a:effectLst/>
              </a:rPr>
              <a:t/>
            </a:r>
            <a:br>
              <a:rPr lang="ru-RU" sz="4000" i="1" dirty="0" smtClean="0">
                <a:solidFill>
                  <a:schemeClr val="bg1"/>
                </a:solidFill>
                <a:effectLst/>
              </a:rPr>
            </a:br>
            <a:r>
              <a:rPr lang="ru-RU" sz="4000" i="1" dirty="0" smtClean="0">
                <a:solidFill>
                  <a:schemeClr val="bg1"/>
                </a:solidFill>
                <a:effectLst/>
              </a:rPr>
              <a:t>с аппетитом</a:t>
            </a:r>
            <a:br>
              <a:rPr lang="ru-RU" sz="4000" i="1" dirty="0" smtClean="0">
                <a:solidFill>
                  <a:schemeClr val="bg1"/>
                </a:solidFill>
                <a:effectLst/>
              </a:rPr>
            </a:br>
            <a:r>
              <a:rPr lang="ru-RU" sz="4000" i="1" dirty="0" smtClean="0">
                <a:solidFill>
                  <a:schemeClr val="bg1"/>
                </a:solidFill>
                <a:effectLst/>
              </a:rPr>
              <a:t>                                </a:t>
            </a:r>
            <a:r>
              <a:rPr lang="ru-RU" sz="2800" dirty="0" smtClean="0">
                <a:solidFill>
                  <a:schemeClr val="bg1"/>
                </a:solidFill>
                <a:effectLst/>
              </a:rPr>
              <a:t>Анатоль </a:t>
            </a:r>
            <a:r>
              <a:rPr lang="ru-RU" sz="2800" dirty="0">
                <a:solidFill>
                  <a:schemeClr val="bg1"/>
                </a:solidFill>
                <a:effectLst/>
              </a:rPr>
              <a:t>Франс</a:t>
            </a:r>
            <a:r>
              <a:rPr lang="ru-RU" sz="4000" dirty="0">
                <a:effectLst/>
              </a:rPr>
              <a:t> </a:t>
            </a:r>
            <a:endParaRPr lang="ru-RU" sz="4000" i="1" dirty="0">
              <a:solidFill>
                <a:schemeClr val="bg1"/>
              </a:solidFill>
              <a:effectLst/>
            </a:endParaRPr>
          </a:p>
        </p:txBody>
      </p:sp>
    </p:spTree>
    <p:extLst>
      <p:ext uri="{BB962C8B-B14F-4D97-AF65-F5344CB8AC3E}">
        <p14:creationId xmlns:p14="http://schemas.microsoft.com/office/powerpoint/2010/main" val="2352097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120680"/>
          </a:xfrm>
        </p:spPr>
        <p:txBody>
          <a:bodyPr>
            <a:noAutofit/>
          </a:bodyPr>
          <a:lstStyle/>
          <a:p>
            <a:r>
              <a:rPr lang="ru-RU" sz="4000" b="0" dirty="0">
                <a:solidFill>
                  <a:schemeClr val="bg1"/>
                </a:solidFill>
                <a:effectLst/>
                <a:latin typeface="+mn-lt"/>
              </a:rPr>
              <a:t>Анатоль Франс с трудом закончил иезуитский </a:t>
            </a:r>
            <a:r>
              <a:rPr lang="ru-RU" sz="4000" b="0" dirty="0" smtClean="0">
                <a:solidFill>
                  <a:schemeClr val="bg1"/>
                </a:solidFill>
                <a:effectLst/>
                <a:latin typeface="+mn-lt"/>
              </a:rPr>
              <a:t>колледж, </a:t>
            </a:r>
            <a:r>
              <a:rPr lang="ru-RU" sz="4000" b="0" dirty="0">
                <a:solidFill>
                  <a:schemeClr val="bg1"/>
                </a:solidFill>
                <a:effectLst/>
                <a:latin typeface="+mn-lt"/>
              </a:rPr>
              <a:t>в котором учился крайне неохотно, и, провалившись несколько раз на выпускных экзаменах, сдал их только в возрасте 20 </a:t>
            </a:r>
            <a:r>
              <a:rPr lang="ru-RU" sz="4000" b="0" dirty="0" smtClean="0">
                <a:solidFill>
                  <a:schemeClr val="bg1"/>
                </a:solidFill>
                <a:effectLst/>
                <a:latin typeface="+mn-lt"/>
              </a:rPr>
              <a:t>лет…</a:t>
            </a:r>
            <a:r>
              <a:rPr lang="ru-RU" sz="4000" dirty="0">
                <a:solidFill>
                  <a:schemeClr val="bg1"/>
                </a:solidFill>
                <a:effectLst/>
                <a:latin typeface="+mn-lt"/>
              </a:rPr>
              <a:t> </a:t>
            </a:r>
            <a:r>
              <a:rPr lang="ru-RU" sz="4000" dirty="0" smtClean="0">
                <a:solidFill>
                  <a:schemeClr val="bg1"/>
                </a:solidFill>
                <a:effectLst/>
                <a:latin typeface="+mn-lt"/>
              </a:rPr>
              <a:t/>
            </a:r>
            <a:br>
              <a:rPr lang="ru-RU" sz="4000" dirty="0" smtClean="0">
                <a:solidFill>
                  <a:schemeClr val="bg1"/>
                </a:solidFill>
                <a:effectLst/>
                <a:latin typeface="+mn-lt"/>
              </a:rPr>
            </a:br>
            <a:r>
              <a:rPr lang="ru-RU" sz="3200" dirty="0">
                <a:solidFill>
                  <a:schemeClr val="bg1"/>
                </a:solidFill>
                <a:effectLst/>
                <a:latin typeface="+mn-lt"/>
              </a:rPr>
              <a:t/>
            </a:r>
            <a:br>
              <a:rPr lang="ru-RU" sz="3200" dirty="0">
                <a:solidFill>
                  <a:schemeClr val="bg1"/>
                </a:solidFill>
                <a:effectLst/>
                <a:latin typeface="+mn-lt"/>
              </a:rPr>
            </a:br>
            <a:endParaRPr lang="ru-RU" sz="3200" i="1" dirty="0">
              <a:solidFill>
                <a:schemeClr val="bg1"/>
              </a:solidFill>
              <a:effectLst/>
              <a:latin typeface="+mn-lt"/>
            </a:endParaRPr>
          </a:p>
        </p:txBody>
      </p:sp>
    </p:spTree>
    <p:extLst>
      <p:ext uri="{BB962C8B-B14F-4D97-AF65-F5344CB8AC3E}">
        <p14:creationId xmlns:p14="http://schemas.microsoft.com/office/powerpoint/2010/main" val="988594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688632"/>
          </a:xfrm>
        </p:spPr>
        <p:txBody>
          <a:bodyPr>
            <a:normAutofit/>
          </a:bodyPr>
          <a:lstStyle/>
          <a:p>
            <a:r>
              <a:rPr lang="ru-RU" sz="4400" dirty="0" smtClean="0">
                <a:solidFill>
                  <a:schemeClr val="bg1"/>
                </a:solidFill>
                <a:effectLst/>
                <a:latin typeface="+mn-lt"/>
              </a:rPr>
              <a:t>Развитие </a:t>
            </a:r>
            <a:r>
              <a:rPr lang="ru-RU" sz="4400" dirty="0" err="1" smtClean="0">
                <a:solidFill>
                  <a:schemeClr val="bg1"/>
                </a:solidFill>
                <a:effectLst/>
                <a:latin typeface="+mn-lt"/>
              </a:rPr>
              <a:t>метапредметных</a:t>
            </a:r>
            <a:r>
              <a:rPr lang="ru-RU" sz="4400" dirty="0" smtClean="0">
                <a:solidFill>
                  <a:schemeClr val="bg1"/>
                </a:solidFill>
                <a:effectLst/>
                <a:latin typeface="+mn-lt"/>
              </a:rPr>
              <a:t> компетенций обучающихся в ходе моделирования новых форм внеурочной деятельности</a:t>
            </a:r>
            <a:r>
              <a:rPr lang="ru-RU" sz="3200" dirty="0" smtClean="0">
                <a:solidFill>
                  <a:schemeClr val="bg1"/>
                </a:solidFill>
                <a:effectLst/>
                <a:latin typeface="+mn-lt"/>
              </a:rPr>
              <a:t> </a:t>
            </a:r>
            <a:br>
              <a:rPr lang="ru-RU" sz="3200" dirty="0" smtClean="0">
                <a:solidFill>
                  <a:schemeClr val="bg1"/>
                </a:solidFill>
                <a:effectLst/>
                <a:latin typeface="+mn-lt"/>
              </a:rPr>
            </a:br>
            <a:r>
              <a:rPr lang="ru-RU" sz="3200" dirty="0" smtClean="0">
                <a:solidFill>
                  <a:schemeClr val="bg1"/>
                </a:solidFill>
                <a:effectLst/>
                <a:latin typeface="+mn-lt"/>
              </a:rPr>
              <a:t/>
            </a:r>
            <a:br>
              <a:rPr lang="ru-RU" sz="3200" dirty="0" smtClean="0">
                <a:solidFill>
                  <a:schemeClr val="bg1"/>
                </a:solidFill>
                <a:effectLst/>
                <a:latin typeface="+mn-lt"/>
              </a:rPr>
            </a:br>
            <a:r>
              <a:rPr lang="ru-RU" sz="2000" dirty="0" smtClean="0">
                <a:solidFill>
                  <a:schemeClr val="bg1"/>
                </a:solidFill>
                <a:effectLst/>
                <a:latin typeface="+mn-lt"/>
              </a:rPr>
              <a:t>МБОУ «СШ № 32 им. С.А. Лавочкина» г. Смоленска</a:t>
            </a:r>
            <a:br>
              <a:rPr lang="ru-RU" sz="2000" dirty="0" smtClean="0">
                <a:solidFill>
                  <a:schemeClr val="bg1"/>
                </a:solidFill>
                <a:effectLst/>
                <a:latin typeface="+mn-lt"/>
              </a:rPr>
            </a:br>
            <a:r>
              <a:rPr lang="ru-RU" sz="2000" dirty="0" smtClean="0">
                <a:solidFill>
                  <a:schemeClr val="bg1"/>
                </a:solidFill>
                <a:effectLst/>
                <a:latin typeface="+mn-lt"/>
              </a:rPr>
              <a:t>2013 – 2016 гг.                                                                               </a:t>
            </a:r>
            <a:endParaRPr lang="ru-RU"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67705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120680"/>
          </a:xfrm>
        </p:spPr>
        <p:txBody>
          <a:bodyPr>
            <a:noAutofit/>
          </a:bodyPr>
          <a:lstStyle/>
          <a:p>
            <a:r>
              <a:rPr lang="ru-RU" sz="4000" b="0" smtClean="0">
                <a:solidFill>
                  <a:schemeClr val="bg1"/>
                </a:solidFill>
                <a:effectLst/>
                <a:latin typeface="+mn-lt"/>
              </a:rPr>
              <a:t>Член </a:t>
            </a:r>
            <a:r>
              <a:rPr lang="ru-RU" sz="4000" b="0" dirty="0" smtClean="0">
                <a:solidFill>
                  <a:schemeClr val="bg1"/>
                </a:solidFill>
                <a:effectLst/>
                <a:latin typeface="+mn-lt"/>
              </a:rPr>
              <a:t>Французской академии (1896</a:t>
            </a:r>
            <a:r>
              <a:rPr lang="ru-RU" sz="4000" b="0" smtClean="0">
                <a:solidFill>
                  <a:schemeClr val="bg1"/>
                </a:solidFill>
                <a:effectLst/>
                <a:latin typeface="+mn-lt"/>
              </a:rPr>
              <a:t>) </a:t>
            </a:r>
            <a:br>
              <a:rPr lang="ru-RU" sz="4000" b="0" smtClean="0">
                <a:solidFill>
                  <a:schemeClr val="bg1"/>
                </a:solidFill>
                <a:effectLst/>
                <a:latin typeface="+mn-lt"/>
              </a:rPr>
            </a:br>
            <a:r>
              <a:rPr lang="ru-RU" sz="4000" b="0">
                <a:solidFill>
                  <a:schemeClr val="bg1"/>
                </a:solidFill>
                <a:effectLst/>
                <a:latin typeface="+mn-lt"/>
              </a:rPr>
              <a:t/>
            </a:r>
            <a:br>
              <a:rPr lang="ru-RU" sz="4000" b="0">
                <a:solidFill>
                  <a:schemeClr val="bg1"/>
                </a:solidFill>
                <a:effectLst/>
                <a:latin typeface="+mn-lt"/>
              </a:rPr>
            </a:br>
            <a:r>
              <a:rPr lang="ru-RU" sz="4000" b="0" smtClean="0">
                <a:solidFill>
                  <a:schemeClr val="bg1"/>
                </a:solidFill>
                <a:effectLst/>
                <a:latin typeface="+mn-lt"/>
              </a:rPr>
              <a:t>Лауреат </a:t>
            </a:r>
            <a:r>
              <a:rPr lang="ru-RU" sz="4000" b="0" dirty="0" smtClean="0">
                <a:solidFill>
                  <a:schemeClr val="bg1"/>
                </a:solidFill>
                <a:effectLst/>
                <a:latin typeface="+mn-lt"/>
              </a:rPr>
              <a:t>Нобелевской </a:t>
            </a:r>
            <a:r>
              <a:rPr lang="ru-RU" sz="4000" b="0" smtClean="0">
                <a:solidFill>
                  <a:schemeClr val="bg1"/>
                </a:solidFill>
                <a:effectLst/>
                <a:latin typeface="+mn-lt"/>
              </a:rPr>
              <a:t>премии </a:t>
            </a:r>
            <a:br>
              <a:rPr lang="ru-RU" sz="4000" b="0" smtClean="0">
                <a:solidFill>
                  <a:schemeClr val="bg1"/>
                </a:solidFill>
                <a:effectLst/>
                <a:latin typeface="+mn-lt"/>
              </a:rPr>
            </a:br>
            <a:r>
              <a:rPr lang="ru-RU" sz="4000" b="0" smtClean="0">
                <a:solidFill>
                  <a:schemeClr val="bg1"/>
                </a:solidFill>
                <a:effectLst/>
                <a:latin typeface="+mn-lt"/>
              </a:rPr>
              <a:t>по </a:t>
            </a:r>
            <a:r>
              <a:rPr lang="ru-RU" sz="4000" b="0" dirty="0" smtClean="0">
                <a:solidFill>
                  <a:schemeClr val="bg1"/>
                </a:solidFill>
                <a:effectLst/>
                <a:latin typeface="+mn-lt"/>
              </a:rPr>
              <a:t>литературе (1921 </a:t>
            </a:r>
            <a:r>
              <a:rPr lang="ru-RU" sz="4000" b="0" smtClean="0">
                <a:solidFill>
                  <a:schemeClr val="bg1"/>
                </a:solidFill>
                <a:effectLst/>
                <a:latin typeface="+mn-lt"/>
              </a:rPr>
              <a:t>), </a:t>
            </a:r>
            <a:br>
              <a:rPr lang="ru-RU" sz="4000" b="0" smtClean="0">
                <a:solidFill>
                  <a:schemeClr val="bg1"/>
                </a:solidFill>
                <a:effectLst/>
                <a:latin typeface="+mn-lt"/>
              </a:rPr>
            </a:br>
            <a:r>
              <a:rPr lang="ru-RU" sz="4000" b="0" smtClean="0">
                <a:solidFill>
                  <a:schemeClr val="bg1"/>
                </a:solidFill>
                <a:effectLst/>
                <a:latin typeface="+mn-lt"/>
              </a:rPr>
              <a:t>деньги </a:t>
            </a:r>
            <a:r>
              <a:rPr lang="ru-RU" sz="4000" b="0" dirty="0">
                <a:solidFill>
                  <a:schemeClr val="bg1"/>
                </a:solidFill>
                <a:effectLst/>
                <a:latin typeface="+mn-lt"/>
              </a:rPr>
              <a:t>которой он </a:t>
            </a:r>
            <a:r>
              <a:rPr lang="ru-RU" sz="4000" b="0">
                <a:solidFill>
                  <a:schemeClr val="bg1"/>
                </a:solidFill>
                <a:effectLst/>
                <a:latin typeface="+mn-lt"/>
              </a:rPr>
              <a:t>пожертвовал </a:t>
            </a:r>
            <a:r>
              <a:rPr lang="ru-RU" sz="4000" b="0" smtClean="0">
                <a:solidFill>
                  <a:schemeClr val="bg1"/>
                </a:solidFill>
                <a:effectLst/>
                <a:latin typeface="+mn-lt"/>
              </a:rPr>
              <a:t/>
            </a:r>
            <a:br>
              <a:rPr lang="ru-RU" sz="4000" b="0" smtClean="0">
                <a:solidFill>
                  <a:schemeClr val="bg1"/>
                </a:solidFill>
                <a:effectLst/>
                <a:latin typeface="+mn-lt"/>
              </a:rPr>
            </a:br>
            <a:r>
              <a:rPr lang="ru-RU" sz="4000" b="0" smtClean="0">
                <a:solidFill>
                  <a:schemeClr val="bg1"/>
                </a:solidFill>
                <a:effectLst/>
                <a:latin typeface="+mn-lt"/>
              </a:rPr>
              <a:t>в </a:t>
            </a:r>
            <a:r>
              <a:rPr lang="ru-RU" sz="4000" b="0" dirty="0" smtClean="0">
                <a:solidFill>
                  <a:schemeClr val="bg1"/>
                </a:solidFill>
                <a:effectLst/>
                <a:latin typeface="+mn-lt"/>
              </a:rPr>
              <a:t>пользу голодающих России</a:t>
            </a:r>
            <a:endParaRPr lang="ru-RU" sz="4000" i="1" dirty="0">
              <a:solidFill>
                <a:schemeClr val="bg1"/>
              </a:solidFill>
              <a:effectLst/>
              <a:latin typeface="+mn-lt"/>
            </a:endParaRPr>
          </a:p>
        </p:txBody>
      </p:sp>
    </p:spTree>
    <p:extLst>
      <p:ext uri="{BB962C8B-B14F-4D97-AF65-F5344CB8AC3E}">
        <p14:creationId xmlns:p14="http://schemas.microsoft.com/office/powerpoint/2010/main" val="143353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4608512"/>
          </a:xfrm>
        </p:spPr>
        <p:txBody>
          <a:bodyPr>
            <a:normAutofit/>
          </a:bodyPr>
          <a:lstStyle/>
          <a:p>
            <a:pPr algn="l"/>
            <a:r>
              <a:rPr lang="ru-RU" sz="4400" dirty="0">
                <a:solidFill>
                  <a:schemeClr val="bg1"/>
                </a:solidFill>
                <a:effectLst/>
                <a:latin typeface="+mn-lt"/>
              </a:rPr>
              <a:t>Потребность личности в игре и способность включаться в игру </a:t>
            </a:r>
            <a:r>
              <a:rPr lang="ru-RU" sz="4400" dirty="0" smtClean="0">
                <a:solidFill>
                  <a:schemeClr val="bg1"/>
                </a:solidFill>
                <a:effectLst/>
                <a:latin typeface="+mn-lt"/>
              </a:rPr>
              <a:t>характеризуются </a:t>
            </a:r>
            <a:r>
              <a:rPr lang="ru-RU" sz="4400" dirty="0">
                <a:solidFill>
                  <a:schemeClr val="bg1"/>
                </a:solidFill>
                <a:effectLst/>
                <a:latin typeface="+mn-lt"/>
              </a:rPr>
              <a:t>особым видением мира и не связаны с возрастом </a:t>
            </a:r>
            <a:r>
              <a:rPr lang="ru-RU" sz="4400" dirty="0" smtClean="0">
                <a:solidFill>
                  <a:schemeClr val="bg1"/>
                </a:solidFill>
                <a:effectLst/>
                <a:latin typeface="+mn-lt"/>
              </a:rPr>
              <a:t>человека</a:t>
            </a:r>
            <a:r>
              <a:rPr lang="ru-RU" sz="3200" dirty="0">
                <a:effectLst/>
                <a:latin typeface="+mn-lt"/>
              </a:rPr>
              <a:t> </a:t>
            </a:r>
            <a:endParaRPr lang="ru-RU"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047008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40960" cy="5760640"/>
          </a:xfrm>
        </p:spPr>
        <p:txBody>
          <a:bodyPr>
            <a:noAutofit/>
          </a:bodyPr>
          <a:lstStyle/>
          <a:p>
            <a:pPr marL="137160" indent="0" algn="l"/>
            <a:r>
              <a:rPr lang="ru-RU" sz="4000" dirty="0" smtClean="0">
                <a:solidFill>
                  <a:schemeClr val="bg1"/>
                </a:solidFill>
                <a:effectLst/>
                <a:latin typeface="+mn-lt"/>
              </a:rPr>
              <a:t>Феномен </a:t>
            </a:r>
            <a:r>
              <a:rPr lang="ru-RU" sz="4000" dirty="0">
                <a:solidFill>
                  <a:schemeClr val="bg1"/>
                </a:solidFill>
                <a:effectLst/>
                <a:latin typeface="+mn-lt"/>
              </a:rPr>
              <a:t>игры и состоит в том, что, являясь развлечением, отдыхом, она способна перерасти в обучение, в творчество, в терапию, в модель типа человеческих отношений и проявлений в </a:t>
            </a:r>
            <a:r>
              <a:rPr lang="ru-RU" sz="4000" dirty="0" smtClean="0">
                <a:solidFill>
                  <a:schemeClr val="bg1"/>
                </a:solidFill>
                <a:effectLst/>
                <a:latin typeface="+mn-lt"/>
              </a:rPr>
              <a:t>труде</a:t>
            </a:r>
            <a:r>
              <a:rPr lang="ru-RU" sz="4000" dirty="0">
                <a:solidFill>
                  <a:schemeClr val="bg1"/>
                </a:solidFill>
                <a:effectLst/>
                <a:latin typeface="+mn-lt"/>
              </a:rPr>
              <a:t/>
            </a:r>
            <a:br>
              <a:rPr lang="ru-RU" sz="4000" dirty="0">
                <a:solidFill>
                  <a:schemeClr val="bg1"/>
                </a:solidFill>
                <a:effectLst/>
                <a:latin typeface="+mn-lt"/>
              </a:rPr>
            </a:br>
            <a:endParaRPr lang="ru-RU" sz="4000" dirty="0">
              <a:solidFill>
                <a:schemeClr val="bg1"/>
              </a:solidFill>
              <a:effectLst/>
              <a:latin typeface="+mn-lt"/>
            </a:endParaRPr>
          </a:p>
        </p:txBody>
      </p:sp>
    </p:spTree>
    <p:extLst>
      <p:ext uri="{BB962C8B-B14F-4D97-AF65-F5344CB8AC3E}">
        <p14:creationId xmlns:p14="http://schemas.microsoft.com/office/powerpoint/2010/main" val="2738586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40960" cy="5760640"/>
          </a:xfrm>
        </p:spPr>
        <p:txBody>
          <a:bodyPr>
            <a:noAutofit/>
          </a:bodyPr>
          <a:lstStyle/>
          <a:p>
            <a:pPr marL="137160" indent="0" algn="l"/>
            <a:r>
              <a:rPr lang="ru-RU" sz="4400" dirty="0" err="1">
                <a:solidFill>
                  <a:schemeClr val="bg1"/>
                </a:solidFill>
                <a:effectLst/>
                <a:latin typeface="+mn-lt"/>
              </a:rPr>
              <a:t>Quest</a:t>
            </a:r>
            <a:r>
              <a:rPr lang="ru-RU" sz="4400" dirty="0">
                <a:solidFill>
                  <a:schemeClr val="bg1"/>
                </a:solidFill>
                <a:effectLst/>
                <a:latin typeface="+mn-lt"/>
              </a:rPr>
              <a:t> - продолжительный целенаправленный поиск, </a:t>
            </a:r>
            <a:r>
              <a:rPr lang="ru-RU" sz="4400" dirty="0" smtClean="0">
                <a:solidFill>
                  <a:schemeClr val="bg1"/>
                </a:solidFill>
                <a:effectLst/>
                <a:latin typeface="+mn-lt"/>
              </a:rPr>
              <a:t/>
            </a:r>
            <a:br>
              <a:rPr lang="ru-RU" sz="4400" dirty="0" smtClean="0">
                <a:solidFill>
                  <a:schemeClr val="bg1"/>
                </a:solidFill>
                <a:effectLst/>
                <a:latin typeface="+mn-lt"/>
              </a:rPr>
            </a:br>
            <a:r>
              <a:rPr lang="ru-RU" sz="4400" dirty="0" smtClean="0">
                <a:solidFill>
                  <a:schemeClr val="bg1"/>
                </a:solidFill>
                <a:effectLst/>
                <a:latin typeface="+mn-lt"/>
              </a:rPr>
              <a:t>который </a:t>
            </a:r>
            <a:r>
              <a:rPr lang="ru-RU" sz="4400" dirty="0">
                <a:solidFill>
                  <a:schemeClr val="bg1"/>
                </a:solidFill>
                <a:effectLst/>
                <a:latin typeface="+mn-lt"/>
              </a:rPr>
              <a:t>может быть связан </a:t>
            </a:r>
            <a:r>
              <a:rPr lang="ru-RU" sz="4400" dirty="0" smtClean="0">
                <a:solidFill>
                  <a:schemeClr val="bg1"/>
                </a:solidFill>
                <a:effectLst/>
                <a:latin typeface="+mn-lt"/>
              </a:rPr>
              <a:t/>
            </a:r>
            <a:br>
              <a:rPr lang="ru-RU" sz="4400" dirty="0" smtClean="0">
                <a:solidFill>
                  <a:schemeClr val="bg1"/>
                </a:solidFill>
                <a:effectLst/>
                <a:latin typeface="+mn-lt"/>
              </a:rPr>
            </a:br>
            <a:r>
              <a:rPr lang="ru-RU" sz="4400" dirty="0" smtClean="0">
                <a:solidFill>
                  <a:schemeClr val="bg1"/>
                </a:solidFill>
                <a:effectLst/>
                <a:latin typeface="+mn-lt"/>
              </a:rPr>
              <a:t>с </a:t>
            </a:r>
            <a:r>
              <a:rPr lang="ru-RU" sz="4400" dirty="0">
                <a:solidFill>
                  <a:schemeClr val="bg1"/>
                </a:solidFill>
                <a:effectLst/>
                <a:latin typeface="+mn-lt"/>
              </a:rPr>
              <a:t>приключениями или игрой </a:t>
            </a:r>
            <a:endParaRPr lang="ru-RU" sz="4400" b="0" dirty="0">
              <a:solidFill>
                <a:schemeClr val="bg1"/>
              </a:solidFill>
              <a:effectLst/>
              <a:latin typeface="+mn-lt"/>
            </a:endParaRPr>
          </a:p>
        </p:txBody>
      </p:sp>
    </p:spTree>
    <p:extLst>
      <p:ext uri="{BB962C8B-B14F-4D97-AF65-F5344CB8AC3E}">
        <p14:creationId xmlns:p14="http://schemas.microsoft.com/office/powerpoint/2010/main" val="1964109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40960" cy="5760640"/>
          </a:xfrm>
        </p:spPr>
        <p:txBody>
          <a:bodyPr>
            <a:noAutofit/>
          </a:bodyPr>
          <a:lstStyle/>
          <a:p>
            <a:pPr marL="137160" indent="0" algn="l"/>
            <a:r>
              <a:rPr lang="ru-RU" sz="3600" b="0" dirty="0" err="1" smtClean="0">
                <a:solidFill>
                  <a:schemeClr val="bg1"/>
                </a:solidFill>
                <a:effectLst/>
              </a:rPr>
              <a:t>quest</a:t>
            </a:r>
            <a:r>
              <a:rPr lang="ru-RU" sz="3600" b="0" dirty="0" smtClean="0">
                <a:solidFill>
                  <a:schemeClr val="bg1"/>
                </a:solidFill>
                <a:effectLst/>
              </a:rPr>
              <a:t> </a:t>
            </a:r>
            <a:r>
              <a:rPr lang="ru-RU" sz="3600" b="0" dirty="0">
                <a:solidFill>
                  <a:schemeClr val="bg1"/>
                </a:solidFill>
                <a:effectLst/>
              </a:rPr>
              <a:t>– это </a:t>
            </a:r>
            <a:r>
              <a:rPr lang="ru-RU" sz="3600" b="0" dirty="0" smtClean="0">
                <a:solidFill>
                  <a:schemeClr val="bg1"/>
                </a:solidFill>
                <a:effectLst/>
              </a:rPr>
              <a:t>поиск</a:t>
            </a:r>
            <a:br>
              <a:rPr lang="ru-RU" sz="3600" b="0" dirty="0" smtClean="0">
                <a:solidFill>
                  <a:schemeClr val="bg1"/>
                </a:solidFill>
                <a:effectLst/>
              </a:rPr>
            </a:br>
            <a:r>
              <a:rPr lang="ru-RU" sz="3600" b="0" dirty="0" err="1" smtClean="0">
                <a:solidFill>
                  <a:schemeClr val="bg1"/>
                </a:solidFill>
                <a:effectLst/>
              </a:rPr>
              <a:t>web</a:t>
            </a:r>
            <a:r>
              <a:rPr lang="ru-RU" sz="3600" b="0" dirty="0" smtClean="0">
                <a:solidFill>
                  <a:schemeClr val="bg1"/>
                </a:solidFill>
                <a:effectLst/>
              </a:rPr>
              <a:t> </a:t>
            </a:r>
            <a:r>
              <a:rPr lang="ru-RU" sz="3600" b="0" dirty="0">
                <a:solidFill>
                  <a:schemeClr val="bg1"/>
                </a:solidFill>
                <a:effectLst/>
              </a:rPr>
              <a:t>– паутина, сеть, </a:t>
            </a:r>
            <a:r>
              <a:rPr lang="ru-RU" sz="3600" b="0" dirty="0" smtClean="0">
                <a:solidFill>
                  <a:schemeClr val="bg1"/>
                </a:solidFill>
                <a:effectLst/>
              </a:rPr>
              <a:t>интернет </a:t>
            </a:r>
            <a:br>
              <a:rPr lang="ru-RU" sz="3600" b="0" dirty="0" smtClean="0">
                <a:solidFill>
                  <a:schemeClr val="bg1"/>
                </a:solidFill>
                <a:effectLst/>
              </a:rPr>
            </a:br>
            <a:r>
              <a:rPr lang="ru-RU" sz="3600" b="0" dirty="0" smtClean="0">
                <a:solidFill>
                  <a:schemeClr val="bg1"/>
                </a:solidFill>
                <a:effectLst/>
              </a:rPr>
              <a:t/>
            </a:r>
            <a:br>
              <a:rPr lang="ru-RU" sz="3600" b="0" dirty="0" smtClean="0">
                <a:solidFill>
                  <a:schemeClr val="bg1"/>
                </a:solidFill>
                <a:effectLst/>
              </a:rPr>
            </a:br>
            <a:r>
              <a:rPr lang="ru-RU" sz="4000" dirty="0" smtClean="0">
                <a:solidFill>
                  <a:schemeClr val="bg1"/>
                </a:solidFill>
                <a:effectLst/>
              </a:rPr>
              <a:t>веб-</a:t>
            </a:r>
            <a:r>
              <a:rPr lang="ru-RU" sz="4000" dirty="0" err="1" smtClean="0">
                <a:solidFill>
                  <a:schemeClr val="bg1"/>
                </a:solidFill>
                <a:effectLst/>
              </a:rPr>
              <a:t>квест</a:t>
            </a:r>
            <a:r>
              <a:rPr lang="ru-RU" sz="4000" dirty="0" smtClean="0">
                <a:solidFill>
                  <a:schemeClr val="bg1"/>
                </a:solidFill>
                <a:effectLst/>
              </a:rPr>
              <a:t> </a:t>
            </a:r>
            <a:r>
              <a:rPr lang="ru-RU" sz="4000" dirty="0">
                <a:solidFill>
                  <a:schemeClr val="bg1"/>
                </a:solidFill>
                <a:effectLst/>
              </a:rPr>
              <a:t>= </a:t>
            </a:r>
            <a:r>
              <a:rPr lang="ru-RU" sz="4000" dirty="0" smtClean="0">
                <a:solidFill>
                  <a:schemeClr val="bg1"/>
                </a:solidFill>
                <a:effectLst/>
              </a:rPr>
              <a:t>интернет-поиск</a:t>
            </a:r>
            <a:r>
              <a:rPr lang="ru-RU" sz="3600" b="0" dirty="0" smtClean="0">
                <a:solidFill>
                  <a:schemeClr val="bg1"/>
                </a:solidFill>
                <a:effectLst/>
              </a:rPr>
              <a:t> </a:t>
            </a:r>
            <a:br>
              <a:rPr lang="ru-RU" sz="3600" b="0" dirty="0" smtClean="0">
                <a:solidFill>
                  <a:schemeClr val="bg1"/>
                </a:solidFill>
                <a:effectLst/>
              </a:rPr>
            </a:br>
            <a:r>
              <a:rPr lang="ru-RU" sz="3600" b="0" dirty="0" smtClean="0">
                <a:solidFill>
                  <a:schemeClr val="bg1"/>
                </a:solidFill>
                <a:effectLst/>
              </a:rPr>
              <a:t/>
            </a:r>
            <a:br>
              <a:rPr lang="ru-RU" sz="3600" b="0" dirty="0" smtClean="0">
                <a:solidFill>
                  <a:schemeClr val="bg1"/>
                </a:solidFill>
                <a:effectLst/>
              </a:rPr>
            </a:br>
            <a:r>
              <a:rPr lang="ru-RU" sz="3600" b="0" dirty="0" smtClean="0">
                <a:solidFill>
                  <a:schemeClr val="bg1"/>
                </a:solidFill>
                <a:effectLst/>
              </a:rPr>
              <a:t>Однако </a:t>
            </a:r>
            <a:r>
              <a:rPr lang="ru-RU" sz="3600" b="0" dirty="0">
                <a:solidFill>
                  <a:schemeClr val="bg1"/>
                </a:solidFill>
                <a:effectLst/>
              </a:rPr>
              <a:t>такое определение, полученное с помощью простого машинного перевода слов, слишком примитивно и не отражает ценной сущности </a:t>
            </a:r>
            <a:r>
              <a:rPr lang="ru-RU" sz="3600" b="0" dirty="0" smtClean="0">
                <a:solidFill>
                  <a:schemeClr val="bg1"/>
                </a:solidFill>
                <a:effectLst/>
              </a:rPr>
              <a:t>понятия </a:t>
            </a:r>
            <a:endParaRPr lang="ru-RU" sz="3600" b="0" dirty="0">
              <a:solidFill>
                <a:schemeClr val="bg1"/>
              </a:solidFill>
              <a:effectLst/>
              <a:latin typeface="+mn-lt"/>
            </a:endParaRPr>
          </a:p>
        </p:txBody>
      </p:sp>
    </p:spTree>
    <p:extLst>
      <p:ext uri="{BB962C8B-B14F-4D97-AF65-F5344CB8AC3E}">
        <p14:creationId xmlns:p14="http://schemas.microsoft.com/office/powerpoint/2010/main" val="1778808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928992" cy="5760640"/>
          </a:xfrm>
        </p:spPr>
        <p:txBody>
          <a:bodyPr>
            <a:noAutofit/>
          </a:bodyPr>
          <a:lstStyle/>
          <a:p>
            <a:pPr marL="137160" indent="0" algn="l"/>
            <a:r>
              <a:rPr lang="ru-RU" sz="4400" b="0" dirty="0">
                <a:solidFill>
                  <a:schemeClr val="bg1"/>
                </a:solidFill>
                <a:effectLst/>
              </a:rPr>
              <a:t>Веб-</a:t>
            </a:r>
            <a:r>
              <a:rPr lang="ru-RU" sz="4400" b="0" dirty="0" err="1">
                <a:solidFill>
                  <a:schemeClr val="bg1"/>
                </a:solidFill>
                <a:effectLst/>
              </a:rPr>
              <a:t>квест</a:t>
            </a:r>
            <a:r>
              <a:rPr lang="ru-RU" sz="4400" b="0" dirty="0">
                <a:solidFill>
                  <a:schemeClr val="bg1"/>
                </a:solidFill>
                <a:effectLst/>
              </a:rPr>
              <a:t> </a:t>
            </a:r>
            <a:r>
              <a:rPr lang="ru-RU" sz="4400" b="0" dirty="0" smtClean="0">
                <a:solidFill>
                  <a:schemeClr val="bg1"/>
                </a:solidFill>
                <a:effectLst/>
              </a:rPr>
              <a:t>– «вид </a:t>
            </a:r>
            <a:r>
              <a:rPr lang="ru-RU" sz="4400" b="0" dirty="0">
                <a:solidFill>
                  <a:schemeClr val="bg1"/>
                </a:solidFill>
                <a:effectLst/>
              </a:rPr>
              <a:t>справочно-ориентированной деятельности </a:t>
            </a:r>
            <a:r>
              <a:rPr lang="ru-RU" sz="4400" b="0" dirty="0" smtClean="0">
                <a:solidFill>
                  <a:schemeClr val="bg1"/>
                </a:solidFill>
                <a:effectLst/>
              </a:rPr>
              <a:t>обучающихся </a:t>
            </a:r>
            <a:r>
              <a:rPr lang="ru-RU" sz="4400" b="0" dirty="0">
                <a:solidFill>
                  <a:schemeClr val="bg1"/>
                </a:solidFill>
                <a:effectLst/>
              </a:rPr>
              <a:t>с использованием </a:t>
            </a:r>
            <a:r>
              <a:rPr lang="ru-RU" sz="4400" b="0" dirty="0" smtClean="0">
                <a:solidFill>
                  <a:schemeClr val="bg1"/>
                </a:solidFill>
                <a:effectLst/>
              </a:rPr>
              <a:t>Интернет-ресурсов»</a:t>
            </a:r>
            <a:br>
              <a:rPr lang="ru-RU" sz="4400" b="0" dirty="0" smtClean="0">
                <a:solidFill>
                  <a:schemeClr val="bg1"/>
                </a:solidFill>
                <a:effectLst/>
              </a:rPr>
            </a:br>
            <a:r>
              <a:rPr lang="ru-RU" sz="2400" dirty="0" err="1">
                <a:solidFill>
                  <a:schemeClr val="bg1"/>
                </a:solidFill>
                <a:latin typeface="+mn-lt"/>
              </a:rPr>
              <a:t>Осяк</a:t>
            </a:r>
            <a:r>
              <a:rPr lang="ru-RU" sz="2400" dirty="0">
                <a:solidFill>
                  <a:schemeClr val="bg1"/>
                </a:solidFill>
                <a:latin typeface="+mn-lt"/>
              </a:rPr>
              <a:t> С.А. Нестандартные формы уроков // Перспективы </a:t>
            </a:r>
            <a:r>
              <a:rPr lang="ru-RU" sz="2400" dirty="0" smtClean="0">
                <a:solidFill>
                  <a:schemeClr val="bg1"/>
                </a:solidFill>
                <a:latin typeface="+mn-lt"/>
              </a:rPr>
              <a:t>науки</a:t>
            </a:r>
            <a:r>
              <a:rPr lang="ru-RU" sz="2400" dirty="0">
                <a:solidFill>
                  <a:schemeClr val="bg1"/>
                </a:solidFill>
                <a:latin typeface="+mn-lt"/>
              </a:rPr>
              <a:t>. – 2012. – № </a:t>
            </a:r>
            <a:r>
              <a:rPr lang="ru-RU" sz="2400" dirty="0" smtClean="0">
                <a:solidFill>
                  <a:schemeClr val="bg1"/>
                </a:solidFill>
                <a:latin typeface="+mn-lt"/>
              </a:rPr>
              <a:t>11</a:t>
            </a:r>
            <a:br>
              <a:rPr lang="ru-RU" sz="2400" dirty="0" smtClean="0">
                <a:solidFill>
                  <a:schemeClr val="bg1"/>
                </a:solidFill>
                <a:latin typeface="+mn-lt"/>
              </a:rPr>
            </a:br>
            <a:r>
              <a:rPr lang="ru-RU" sz="2400" dirty="0" err="1">
                <a:solidFill>
                  <a:schemeClr val="bg1"/>
                </a:solidFill>
                <a:latin typeface="+mn-lt"/>
              </a:rPr>
              <a:t>Жебровская</a:t>
            </a:r>
            <a:r>
              <a:rPr lang="ru-RU" sz="2400" dirty="0">
                <a:solidFill>
                  <a:schemeClr val="bg1"/>
                </a:solidFill>
                <a:latin typeface="+mn-lt"/>
              </a:rPr>
              <a:t> О.О. Международный </a:t>
            </a:r>
            <a:r>
              <a:rPr lang="ru-RU" sz="2400" dirty="0" err="1">
                <a:solidFill>
                  <a:schemeClr val="bg1"/>
                </a:solidFill>
                <a:latin typeface="+mn-lt"/>
              </a:rPr>
              <a:t>вебинар</a:t>
            </a:r>
            <a:r>
              <a:rPr lang="ru-RU" sz="2400" dirty="0">
                <a:solidFill>
                  <a:schemeClr val="bg1"/>
                </a:solidFill>
                <a:latin typeface="+mn-lt"/>
              </a:rPr>
              <a:t> «"Живые" </a:t>
            </a:r>
            <a:r>
              <a:rPr lang="ru-RU" sz="2400" dirty="0" err="1">
                <a:solidFill>
                  <a:schemeClr val="bg1"/>
                </a:solidFill>
                <a:latin typeface="+mn-lt"/>
              </a:rPr>
              <a:t>квесты</a:t>
            </a:r>
            <a:r>
              <a:rPr lang="ru-RU" sz="2400" dirty="0">
                <a:solidFill>
                  <a:schemeClr val="bg1"/>
                </a:solidFill>
                <a:latin typeface="+mn-lt"/>
              </a:rPr>
              <a:t> в образовании (современные образовательные технологии)» [Электронный ресурс]. - Режим доступа: http://ext.spb.ru/index.php/webinars/2209-22012013-qq-q-q.html</a:t>
            </a:r>
            <a:endParaRPr lang="ru-RU" sz="2400" b="0" dirty="0">
              <a:solidFill>
                <a:schemeClr val="bg1"/>
              </a:solidFill>
              <a:effectLst/>
              <a:latin typeface="+mn-lt"/>
            </a:endParaRPr>
          </a:p>
        </p:txBody>
      </p:sp>
    </p:spTree>
    <p:extLst>
      <p:ext uri="{BB962C8B-B14F-4D97-AF65-F5344CB8AC3E}">
        <p14:creationId xmlns:p14="http://schemas.microsoft.com/office/powerpoint/2010/main" val="5264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616624"/>
          </a:xfrm>
        </p:spPr>
        <p:txBody>
          <a:bodyPr>
            <a:normAutofit/>
          </a:bodyPr>
          <a:lstStyle/>
          <a:p>
            <a:r>
              <a:rPr lang="ru-RU" sz="4000" dirty="0">
                <a:solidFill>
                  <a:schemeClr val="bg1"/>
                </a:solidFill>
                <a:effectLst/>
              </a:rPr>
              <a:t>Внеурочная деятельность: новый взгляд </a:t>
            </a:r>
            <a:r>
              <a:rPr lang="ru-RU" sz="4000" dirty="0" smtClean="0">
                <a:solidFill>
                  <a:schemeClr val="bg1"/>
                </a:solidFill>
                <a:effectLst/>
              </a:rPr>
              <a:t/>
            </a:r>
            <a:br>
              <a:rPr lang="ru-RU" sz="4000" dirty="0" smtClean="0">
                <a:solidFill>
                  <a:schemeClr val="bg1"/>
                </a:solidFill>
                <a:effectLst/>
              </a:rPr>
            </a:br>
            <a:r>
              <a:rPr lang="ru-RU" sz="4000" dirty="0" smtClean="0">
                <a:solidFill>
                  <a:schemeClr val="bg1"/>
                </a:solidFill>
                <a:effectLst/>
              </a:rPr>
              <a:t>на </a:t>
            </a:r>
            <a:r>
              <a:rPr lang="ru-RU" sz="4000" dirty="0">
                <a:solidFill>
                  <a:schemeClr val="bg1"/>
                </a:solidFill>
                <a:effectLst/>
              </a:rPr>
              <a:t>старые формы</a:t>
            </a:r>
            <a:br>
              <a:rPr lang="ru-RU" sz="4000" dirty="0">
                <a:solidFill>
                  <a:schemeClr val="bg1"/>
                </a:solidFill>
                <a:effectLst/>
              </a:rPr>
            </a:br>
            <a:r>
              <a:rPr lang="ru-RU" sz="4000" dirty="0" smtClean="0">
                <a:solidFill>
                  <a:schemeClr val="bg1"/>
                </a:solidFill>
                <a:effectLst/>
              </a:rPr>
              <a:t/>
            </a:r>
            <a:br>
              <a:rPr lang="ru-RU" sz="4000" dirty="0" smtClean="0">
                <a:solidFill>
                  <a:schemeClr val="bg1"/>
                </a:solidFill>
                <a:effectLst/>
              </a:rPr>
            </a:br>
            <a:r>
              <a:rPr lang="ru-RU" sz="2800" dirty="0" smtClean="0">
                <a:solidFill>
                  <a:schemeClr val="bg1"/>
                </a:solidFill>
                <a:effectLst/>
              </a:rPr>
              <a:t>сборник </a:t>
            </a:r>
            <a:r>
              <a:rPr lang="ru-RU" sz="2800" dirty="0">
                <a:solidFill>
                  <a:schemeClr val="bg1"/>
                </a:solidFill>
                <a:effectLst/>
              </a:rPr>
              <a:t>материалов заочной международной               </a:t>
            </a:r>
            <a:r>
              <a:rPr lang="ru-RU" sz="2800" dirty="0" smtClean="0">
                <a:solidFill>
                  <a:schemeClr val="bg1"/>
                </a:solidFill>
                <a:effectLst/>
              </a:rPr>
              <a:t/>
            </a:r>
            <a:br>
              <a:rPr lang="ru-RU" sz="2800" dirty="0" smtClean="0">
                <a:solidFill>
                  <a:schemeClr val="bg1"/>
                </a:solidFill>
                <a:effectLst/>
              </a:rPr>
            </a:br>
            <a:r>
              <a:rPr lang="ru-RU" sz="2800" dirty="0" smtClean="0">
                <a:solidFill>
                  <a:schemeClr val="bg1"/>
                </a:solidFill>
                <a:effectLst/>
              </a:rPr>
              <a:t> </a:t>
            </a:r>
            <a:r>
              <a:rPr lang="ru-RU" sz="2800" dirty="0">
                <a:solidFill>
                  <a:schemeClr val="bg1"/>
                </a:solidFill>
                <a:effectLst/>
              </a:rPr>
              <a:t>научно-практической конференции </a:t>
            </a:r>
            <a:r>
              <a:rPr lang="ru-RU" sz="2800" dirty="0" smtClean="0">
                <a:solidFill>
                  <a:schemeClr val="bg1"/>
                </a:solidFill>
                <a:effectLst/>
              </a:rPr>
              <a:t/>
            </a:r>
            <a:br>
              <a:rPr lang="ru-RU" sz="2800" dirty="0" smtClean="0">
                <a:solidFill>
                  <a:schemeClr val="bg1"/>
                </a:solidFill>
                <a:effectLst/>
              </a:rPr>
            </a:br>
            <a:r>
              <a:rPr lang="en-US" sz="2800" dirty="0">
                <a:solidFill>
                  <a:schemeClr val="bg1"/>
                </a:solidFill>
                <a:effectLst/>
              </a:rPr>
              <a:t>http://school32.smoladmin.ru</a:t>
            </a:r>
            <a:r>
              <a:rPr lang="ru-RU" sz="2800" dirty="0">
                <a:solidFill>
                  <a:schemeClr val="bg1"/>
                </a:solidFill>
                <a:effectLst/>
              </a:rPr>
              <a:t/>
            </a:r>
            <a:br>
              <a:rPr lang="ru-RU" sz="2800" dirty="0">
                <a:solidFill>
                  <a:schemeClr val="bg1"/>
                </a:solidFill>
                <a:effectLst/>
              </a:rPr>
            </a:br>
            <a:endParaRPr lang="ru-RU" sz="2800" dirty="0">
              <a:solidFill>
                <a:schemeClr val="bg1"/>
              </a:solidFill>
              <a:effectLst/>
            </a:endParaRPr>
          </a:p>
        </p:txBody>
      </p:sp>
    </p:spTree>
    <p:extLst>
      <p:ext uri="{BB962C8B-B14F-4D97-AF65-F5344CB8AC3E}">
        <p14:creationId xmlns:p14="http://schemas.microsoft.com/office/powerpoint/2010/main" val="2123781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616624"/>
          </a:xfrm>
        </p:spPr>
        <p:txBody>
          <a:bodyPr>
            <a:noAutofit/>
          </a:bodyPr>
          <a:lstStyle/>
          <a:p>
            <a:r>
              <a:rPr lang="ru-RU" sz="2800" dirty="0">
                <a:solidFill>
                  <a:schemeClr val="bg1"/>
                </a:solidFill>
                <a:effectLst/>
              </a:rPr>
              <a:t>Инновация вовсе не означает изобретать каждый раз колесо. Инновация может означать совершенно новый взгляд на давно всем известное. Если мы хотим стать на путь инноваций, то мы должны быть способны на интуитивные суждения. Как правило, поиск практически любой инновации сводится к нахождению ошибок (слабых мест) в традиционных знаниях и убеждениях. Данный поиск становится наиболее эффективным, если его осуществляет команда единомышленников.</a:t>
            </a:r>
            <a:br>
              <a:rPr lang="ru-RU" sz="2800" dirty="0">
                <a:solidFill>
                  <a:schemeClr val="bg1"/>
                </a:solidFill>
                <a:effectLst/>
              </a:rPr>
            </a:br>
            <a:endParaRPr lang="ru-RU" sz="2800" dirty="0">
              <a:solidFill>
                <a:schemeClr val="bg1"/>
              </a:solidFill>
              <a:effectLst/>
            </a:endParaRPr>
          </a:p>
        </p:txBody>
      </p:sp>
    </p:spTree>
    <p:extLst>
      <p:ext uri="{BB962C8B-B14F-4D97-AF65-F5344CB8AC3E}">
        <p14:creationId xmlns:p14="http://schemas.microsoft.com/office/powerpoint/2010/main" val="3704041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220</TotalTime>
  <Words>209</Words>
  <Application>Microsoft Office PowerPoint</Application>
  <PresentationFormat>Экран (4:3)</PresentationFormat>
  <Paragraphs>43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   Организация  внеклассных мероприятий  в рамках предметных недель                                                          МБОУ «СШ № 32                                                                                               им. С.А. Лавочкина»                                                                                г. Смоленска                                                                                Л.Е. Иванова                                                                                    С.В. Терешкова  </vt:lpstr>
      <vt:lpstr>Развитие метапредметных компетенций обучающихся в ходе моделирования новых форм внеурочной деятельности   МБОУ «СШ № 32 им. С.А. Лавочкина» г. Смоленска 2013 – 2016 гг.                                                                               </vt:lpstr>
      <vt:lpstr>Потребность личности в игре и способность включаться в игру характеризуются особым видением мира и не связаны с возрастом человека </vt:lpstr>
      <vt:lpstr>Феномен игры и состоит в том, что, являясь развлечением, отдыхом, она способна перерасти в обучение, в творчество, в терапию, в модель типа человеческих отношений и проявлений в труде </vt:lpstr>
      <vt:lpstr>Quest - продолжительный целенаправленный поиск,  который может быть связан  с приключениями или игрой </vt:lpstr>
      <vt:lpstr>quest – это поиск web – паутина, сеть, интернет   веб-квест = интернет-поиск   Однако такое определение, полученное с помощью простого машинного перевода слов, слишком примитивно и не отражает ценной сущности понятия </vt:lpstr>
      <vt:lpstr>Веб-квест – «вид справочно-ориентированной деятельности обучающихся с использованием Интернет-ресурсов» Осяк С.А. Нестандартные формы уроков // Перспективы науки. – 2012. – № 11 Жебровская О.О. Международный вебинар «"Живые" квесты в образовании (современные образовательные технологии)» [Электронный ресурс]. - Режим доступа: http://ext.spb.ru/index.php/webinars/2209-22012013-qq-q-q.html</vt:lpstr>
      <vt:lpstr>Внеурочная деятельность: новый взгляд  на старые формы  сборник материалов заочной международной                 научно-практической конференции  http://school32.smoladmin.ru </vt:lpstr>
      <vt:lpstr>Инновация вовсе не означает изобретать каждый раз колесо. Инновация может означать совершенно новый взгляд на давно всем известное. Если мы хотим стать на путь инноваций, то мы должны быть способны на интуитивные суждения. Как правило, поиск практически любой инновации сводится к нахождению ошибок (слабых мест) в традиционных знаниях и убеждениях. Данный поиск становится наиболее эффективным, если его осуществляет команда единомышленников. </vt:lpstr>
      <vt:lpstr>Презентация PowerPoint</vt:lpstr>
      <vt:lpstr>Презентация PowerPoint</vt:lpstr>
      <vt:lpstr>Презентация PowerPoint</vt:lpstr>
      <vt:lpstr>Презентация PowerPoint</vt:lpstr>
      <vt:lpstr>Вещество какого класса «Аннушка не только купила, но даже и разлила»?</vt:lpstr>
      <vt:lpstr>Какой газ образовывался в воздухе после казни на холме возле Ершалаима?</vt:lpstr>
      <vt:lpstr>Презентация PowerPoint</vt:lpstr>
      <vt:lpstr>Особенностями игры  в старшем школьном возрасте являются нацеленность  на самоутверждение  перед обществом, юмористическая окраска, стремление к розыгрышу, ориентация на речевую деятельность </vt:lpstr>
      <vt:lpstr>Учиться можно только весело… Чтобы переваривать знания, надо поглощать их  с аппетитом                                 Анатоль Франс </vt:lpstr>
      <vt:lpstr>Анатоль Франс с трудом закончил иезуитский колледж, в котором учился крайне неохотно, и, провалившись несколько раз на выпускных экзаменах, сдал их только в возрасте 20 лет…   </vt:lpstr>
      <vt:lpstr>Член Французской академии (1896)   Лауреат Нобелевской премии  по литературе (1921 ),  деньги которой он пожертвовал  в пользу голодающих России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 какого металла были коронки на зубах с правой стороны у «иностранца», севшего на соседнюю скамейку возле редактора и поэта на Патриарших прудах?</dc:title>
  <dc:creator>Света</dc:creator>
  <cp:lastModifiedBy>User</cp:lastModifiedBy>
  <cp:revision>24</cp:revision>
  <dcterms:created xsi:type="dcterms:W3CDTF">2015-01-23T08:20:38Z</dcterms:created>
  <dcterms:modified xsi:type="dcterms:W3CDTF">2017-04-21T04:38:39Z</dcterms:modified>
</cp:coreProperties>
</file>