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8" r:id="rId5"/>
    <p:sldId id="261" r:id="rId6"/>
    <p:sldId id="262" r:id="rId7"/>
    <p:sldId id="263" r:id="rId8"/>
    <p:sldId id="264" r:id="rId9"/>
    <p:sldId id="273" r:id="rId10"/>
    <p:sldId id="265" r:id="rId11"/>
    <p:sldId id="272" r:id="rId12"/>
    <p:sldId id="266" r:id="rId13"/>
    <p:sldId id="271" r:id="rId14"/>
    <p:sldId id="267" r:id="rId15"/>
    <p:sldId id="270" r:id="rId16"/>
    <p:sldId id="260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160D-B241-473B-93D8-7DB3551A10B1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9F24894-D9E0-4AFF-B644-903B9835E46E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160D-B241-473B-93D8-7DB3551A10B1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4894-D9E0-4AFF-B644-903B9835E4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160D-B241-473B-93D8-7DB3551A10B1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4894-D9E0-4AFF-B644-903B9835E4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160D-B241-473B-93D8-7DB3551A10B1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F24894-D9E0-4AFF-B644-903B9835E46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160D-B241-473B-93D8-7DB3551A10B1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F24894-D9E0-4AFF-B644-903B9835E46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160D-B241-473B-93D8-7DB3551A10B1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4894-D9E0-4AFF-B644-903B9835E46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160D-B241-473B-93D8-7DB3551A10B1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4894-D9E0-4AFF-B644-903B9835E46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160D-B241-473B-93D8-7DB3551A10B1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4894-D9E0-4AFF-B644-903B9835E4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160D-B241-473B-93D8-7DB3551A10B1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F24894-D9E0-4AFF-B644-903B9835E46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C8160D-B241-473B-93D8-7DB3551A10B1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F24894-D9E0-4AFF-B644-903B9835E46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160D-B241-473B-93D8-7DB3551A10B1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4894-D9E0-4AFF-B644-903B9835E4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9F24894-D9E0-4AFF-B644-903B9835E46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DC8160D-B241-473B-93D8-7DB3551A10B1}" type="datetimeFigureOut">
              <a:rPr lang="ru-RU" smtClean="0"/>
              <a:t>23.03.2017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56684"/>
            <a:ext cx="8424936" cy="264452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ПРОЕКТНО-ИССЛЕДОВАТЕЛЬСКОЙ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КОМПЕТЕНЦИИ ОБУЧАЮЩИХСЯ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ИЗУЧЕНИИ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КУРСА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ОБЩЕЙ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БИОЛОГИИ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431759"/>
            <a:ext cx="6189583" cy="949569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Е.Е. 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Буренина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С.И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. 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Соколова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971600" y="1703484"/>
            <a:ext cx="7117180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ГАУ ДПО СОИРО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Кафедра методики преподавания предметов ЕМЦ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Picture 2" descr="http://www.dpo-smolensk.ru/bitrix/templates/newdpo/img/logo.pn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174697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03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07361"/>
            <a:ext cx="7344816" cy="241372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/>
              <a:t>При изучении основных этапов эволюции и ее научных доказательств учащиеся могут выполнить проект </a:t>
            </a:r>
            <a:r>
              <a:rPr lang="ru-RU" sz="2400" b="1" dirty="0"/>
              <a:t>по построению эволюционного древа позвоночных</a:t>
            </a:r>
            <a:r>
              <a:rPr lang="ru-RU" sz="2400" dirty="0"/>
              <a:t> на основе установления генетического родства представителей разных систематических групп в процессе анализа аминокислотного состава отдельных белков, общих для этих организмов. </a:t>
            </a: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1143000"/>
          </a:xfrm>
        </p:spPr>
        <p:txBody>
          <a:bodyPr/>
          <a:lstStyle/>
          <a:p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Межпредметный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 проект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по анализу белковых последовательностей позвоночных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&amp;Kcy;&amp;acy;&amp;rcy;&amp;tcy;&amp;icy;&amp;ncy;&amp;kcy;&amp;icy; &amp;pcy;&amp;ocy; &amp;zcy;&amp;acy;&amp;pcy;&amp;rcy;&amp;ocy;&amp;scy;&amp;ucy; &amp;ecy;&amp;vcy;&amp;ocy;&amp;lcy;&amp;yucy;&amp;tscy;&amp;icy;&amp;ocy;&amp;ncy;&amp;ncy;&amp;ocy;&amp;iecy; &amp;dcy;&amp;rcy;&amp;iecy;&amp;vcy;&amp;ocy; &amp;pcy;&amp;ocy;&amp;zcy;&amp;vcy;&amp;ocy;&amp;ncy;&amp;ocy;&amp;chcy;&amp;ncy;&amp;ycy;&amp;kh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65104"/>
            <a:ext cx="5715000" cy="228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5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07361"/>
            <a:ext cx="7344816" cy="478999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/>
              <a:t>Старшеклассники </a:t>
            </a:r>
            <a:r>
              <a:rPr lang="ru-RU" sz="2400" dirty="0"/>
              <a:t>могут воспользоваться </a:t>
            </a:r>
            <a:r>
              <a:rPr lang="ru-RU" sz="2400" b="1" dirty="0" err="1"/>
              <a:t>GenBank</a:t>
            </a:r>
            <a:r>
              <a:rPr lang="ru-RU" sz="2400" dirty="0"/>
              <a:t> — архивной базой данных, находящейся в открытом доступе, содержащей все аннотированные последовательности ДНК и РНК, а также последовательности закодированных в них белков.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Для </a:t>
            </a:r>
            <a:r>
              <a:rPr lang="ru-RU" sz="2400" dirty="0"/>
              <a:t>определения схожести аминокислотных последовательностей разработаны специальные </a:t>
            </a:r>
            <a:r>
              <a:rPr lang="ru-RU" sz="2400" dirty="0" smtClean="0"/>
              <a:t>программы (например, </a:t>
            </a:r>
            <a:r>
              <a:rPr lang="en-US" sz="2400" b="1" dirty="0" smtClean="0"/>
              <a:t>BLAST</a:t>
            </a:r>
            <a:r>
              <a:rPr lang="ru-RU" sz="2400" b="1" dirty="0" smtClean="0"/>
              <a:t>)</a:t>
            </a:r>
            <a:r>
              <a:rPr lang="ru-RU" sz="2400" dirty="0" smtClean="0"/>
              <a:t>, </a:t>
            </a:r>
            <a:r>
              <a:rPr lang="ru-RU" sz="2400" dirty="0"/>
              <a:t>часть из которых представлена в свободном доступе в </a:t>
            </a:r>
            <a:r>
              <a:rPr lang="ru-RU" sz="2400" dirty="0" smtClean="0"/>
              <a:t>сети Интернет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i="1" dirty="0"/>
              <a:t>Проект направлен на углубление биологических знаний в области цитологии, генетики и эволюции, а также на развитие исследовательских и информационных компетенций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1143000"/>
          </a:xfrm>
        </p:spPr>
        <p:txBody>
          <a:bodyPr/>
          <a:lstStyle/>
          <a:p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Межпредметный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 проект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по анализу белковых последовательностей позвоночных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756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07361"/>
            <a:ext cx="7344816" cy="478999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 smtClean="0"/>
              <a:t>Проект связан с моделированием процессов направленного отбора белковых последовательностей в рамках «ландшафтов приспособленностей»</a:t>
            </a:r>
          </a:p>
          <a:p>
            <a:pPr algn="just"/>
            <a:r>
              <a:rPr lang="ru-RU" sz="2400" dirty="0" smtClean="0"/>
              <a:t>В роли </a:t>
            </a:r>
            <a:r>
              <a:rPr lang="ru-RU" sz="2400" dirty="0"/>
              <a:t>исходной последовательности </a:t>
            </a:r>
            <a:r>
              <a:rPr lang="ru-RU" sz="2400" dirty="0" smtClean="0"/>
              <a:t>используется </a:t>
            </a:r>
            <a:r>
              <a:rPr lang="ru-RU" sz="2400" dirty="0"/>
              <a:t>произвольный набор </a:t>
            </a:r>
            <a:r>
              <a:rPr lang="ru-RU" sz="2400" dirty="0" smtClean="0"/>
              <a:t>букв</a:t>
            </a:r>
            <a:r>
              <a:rPr lang="ru-RU" sz="2400" dirty="0"/>
              <a:t>, в который программным путем с определенной частотой вносятся случайные изменения. </a:t>
            </a:r>
            <a:endParaRPr lang="ru-RU" sz="2400" dirty="0" smtClean="0"/>
          </a:p>
          <a:p>
            <a:pPr algn="just"/>
            <a:r>
              <a:rPr lang="ru-RU" sz="2400" dirty="0" smtClean="0"/>
              <a:t>Модель </a:t>
            </a:r>
            <a:r>
              <a:rPr lang="ru-RU" sz="2400" dirty="0"/>
              <a:t>убедительно показывает, что нейтральный отбор не приводит к появлению осмысленной </a:t>
            </a:r>
            <a:r>
              <a:rPr lang="ru-RU" sz="2400" dirty="0" smtClean="0"/>
              <a:t>последовательности.</a:t>
            </a:r>
          </a:p>
          <a:p>
            <a:pPr algn="just"/>
            <a:r>
              <a:rPr lang="ru-RU" sz="2400" dirty="0" smtClean="0"/>
              <a:t>Но если отбирается последовательность, наиболее приближенная к фразе, имеющей смысл, отбор </a:t>
            </a:r>
            <a:r>
              <a:rPr lang="ru-RU" sz="2400" dirty="0"/>
              <a:t>позволяет менее чем за 100 поколений получить из случайного набора букв предложение.</a:t>
            </a:r>
            <a:r>
              <a:rPr lang="ru-RU" sz="2400" dirty="0" smtClean="0"/>
              <a:t> </a:t>
            </a:r>
            <a:endParaRPr lang="ru-RU" sz="2400" i="1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1143000"/>
          </a:xfrm>
        </p:spPr>
        <p:txBody>
          <a:bodyPr/>
          <a:lstStyle/>
          <a:p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Межпредметный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 проект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по моделированию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процессов направленного отбора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853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799"/>
            <a:ext cx="7344816" cy="46805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В процессе работы у старшеклассников формируются современные целостные представления о процессе эволюции, а также развиваются информационные и исследовательские компетенции.</a:t>
            </a:r>
            <a:endParaRPr lang="ru-RU" sz="2400" i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2400" i="1" dirty="0" smtClean="0"/>
          </a:p>
          <a:p>
            <a:pPr marL="0" indent="0" algn="just">
              <a:buNone/>
            </a:pPr>
            <a:r>
              <a:rPr lang="ru-RU" sz="2400" i="1" dirty="0" smtClean="0"/>
              <a:t>Компьютерная </a:t>
            </a:r>
            <a:r>
              <a:rPr lang="ru-RU" sz="2400" i="1" dirty="0"/>
              <a:t>программа, позволяющая </a:t>
            </a:r>
            <a:r>
              <a:rPr lang="ru-RU" sz="2400" i="1" dirty="0" smtClean="0"/>
              <a:t>выполнить проект, </a:t>
            </a:r>
            <a:r>
              <a:rPr lang="ru-RU" sz="2400" i="1" dirty="0"/>
              <a:t>описана Р. </a:t>
            </a:r>
            <a:r>
              <a:rPr lang="ru-RU" sz="2400" i="1" dirty="0" err="1"/>
              <a:t>Докинзом</a:t>
            </a:r>
            <a:r>
              <a:rPr lang="ru-RU" sz="2400" i="1" dirty="0"/>
              <a:t> в </a:t>
            </a:r>
            <a:r>
              <a:rPr lang="ru-RU" sz="2400" i="1" dirty="0" smtClean="0"/>
              <a:t>книге</a:t>
            </a:r>
          </a:p>
          <a:p>
            <a:pPr marL="0" indent="0" algn="just">
              <a:buNone/>
            </a:pPr>
            <a:r>
              <a:rPr lang="ru-RU" sz="2400" b="1" i="1" dirty="0" smtClean="0"/>
              <a:t>«</a:t>
            </a:r>
            <a:r>
              <a:rPr lang="ru-RU" sz="2400" b="1" i="1" dirty="0"/>
              <a:t>Слепой часовщик. Как эволюция доказывает отсутствие замысла во Вселенной</a:t>
            </a:r>
            <a:r>
              <a:rPr lang="ru-RU" sz="2400" b="1" i="1" dirty="0" smtClean="0"/>
              <a:t>»</a:t>
            </a:r>
            <a:endParaRPr lang="ru-RU" sz="2400" i="1" dirty="0" smtClean="0"/>
          </a:p>
          <a:p>
            <a:pPr marL="0" indent="0" algn="just">
              <a:buNone/>
            </a:pPr>
            <a:r>
              <a:rPr lang="ru-RU" sz="2400" i="1" dirty="0"/>
              <a:t>М.: Издательство АСТ: </a:t>
            </a:r>
            <a:r>
              <a:rPr lang="en-US" sz="2400" i="1" dirty="0"/>
              <a:t>CORPUS</a:t>
            </a:r>
            <a:r>
              <a:rPr lang="ru-RU" sz="2400" i="1" dirty="0"/>
              <a:t>, 2015</a:t>
            </a:r>
            <a:r>
              <a:rPr lang="ru-RU" sz="2400" i="1" dirty="0" smtClean="0"/>
              <a:t> </a:t>
            </a:r>
            <a:endParaRPr lang="ru-RU" sz="2400" i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1143000"/>
          </a:xfrm>
        </p:spPr>
        <p:txBody>
          <a:bodyPr/>
          <a:lstStyle/>
          <a:p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Межпредметный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 проект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по моделированию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процессов направленного отбора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&amp;Kcy;&amp;acy;&amp;rcy;&amp;tcy;&amp;icy;&amp;ncy;&amp;kcy;&amp;icy; &amp;pcy;&amp;ocy; &amp;zcy;&amp;acy;&amp;pcy;&amp;rcy;&amp;ocy;&amp;scy;&amp;ucy; &amp;lcy;&amp;acy;&amp;ncy;&amp;dcy;&amp;shcy;&amp;acy;&amp;fcy;&amp;tcy;&amp;ycy; &amp;pcy;&amp;rcy;&amp;icy;&amp;scy;&amp;pcy;&amp;ocy;&amp;scy;&amp;ocy;&amp;bcy;&amp;lcy;&amp;iecy;&amp;ncy;&amp;ncy;&amp;ocy;&amp;scy;&amp;tcy;&amp;icy;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593" y="4802832"/>
            <a:ext cx="2874832" cy="1794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35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07361"/>
            <a:ext cx="7344816" cy="471798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400" dirty="0"/>
              <a:t>Предложите старшеклассникам проверить </a:t>
            </a:r>
            <a:r>
              <a:rPr lang="ru-RU" sz="2400" b="1" dirty="0"/>
              <a:t>«</a:t>
            </a:r>
            <a:r>
              <a:rPr lang="ru-RU" sz="2400" b="1" dirty="0" smtClean="0"/>
              <a:t>эффект</a:t>
            </a:r>
            <a:r>
              <a:rPr lang="ru-RU" sz="2400" dirty="0" smtClean="0"/>
              <a:t> </a:t>
            </a:r>
            <a:r>
              <a:rPr lang="ru-RU" sz="2400" b="1" dirty="0" smtClean="0"/>
              <a:t>сотой </a:t>
            </a:r>
            <a:r>
              <a:rPr lang="ru-RU" sz="2400" b="1" dirty="0"/>
              <a:t>обезьяны»</a:t>
            </a:r>
            <a:r>
              <a:rPr lang="ru-RU" sz="2400" dirty="0"/>
              <a:t>, т.е. придумать некий свой вариант поведения (особый тип приветствия и т.д.) и проследить за его распространением.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b="1" dirty="0" smtClean="0"/>
              <a:t>Суть </a:t>
            </a:r>
            <a:r>
              <a:rPr lang="ru-RU" sz="2400" b="1" dirty="0"/>
              <a:t>проекта </a:t>
            </a:r>
            <a:r>
              <a:rPr lang="ru-RU" sz="2400" dirty="0"/>
              <a:t>— выработать тип поведения, предполагающий наличие таких качеств, как вежливость, корректность, предупредительность, стремление помочь ближнему, запрещающий грубость, ссоры, упреки и т. д.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b="1" dirty="0" smtClean="0"/>
              <a:t>Цель </a:t>
            </a:r>
            <a:r>
              <a:rPr lang="ru-RU" sz="2400" b="1" dirty="0"/>
              <a:t>проекта </a:t>
            </a:r>
            <a:r>
              <a:rPr lang="ru-RU" sz="2400" dirty="0"/>
              <a:t>— попытка не только подтвердить наличие или отсутствие «морфологического резонанса </a:t>
            </a:r>
            <a:r>
              <a:rPr lang="ru-RU" sz="2400" dirty="0" err="1"/>
              <a:t>Шелдрейка</a:t>
            </a:r>
            <a:r>
              <a:rPr lang="ru-RU" sz="2400" dirty="0"/>
              <a:t>», но и хотя бы косвенно проверить гипотетическую возможность сознания если не планетарного, то хотя бы группового. Если ничего не получится и «хорошее поведение» не перейдет границ группы, предложите учащимся проанализировать причины. Главное — это обучение, где целевой установкой являются способы деятельности, а не накопление фактических знаний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Социально ориентированный 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проект «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Эффект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сотой обезьяны»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697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07361"/>
            <a:ext cx="7344816" cy="471798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/>
              <a:t>Если новый поведенческий акт не </a:t>
            </a:r>
            <a:r>
              <a:rPr lang="ru-RU" sz="2400" dirty="0"/>
              <a:t>перейдет границ группы, предложите учащимся проанализировать причины.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Главное </a:t>
            </a:r>
            <a:r>
              <a:rPr lang="ru-RU" sz="2400" dirty="0"/>
              <a:t>— это обучение, где целевой установкой являются </a:t>
            </a:r>
            <a:r>
              <a:rPr lang="ru-RU" sz="2400" b="1" dirty="0"/>
              <a:t>способы деятельности</a:t>
            </a:r>
            <a:r>
              <a:rPr lang="ru-RU" sz="2400" dirty="0"/>
              <a:t>, а не накопление фактических </a:t>
            </a:r>
            <a:r>
              <a:rPr lang="ru-RU" sz="2400" dirty="0" smtClean="0"/>
              <a:t>знаний.</a:t>
            </a:r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Описание проекта можно найти в книге:</a:t>
            </a:r>
          </a:p>
          <a:p>
            <a:pPr marL="0" indent="0">
              <a:buNone/>
            </a:pPr>
            <a:r>
              <a:rPr lang="ru-RU" sz="2400" i="1" dirty="0"/>
              <a:t>Голубчик, В.М.  Тверская, Н.М.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b="1" i="1" dirty="0" smtClean="0"/>
              <a:t>Человек и </a:t>
            </a:r>
            <a:r>
              <a:rPr lang="ru-RU" sz="2400" b="1" i="1" dirty="0"/>
              <a:t>смерть. Поиски смысла: 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(</a:t>
            </a:r>
            <a:r>
              <a:rPr lang="ru-RU" sz="2400" b="1" i="1" dirty="0" err="1"/>
              <a:t>этич</a:t>
            </a:r>
            <a:r>
              <a:rPr lang="ru-RU" sz="2400" b="1" i="1" dirty="0"/>
              <a:t>. аспекты явления</a:t>
            </a:r>
            <a:r>
              <a:rPr lang="ru-RU" sz="2400" b="1" i="1" dirty="0" smtClean="0"/>
              <a:t>):</a:t>
            </a:r>
          </a:p>
          <a:p>
            <a:pPr marL="0" indent="0" algn="just">
              <a:buNone/>
            </a:pPr>
            <a:r>
              <a:rPr lang="ru-RU" sz="2400" i="1" dirty="0" smtClean="0"/>
              <a:t>Кн</a:t>
            </a:r>
            <a:r>
              <a:rPr lang="ru-RU" sz="2400" i="1" dirty="0"/>
              <a:t>. для учителя. - М.: Наука, 1994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Социально ориентированный 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проект «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Эффект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сотой обезьяны»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&amp;Kcy;&amp;acy;&amp;rcy;&amp;tcy;&amp;icy;&amp;ncy;&amp;kcy;&amp;icy; &amp;pcy;&amp;ocy; &amp;zcy;&amp;acy;&amp;pcy;&amp;rcy;&amp;ocy;&amp;scy;&amp;ucy; &amp;ecy;&amp;fcy;&amp;fcy;&amp;iecy;&amp;kcy;&amp;tcy; &amp;scy;&amp;ocy;&amp;tcy;&amp;ocy;&amp;jcy; &amp;ocy;&amp;bcy;&amp;iecy;&amp;zcy;&amp;softcy;&amp;yacy;&amp;ncy;&amp;ycy;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&amp;Kcy;&amp;acy;&amp;rcy;&amp;tcy;&amp;icy;&amp;ncy;&amp;kcy;&amp;icy; &amp;pcy;&amp;ocy; &amp;zcy;&amp;acy;&amp;pcy;&amp;rcy;&amp;ocy;&amp;scy;&amp;ucy; &amp;ecy;&amp;fcy;&amp;fcy;&amp;iecy;&amp;kcy;&amp;tcy; &amp;scy;&amp;ocy;&amp;tcy;&amp;ocy;&amp;jcy; &amp;ocy;&amp;bcy;&amp;iecy;&amp;zcy;&amp;softcy;&amp;yacy;&amp;ncy;&amp;ycy;"/>
          <p:cNvSpPr>
            <a:spLocks noChangeAspect="1" noChangeArrowheads="1"/>
          </p:cNvSpPr>
          <p:nvPr/>
        </p:nvSpPr>
        <p:spPr bwMode="auto">
          <a:xfrm>
            <a:off x="307975" y="-5794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&amp;Kcy;&amp;acy;&amp;rcy;&amp;tcy;&amp;icy;&amp;ncy;&amp;kcy;&amp;icy; &amp;pcy;&amp;ocy; &amp;zcy;&amp;acy;&amp;pcy;&amp;rcy;&amp;ocy;&amp;scy;&amp;u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00326"/>
            <a:ext cx="1905000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27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07361"/>
            <a:ext cx="7344816" cy="450195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 smtClean="0"/>
              <a:t>Кардинально </a:t>
            </a:r>
            <a:r>
              <a:rPr lang="ru-RU" sz="2400" dirty="0"/>
              <a:t>меняет практически все стороны школьной жизни — систему оценивания,  отбор учебного содержания, способы учебного целеполагания, типы отношений между всеми участниками образовательного процесса и т. д.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Хорошо «укладывается» </a:t>
            </a:r>
            <a:r>
              <a:rPr lang="ru-RU" sz="2400" dirty="0"/>
              <a:t>в парадигму личностно-ориентированной педагогики, направленной на развитие личности обучающихся, их мотивационных, </a:t>
            </a:r>
            <a:r>
              <a:rPr lang="ru-RU" sz="2400" dirty="0" err="1"/>
              <a:t>операциональных</a:t>
            </a:r>
            <a:r>
              <a:rPr lang="ru-RU" sz="2400" dirty="0"/>
              <a:t> и когнитивных </a:t>
            </a:r>
            <a:r>
              <a:rPr lang="ru-RU" sz="2400" dirty="0" smtClean="0"/>
              <a:t>ресурсов.</a:t>
            </a:r>
          </a:p>
          <a:p>
            <a:pPr marL="0" indent="0" algn="just">
              <a:buNone/>
            </a:pPr>
            <a:r>
              <a:rPr lang="ru-RU" sz="2400" b="1" i="1" dirty="0" smtClean="0"/>
              <a:t> Задачи </a:t>
            </a:r>
            <a:r>
              <a:rPr lang="ru-RU" sz="2400" b="1" i="1" dirty="0"/>
              <a:t>современной школы по разработке системы проектных заданий и учебных исследований, охватывающих весь образовательный </a:t>
            </a:r>
            <a:r>
              <a:rPr lang="ru-RU" sz="2400" b="1" i="1" dirty="0" smtClean="0"/>
              <a:t>цикл, </a:t>
            </a:r>
            <a:r>
              <a:rPr lang="ru-RU" sz="2400" b="1" i="1" dirty="0"/>
              <a:t>чрезвычайно актуальны.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390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Проектно-исследовательская деятельность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70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492896"/>
            <a:ext cx="7608677" cy="93610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внимание!</a:t>
            </a:r>
            <a:endParaRPr lang="ru-RU" sz="4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7446" y="1344571"/>
            <a:ext cx="6189583" cy="949569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Е.Е. 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Буренина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С.И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. 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Соколова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03648" y="476672"/>
            <a:ext cx="7117180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ГАУ ДПО СОИРО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Кафедра методики преподавания предметов ЕМЦ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44355"/>
            <a:ext cx="1895746" cy="2449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04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239000" cy="11430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Компетенции в образовании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6874925" cy="450195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Наряду </a:t>
            </a:r>
            <a:r>
              <a:rPr lang="ru-RU" dirty="0"/>
              <a:t>со знаниями и умениями все более значимыми результатами обучения и развития становятся </a:t>
            </a:r>
            <a:r>
              <a:rPr lang="ru-RU" b="1" dirty="0"/>
              <a:t>компетенции и универсальные учебные действия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/>
              <a:t>Умение </a:t>
            </a:r>
            <a:r>
              <a:rPr lang="ru-RU" dirty="0"/>
              <a:t>— это действие в специфической ситуации. Это проявление компетенции или способности. </a:t>
            </a:r>
            <a:endParaRPr lang="ru-RU" dirty="0" smtClean="0"/>
          </a:p>
          <a:p>
            <a:pPr algn="just"/>
            <a:r>
              <a:rPr lang="ru-RU" b="1" dirty="0" smtClean="0"/>
              <a:t>Компетенция</a:t>
            </a:r>
            <a:r>
              <a:rPr lang="ru-RU" dirty="0" smtClean="0"/>
              <a:t> </a:t>
            </a:r>
            <a:r>
              <a:rPr lang="ru-RU" dirty="0"/>
              <a:t>— это общая способность, основанная на знаниях, опыте, ценностях, склонностях, которые приобретены благодаря обучению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Одной из ключевых образовательных компетенций, направленных на разрешение проблем, связанных с познанием, является </a:t>
            </a:r>
            <a:r>
              <a:rPr lang="ru-RU" b="1" dirty="0"/>
              <a:t>проектно-исследовательская компетенция.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99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390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Проектно-исследовательская компетенция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50195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/>
              <a:t>совокупность знаний в определенной области, знаний о структуре проектной и исследовательской деятельности; </a:t>
            </a:r>
            <a:endParaRPr lang="ru-RU" sz="2400" dirty="0" smtClean="0"/>
          </a:p>
          <a:p>
            <a:pPr algn="just"/>
            <a:r>
              <a:rPr lang="ru-RU" sz="2400" dirty="0" smtClean="0"/>
              <a:t>наличие </a:t>
            </a:r>
            <a:r>
              <a:rPr lang="ru-RU" sz="2400" dirty="0"/>
              <a:t>проектных и исследовательских умений (</a:t>
            </a:r>
            <a:r>
              <a:rPr lang="ru-RU" sz="2400" i="1" dirty="0"/>
              <a:t>решать проблемы на основе выдвижения гипотез, ставить цель деятельности, планировать деятельность, осуществлять сбор и анализ необходимой информации, выполнять эксперимент, представлять результаты исследования</a:t>
            </a:r>
            <a:r>
              <a:rPr lang="ru-RU" sz="2400" dirty="0" smtClean="0"/>
              <a:t>);</a:t>
            </a:r>
          </a:p>
          <a:p>
            <a:pPr algn="just"/>
            <a:r>
              <a:rPr lang="ru-RU" sz="2400" dirty="0" smtClean="0"/>
              <a:t>наличие </a:t>
            </a:r>
            <a:r>
              <a:rPr lang="ru-RU" sz="2400" dirty="0"/>
              <a:t>способности применять эти знания и умения в конкретной </a:t>
            </a:r>
            <a:r>
              <a:rPr lang="ru-RU" sz="2400" dirty="0" smtClean="0"/>
              <a:t>деятельности.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505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390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Проектно-исследовательская компетенция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501959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Формирование </a:t>
            </a:r>
            <a:r>
              <a:rPr lang="ru-RU" sz="2400" dirty="0" smtClean="0"/>
              <a:t>проектно-исследовательской </a:t>
            </a:r>
            <a:r>
              <a:rPr lang="ru-RU" sz="2400" dirty="0"/>
              <a:t>компетенции при обучении биологии эффективно не столько за счет содержательной, сколько за счет </a:t>
            </a:r>
            <a:r>
              <a:rPr lang="ru-RU" sz="2400" b="1" dirty="0"/>
              <a:t>процессуальной стороны</a:t>
            </a:r>
            <a:r>
              <a:rPr lang="ru-RU" sz="2400" dirty="0"/>
              <a:t> обучения. </a:t>
            </a:r>
            <a:endParaRPr lang="ru-RU" sz="2400" dirty="0" smtClean="0"/>
          </a:p>
          <a:p>
            <a:pPr algn="just"/>
            <a:r>
              <a:rPr lang="ru-RU" sz="2400" dirty="0" smtClean="0"/>
              <a:t>Заметный </a:t>
            </a:r>
            <a:r>
              <a:rPr lang="ru-RU" sz="2400" dirty="0"/>
              <a:t>вклад в этот процесс вносит </a:t>
            </a:r>
            <a:r>
              <a:rPr lang="ru-RU" sz="2400" b="1" dirty="0"/>
              <a:t>общая биология</a:t>
            </a:r>
            <a:r>
              <a:rPr lang="ru-RU" sz="2400" dirty="0"/>
              <a:t>, которая имеет своей целью не столько формирование определенной суммы биологических знаний, сколько </a:t>
            </a:r>
            <a:r>
              <a:rPr lang="ru-RU" sz="2400" b="1" dirty="0"/>
              <a:t>обобщение</a:t>
            </a:r>
            <a:r>
              <a:rPr lang="ru-RU" sz="2400" dirty="0"/>
              <a:t> и ознакомление учащихся с </a:t>
            </a:r>
            <a:r>
              <a:rPr lang="ru-RU" sz="2400" b="1" dirty="0"/>
              <a:t>методами научного познания</a:t>
            </a:r>
            <a:r>
              <a:rPr lang="ru-RU" sz="2400" dirty="0"/>
              <a:t> окружающего мира.</a:t>
            </a:r>
          </a:p>
        </p:txBody>
      </p:sp>
    </p:spTree>
    <p:extLst>
      <p:ext uri="{BB962C8B-B14F-4D97-AF65-F5344CB8AC3E}">
        <p14:creationId xmlns:p14="http://schemas.microsoft.com/office/powerpoint/2010/main" val="183914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32856"/>
            <a:ext cx="7632848" cy="43924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/>
              <a:t>Учащиеся </a:t>
            </a:r>
            <a:r>
              <a:rPr lang="ru-RU" sz="2400" dirty="0"/>
              <a:t>химико-биологического класса при изучении клеток прокариот могут выполнить коллективный учебно-исследовательский проект по изучению микрофлоры школьных помещений, на практике показав зависимость уровня бактериальной загрязненности от этажности, частоты проветривания, влажных уборок и т.д., </a:t>
            </a:r>
            <a:endParaRPr lang="ru-RU" sz="2400" dirty="0" smtClean="0"/>
          </a:p>
          <a:p>
            <a:pPr algn="just"/>
            <a:r>
              <a:rPr lang="ru-RU" sz="2400" dirty="0" smtClean="0"/>
              <a:t>По результатам работы предложить </a:t>
            </a:r>
            <a:r>
              <a:rPr lang="ru-RU" sz="2400" dirty="0"/>
              <a:t>ряд рекомендаций по улучшению состояния образовательной </a:t>
            </a:r>
            <a:r>
              <a:rPr lang="ru-RU" sz="2400" dirty="0" smtClean="0"/>
              <a:t>организации.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/>
              <a:t>Старшеклассники могут подготовить </a:t>
            </a:r>
            <a:r>
              <a:rPr lang="ru-RU" sz="2400" dirty="0"/>
              <a:t>и провести </a:t>
            </a:r>
            <a:r>
              <a:rPr lang="ru-RU" sz="2400" dirty="0" smtClean="0"/>
              <a:t>классные часы </a:t>
            </a:r>
            <a:r>
              <a:rPr lang="ru-RU" sz="2400" dirty="0"/>
              <a:t>для младших школьников </a:t>
            </a:r>
            <a:r>
              <a:rPr lang="ru-RU" sz="2400" dirty="0" smtClean="0"/>
              <a:t>о </a:t>
            </a:r>
            <a:r>
              <a:rPr lang="ru-RU" sz="2400" dirty="0"/>
              <a:t>чистоте.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527032" cy="1143000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Изучение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/>
              </a:rPr>
              <a:t>микрофлоры школьных помещений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" r="5013"/>
          <a:stretch/>
        </p:blipFill>
        <p:spPr bwMode="auto">
          <a:xfrm>
            <a:off x="6185053" y="404664"/>
            <a:ext cx="2563411" cy="1484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0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6624736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При изучении механизмов эволюции можно предложить работу по изучению развития резистентности к антибиотикам у бактерий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Е</a:t>
            </a:r>
            <a:r>
              <a:rPr lang="ru-RU" sz="2400" dirty="0"/>
              <a:t>. </a:t>
            </a:r>
            <a:r>
              <a:rPr lang="en-US" sz="2400" dirty="0"/>
              <a:t>coli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dirty="0" smtClean="0"/>
              <a:t>Учебное исследование </a:t>
            </a:r>
            <a:r>
              <a:rPr lang="ru-RU" sz="2400" dirty="0"/>
              <a:t>позволяет наглядно показать результаты действия движущего </a:t>
            </a:r>
            <a:r>
              <a:rPr lang="ru-RU" sz="2400" dirty="0" smtClean="0"/>
              <a:t>отбора.</a:t>
            </a:r>
          </a:p>
          <a:p>
            <a:pPr algn="just"/>
            <a:r>
              <a:rPr lang="ru-RU" sz="2400" dirty="0" smtClean="0"/>
              <a:t>Получает экспериментальное подтверждение </a:t>
            </a:r>
            <a:r>
              <a:rPr lang="ru-RU" sz="2400" dirty="0"/>
              <a:t>действие новой формы искусственного отбора - </a:t>
            </a:r>
            <a:r>
              <a:rPr lang="ru-RU" sz="2400" dirty="0" smtClean="0"/>
              <a:t>неумышленный отбор </a:t>
            </a:r>
            <a:r>
              <a:rPr lang="ru-RU" sz="2400" dirty="0"/>
              <a:t>на устойчивость к лекарственным препаратам, которому подвергаются патогенные </a:t>
            </a:r>
            <a:r>
              <a:rPr lang="ru-RU" sz="2400" dirty="0" smtClean="0"/>
              <a:t>микроорганизмы</a:t>
            </a:r>
            <a:r>
              <a:rPr lang="ru-RU" sz="2400" dirty="0"/>
              <a:t>.</a:t>
            </a:r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39000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Изучение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развития резистентности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к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антибиотикам у бактерий Е.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coli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&amp;Kcy;&amp;acy;&amp;rcy;&amp;tcy;&amp;icy;&amp;ncy;&amp;kcy;&amp;icy; &amp;pcy;&amp;ocy; &amp;zcy;&amp;acy;&amp;pcy;&amp;rcy;&amp;ocy;&amp;scy;&amp;ucy; &amp;chcy;&amp;acy;&amp;shcy;&amp;kcy;&amp;acy; &amp;pcy;&amp;iecy;&amp;tcy;&amp;rcy;&amp;icy; &amp;rcy;&amp;iecy;&amp;zcy;&amp;icy;&amp;scy;&amp;tcy;&amp;iecy;&amp;ncy;&amp;tcy;&amp;ncy;&amp;ocy;&amp;scy;&amp;tcy;&amp;softcy; &amp;kcy; &amp;acy;&amp;ncy;&amp;tcy;&amp;icy;&amp;bcy;&amp;icy;&amp;ocy;&amp;tcy;&amp;icy;&amp;kcy;&amp;acy;&amp;m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21961" y="4107996"/>
            <a:ext cx="3012850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&amp;Kcy;&amp;acy;&amp;rcy;&amp;tcy;&amp;icy;&amp;ncy;&amp;kcy;&amp;icy; &amp;pcy;&amp;ocy; &amp;zcy;&amp;acy;&amp;pcy;&amp;rcy;&amp;ocy;&amp;scy;&amp;ucy; &amp;chcy;&amp;acy;&amp;shcy;&amp;kcy;&amp;acy; &amp;pcy;&amp;iecy;&amp;tcy;&amp;rcy;&amp;icy; &amp;rcy;&amp;iecy;&amp;zcy;&amp;icy;&amp;scy;&amp;tcy;&amp;iecy;&amp;ncy;&amp;tcy;&amp;ncy;&amp;ocy;&amp;scy;&amp;tcy;&amp;softcy; &amp;kcy; &amp;acy;&amp;ncy;&amp;tcy;&amp;icy;&amp;bcy;&amp;icy;&amp;ocy;&amp;tcy;&amp;icy;&amp;kcy;&amp;acy;&amp;mcy;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40768"/>
            <a:ext cx="1584176" cy="1908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9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07361"/>
            <a:ext cx="7344816" cy="33498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Изучение </a:t>
            </a:r>
            <a:r>
              <a:rPr lang="ru-RU" sz="2400" dirty="0"/>
              <a:t>упаковочных материалов супермаркетов, позиционируемых как </a:t>
            </a:r>
            <a:r>
              <a:rPr lang="ru-RU" sz="2400" dirty="0" err="1"/>
              <a:t>биоразлагаемые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Специфика </a:t>
            </a:r>
            <a:r>
              <a:rPr lang="ru-RU" sz="2400" dirty="0"/>
              <a:t>данного проекта в том, что он сочетает методы эмпирического и статистического исследования.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Выполнение </a:t>
            </a:r>
            <a:r>
              <a:rPr lang="ru-RU" sz="2400" dirty="0"/>
              <a:t>практической части требует длительного времени (2-3 года), поэтому над проектом может работать разновозрастная команда учащихся.</a:t>
            </a:r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527032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Изучение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упаковочных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материалов,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позиционируемых как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биоразлагаемые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&amp;Kcy;&amp;acy;&amp;rcy;&amp;tcy;&amp;icy;&amp;ncy;&amp;kcy;&amp;icy; &amp;pcy;&amp;ocy; &amp;zcy;&amp;acy;&amp;pcy;&amp;rcy;&amp;ocy;&amp;scy;&amp;ucy; &amp;bcy;&amp;icy;&amp;ocy;&amp;rcy;&amp;acy;&amp;zcy;&amp;lcy;&amp;acy;&amp;gcy;&amp;acy;&amp;iecy;&amp;mcy;&amp;ycy;&amp;iecy; &amp;pcy;&amp;acy;&amp;kcy;&amp;iecy;&amp;tcy;&amp;y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72953"/>
            <a:ext cx="3745260" cy="1594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72953"/>
            <a:ext cx="1921391" cy="1594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58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60848"/>
            <a:ext cx="7848872" cy="4248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Построение </a:t>
            </a:r>
            <a:r>
              <a:rPr lang="ru-RU" sz="2400" dirty="0"/>
              <a:t>модели, доказывающий возможность определения для любой популяции любого вида (в том числе и человека) последней общей праматери всех ныне живущих представителей данной </a:t>
            </a:r>
            <a:r>
              <a:rPr lang="ru-RU" sz="2400" dirty="0" smtClean="0"/>
              <a:t>популяции.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/>
              <a:t>В </a:t>
            </a:r>
            <a:r>
              <a:rPr lang="ru-RU" sz="2400" dirty="0"/>
              <a:t>основе работы — учет случайных </a:t>
            </a:r>
            <a:r>
              <a:rPr lang="ru-RU" sz="2400" dirty="0" smtClean="0"/>
              <a:t>колебаний </a:t>
            </a:r>
            <a:r>
              <a:rPr lang="ru-RU" sz="2400" dirty="0"/>
              <a:t>частот </a:t>
            </a:r>
            <a:r>
              <a:rPr lang="ru-RU" sz="2400" dirty="0" smtClean="0"/>
              <a:t>генетических вариантов </a:t>
            </a:r>
            <a:r>
              <a:rPr lang="ru-RU" sz="2400" dirty="0"/>
              <a:t>в популяции. </a:t>
            </a:r>
            <a:endParaRPr lang="ru-RU" sz="2400" dirty="0" smtClean="0"/>
          </a:p>
          <a:p>
            <a:pPr algn="just">
              <a:spcBef>
                <a:spcPts val="0"/>
              </a:spcBef>
            </a:pPr>
            <a:r>
              <a:rPr lang="ru-RU" sz="2400" dirty="0"/>
              <a:t>Для реализации модели необходим генератор случайных чисел, поэтому учащиеся могут </a:t>
            </a:r>
            <a:r>
              <a:rPr lang="ru-RU" sz="2400" dirty="0" smtClean="0"/>
              <a:t>разработать   несложную   компьютерную программу </a:t>
            </a:r>
            <a:r>
              <a:rPr lang="ru-RU" sz="2400" dirty="0"/>
              <a:t>или </a:t>
            </a:r>
            <a:r>
              <a:rPr lang="ru-RU" sz="2400" dirty="0" smtClean="0"/>
              <a:t>воспользоваться </a:t>
            </a:r>
            <a:r>
              <a:rPr lang="ru-RU" sz="2400" dirty="0"/>
              <a:t>обычной </a:t>
            </a:r>
            <a:r>
              <a:rPr lang="ru-RU" sz="2400" dirty="0" smtClean="0"/>
              <a:t>игральной </a:t>
            </a:r>
            <a:r>
              <a:rPr lang="ru-RU" sz="2400" dirty="0"/>
              <a:t>костью.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527032" cy="1143000"/>
          </a:xfrm>
        </p:spPr>
        <p:txBody>
          <a:bodyPr/>
          <a:lstStyle/>
          <a:p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Межпредметный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/>
              </a:rPr>
              <a:t> проект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«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Митохондриальная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/>
              </a:rPr>
              <a:t> Ева»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4" descr="&amp;Kcy;&amp;acy;&amp;rcy;&amp;tcy;&amp;icy;&amp;ncy;&amp;kcy;&amp;icy; &amp;pcy;&amp;ocy; &amp;zcy;&amp;acy;&amp;pcy;&amp;rcy;&amp;ocy;&amp;scy;&amp;ucy; &amp;gcy;&amp;iecy;&amp;ncy;&amp;iecy;&amp;rcy;&amp;acy;&amp;tcy;&amp;ocy;&amp;rcy; &amp;scy;&amp;lcy;&amp;ucy;&amp;chcy;&amp;acy;&amp;jcy;&amp;ncy;&amp;ycy;&amp;khcy; &amp;chcy;&amp;icy;&amp;scy;&amp;iecy;&amp;l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&amp;Kcy;&amp;acy;&amp;rcy;&amp;tcy;&amp;icy;&amp;ncy;&amp;kcy;&amp;icy; &amp;pcy;&amp;ocy; &amp;zcy;&amp;acy;&amp;pcy;&amp;rcy;&amp;ocy;&amp;scy;&amp;ucy; &amp;gcy;&amp;iecy;&amp;ncy;&amp;iecy;&amp;rcy;&amp;acy;&amp;tcy;&amp;ocy;&amp;rcy; &amp;scy;&amp;lcy;&amp;ucy;&amp;chcy;&amp;acy;&amp;jcy;&amp;ncy;&amp;ycy;&amp;khcy; &amp;chcy;&amp;icy;&amp;scy;&amp;iecy;&amp;lcy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&amp;Kcy;&amp;acy;&amp;rcy;&amp;tcy;&amp;icy;&amp;ncy;&amp;kcy;&amp;icy; &amp;pcy;&amp;ocy; &amp;zcy;&amp;acy;&amp;pcy;&amp;rcy;&amp;ocy;&amp;scy;&amp;ucy; &amp;pcy;&amp;rcy;&amp;acy;&amp;mcy;&amp;acy;&amp;tcy;&amp;iecy;&amp;rcy;&amp;softcy; &amp;chcy;&amp;iecy;&amp;lcy;&amp;ocy;&amp;vcy;&amp;iecy;&amp;kcy;&amp;acy; &amp;kcy;&amp;acy;&amp;rcy;&amp;tcy;&amp;icy;&amp;ncy;&amp;kcy;&amp;icy;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2" r="20817"/>
          <a:stretch/>
        </p:blipFill>
        <p:spPr bwMode="auto">
          <a:xfrm>
            <a:off x="6228184" y="229525"/>
            <a:ext cx="1872208" cy="1538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69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07361"/>
            <a:ext cx="7344816" cy="45019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При </a:t>
            </a:r>
            <a:r>
              <a:rPr lang="ru-RU" sz="2400" dirty="0"/>
              <a:t>выполнении проекта учащиеся не только расширяют свои знания в области генетики и эволюции человека, но и учатся применять в практической деятельности такой новый метод </a:t>
            </a:r>
            <a:r>
              <a:rPr lang="ru-RU" sz="2400" dirty="0" smtClean="0"/>
              <a:t>на</a:t>
            </a:r>
            <a:r>
              <a:rPr lang="ru-RU" sz="2400" dirty="0"/>
              <a:t>учного познания как моделирование.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i="1" dirty="0"/>
              <a:t>Более подробно модель описана в книге А. Маркова </a:t>
            </a:r>
            <a:r>
              <a:rPr lang="ru-RU" sz="2400" b="1" i="1" dirty="0"/>
              <a:t>«Эволюция человека. Книга первая. Обезьяны, кости и гены</a:t>
            </a:r>
            <a:r>
              <a:rPr lang="ru-RU" sz="2400" b="1" i="1" dirty="0" smtClean="0"/>
              <a:t>» </a:t>
            </a:r>
            <a:r>
              <a:rPr lang="ru-RU" sz="2400" i="1" dirty="0" smtClean="0"/>
              <a:t>М</a:t>
            </a:r>
            <a:r>
              <a:rPr lang="ru-RU" sz="2400" i="1" dirty="0"/>
              <a:t>.: Издательство АСТ: </a:t>
            </a:r>
            <a:r>
              <a:rPr lang="en-US" sz="2400" i="1" dirty="0"/>
              <a:t>CORPUS</a:t>
            </a:r>
            <a:r>
              <a:rPr lang="ru-RU" sz="2400" i="1" dirty="0"/>
              <a:t>, </a:t>
            </a:r>
            <a:r>
              <a:rPr lang="ru-RU" sz="2400" i="1" dirty="0" smtClean="0"/>
              <a:t>2016</a:t>
            </a:r>
            <a:endParaRPr lang="ru-RU" sz="2400" i="1" dirty="0"/>
          </a:p>
          <a:p>
            <a:pPr marL="0" indent="0" algn="just">
              <a:buNone/>
            </a:pPr>
            <a:endParaRPr lang="ru-RU" sz="2400" i="1" dirty="0"/>
          </a:p>
          <a:p>
            <a:pPr marL="0" indent="0" algn="just">
              <a:buNone/>
            </a:pP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527032" cy="1143000"/>
          </a:xfrm>
        </p:spPr>
        <p:txBody>
          <a:bodyPr/>
          <a:lstStyle/>
          <a:p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Межпредметный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/>
              </a:rPr>
              <a:t> проект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«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Митохондриальная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/>
              </a:rPr>
              <a:t> Ева»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&amp;Kcy;&amp;acy;&amp;rcy;&amp;tcy;&amp;icy;&amp;ncy;&amp;kcy;&amp;icy; &amp;pcy;&amp;ocy; &amp;zcy;&amp;acy;&amp;pcy;&amp;rcy;&amp;ocy;&amp;scy;&amp;ucy; &amp;pcy;&amp;rcy;&amp;acy;&amp;mcy;&amp;acy;&amp;tcy;&amp;iecy;&amp;rcy;&amp;softcy; &amp;chcy;&amp;iecy;&amp;lcy;&amp;ocy;&amp;vcy;&amp;iecy;&amp;kcy;&amp;acy; &amp;kcy;&amp;acy;&amp;rcy;&amp;tcy;&amp;icy;&amp;ncy;&amp;kcy;&amp;icy;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2" r="20817"/>
          <a:stretch/>
        </p:blipFill>
        <p:spPr bwMode="auto">
          <a:xfrm>
            <a:off x="6228184" y="229525"/>
            <a:ext cx="1872208" cy="1538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23" t="15509" r="12244" b="23233"/>
          <a:stretch/>
        </p:blipFill>
        <p:spPr bwMode="auto">
          <a:xfrm>
            <a:off x="3275856" y="5013175"/>
            <a:ext cx="2339789" cy="1416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8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168</TotalTime>
  <Words>909</Words>
  <Application>Microsoft Office PowerPoint</Application>
  <PresentationFormat>Экран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Thermal</vt:lpstr>
      <vt:lpstr>ФОРМИРОВАНИЕ  ПРОЕКТНО-ИССЛЕДОВАТЕЛЬСКОЙ КОМПЕТЕНЦИИ ОБУЧАЮЩИХСЯ  ПРИ ИЗУЧЕНИИ  КУРСА ОБЩЕЙ БИОЛОГИИ</vt:lpstr>
      <vt:lpstr>Компетенции в образовании</vt:lpstr>
      <vt:lpstr>Проектно-исследовательская компетенция</vt:lpstr>
      <vt:lpstr>Проектно-исследовательская компетенция</vt:lpstr>
      <vt:lpstr>Изучение микрофлоры школьных помещений</vt:lpstr>
      <vt:lpstr>Изучение развития резистентности  к антибиотикам у бактерий Е. coli.</vt:lpstr>
      <vt:lpstr>Изучение упаковочных материалов, позиционируемых как биоразлагаемые</vt:lpstr>
      <vt:lpstr>Межпредметный проект «Митохондриальная Ева»</vt:lpstr>
      <vt:lpstr>Межпредметный проект «Митохондриальная Ева»</vt:lpstr>
      <vt:lpstr>Межпредметный проект по анализу белковых последовательностей позвоночных</vt:lpstr>
      <vt:lpstr>Межпредметный проект по анализу белковых последовательностей позвоночных</vt:lpstr>
      <vt:lpstr>Межпредметный проект по моделированию процессов направленного отбора</vt:lpstr>
      <vt:lpstr>Межпредметный проект по моделированию процессов направленного отбора</vt:lpstr>
      <vt:lpstr>Социально ориентированный  проект «Эффект сотой обезьяны»</vt:lpstr>
      <vt:lpstr>Социально ориентированный  проект «Эффект сотой обезьяны»</vt:lpstr>
      <vt:lpstr>Проектно-исследовательская деятельность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 ПРОЕКТНО-ИССЛЕДОВАТЕЛЬСКОЙ КОМПЕТЕНЦИИ ОБУЧАЮЩИХСЯ  ПРИ ИЗУЧЕНИИ  КУРСА ОБЩЕЙ БИОЛОГИИ</dc:title>
  <dc:creator>Елена Евгеньевна Буренина</dc:creator>
  <cp:lastModifiedBy>КМ-7</cp:lastModifiedBy>
  <cp:revision>21</cp:revision>
  <dcterms:created xsi:type="dcterms:W3CDTF">2017-03-22T17:31:18Z</dcterms:created>
  <dcterms:modified xsi:type="dcterms:W3CDTF">2017-03-23T11:07:06Z</dcterms:modified>
</cp:coreProperties>
</file>