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7" r:id="rId2"/>
    <p:sldId id="258" r:id="rId3"/>
    <p:sldId id="259" r:id="rId4"/>
    <p:sldId id="261" r:id="rId5"/>
    <p:sldId id="263" r:id="rId6"/>
    <p:sldId id="264" r:id="rId7"/>
    <p:sldId id="262" r:id="rId8"/>
    <p:sldId id="296" r:id="rId9"/>
    <p:sldId id="268" r:id="rId10"/>
    <p:sldId id="267" r:id="rId11"/>
    <p:sldId id="299" r:id="rId12"/>
    <p:sldId id="269" r:id="rId13"/>
    <p:sldId id="273" r:id="rId14"/>
    <p:sldId id="307" r:id="rId15"/>
    <p:sldId id="301" r:id="rId16"/>
    <p:sldId id="271" r:id="rId17"/>
    <p:sldId id="285" r:id="rId18"/>
    <p:sldId id="274" r:id="rId19"/>
    <p:sldId id="305" r:id="rId20"/>
    <p:sldId id="300" r:id="rId21"/>
    <p:sldId id="306" r:id="rId22"/>
    <p:sldId id="298" r:id="rId23"/>
    <p:sldId id="303" r:id="rId24"/>
    <p:sldId id="297" r:id="rId25"/>
    <p:sldId id="308" r:id="rId26"/>
    <p:sldId id="302" r:id="rId27"/>
    <p:sldId id="295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3FB56-545F-409E-9CB7-406F015E1608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8FC8E-B226-4260-874B-EBF174FE2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780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8FC8E-B226-4260-874B-EBF174FE2F7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12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8FC8E-B226-4260-874B-EBF174FE2F7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19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9721-2EF8-47AF-93A2-80EDDE6B87CC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AC6C-1645-42C7-A0D0-FFCAB1E524B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35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9721-2EF8-47AF-93A2-80EDDE6B87CC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AC6C-1645-42C7-A0D0-FFCAB1E52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84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9721-2EF8-47AF-93A2-80EDDE6B87CC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AC6C-1645-42C7-A0D0-FFCAB1E52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24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9721-2EF8-47AF-93A2-80EDDE6B87CC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AC6C-1645-42C7-A0D0-FFCAB1E52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49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9721-2EF8-47AF-93A2-80EDDE6B87CC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AC6C-1645-42C7-A0D0-FFCAB1E524B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419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9721-2EF8-47AF-93A2-80EDDE6B87CC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AC6C-1645-42C7-A0D0-FFCAB1E52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05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9721-2EF8-47AF-93A2-80EDDE6B87CC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AC6C-1645-42C7-A0D0-FFCAB1E52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9721-2EF8-47AF-93A2-80EDDE6B87CC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AC6C-1645-42C7-A0D0-FFCAB1E52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5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9721-2EF8-47AF-93A2-80EDDE6B87CC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AC6C-1645-42C7-A0D0-FFCAB1E52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6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AB49721-2EF8-47AF-93A2-80EDDE6B87CC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1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F8AC6C-1645-42C7-A0D0-FFCAB1E524B8}" type="slidenum">
              <a:rPr lang="ru-RU" smtClean="0">
                <a:solidFill>
                  <a:srgbClr val="514949"/>
                </a:solidFill>
              </a:rPr>
              <a:pPr/>
              <a:t>‹#›</a:t>
            </a:fld>
            <a:endParaRPr lang="ru-RU">
              <a:solidFill>
                <a:srgbClr val="51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3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9721-2EF8-47AF-93A2-80EDDE6B87CC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AC6C-1645-42C7-A0D0-FFCAB1E52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23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AB49721-2EF8-47AF-93A2-80EDDE6B87CC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CF8AC6C-1645-42C7-A0D0-FFCAB1E524B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67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bio.&#1089;&#1076;&#1072;&#1084;&#1075;&#1080;&#1072;.&#1088;&#1092;/test?theme=2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bio.&#1089;&#1076;&#1072;&#1084;&#1075;&#1080;&#1072;.&#1088;&#1092;/test?theme=29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Система </a:t>
            </a:r>
            <a:r>
              <a:rPr lang="ru-RU" dirty="0"/>
              <a:t>работы учителя </a:t>
            </a:r>
            <a:r>
              <a:rPr lang="ru-RU" dirty="0" smtClean="0"/>
              <a:t>биологии по </a:t>
            </a:r>
            <a:r>
              <a:rPr lang="ru-RU" dirty="0"/>
              <a:t>подготовке к итоговой </a:t>
            </a:r>
            <a:r>
              <a:rPr lang="ru-RU" dirty="0" smtClean="0"/>
              <a:t>аттестации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биологии МБОУ Печерская СШ </a:t>
            </a:r>
          </a:p>
          <a:p>
            <a:r>
              <a:rPr lang="ru-RU" dirty="0" smtClean="0"/>
              <a:t>Гаврилова Татьяна Витальевна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1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Практическая и предметная готовность. Что </a:t>
            </a:r>
            <a:r>
              <a:rPr lang="ru-RU" dirty="0" smtClean="0"/>
              <a:t>необходимо </a:t>
            </a:r>
            <a:r>
              <a:rPr lang="ru-RU" dirty="0" smtClean="0"/>
              <a:t>отработать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385" y="2000113"/>
            <a:ext cx="8545485" cy="4023360"/>
          </a:xfrm>
        </p:spPr>
        <p:txBody>
          <a:bodyPr>
            <a:normAutofit fontScale="92500"/>
          </a:bodyPr>
          <a:lstStyle/>
          <a:p>
            <a:pPr lvl="1" fontAlgn="t">
              <a:buFont typeface="Wingdings" panose="05000000000000000000" pitchFamily="2" charset="2"/>
              <a:buChar char="§"/>
            </a:pPr>
            <a:r>
              <a:rPr lang="ru-RU" sz="2600" dirty="0" smtClean="0"/>
              <a:t>Умение </a:t>
            </a:r>
            <a:r>
              <a:rPr lang="ru-RU" sz="2600" dirty="0"/>
              <a:t>работать с </a:t>
            </a:r>
            <a:r>
              <a:rPr lang="ru-RU" sz="2600" dirty="0" err="1"/>
              <a:t>КИМами</a:t>
            </a:r>
            <a:r>
              <a:rPr lang="ru-RU" sz="2600" dirty="0"/>
              <a:t> (строгое выполнение инструкций)</a:t>
            </a:r>
          </a:p>
          <a:p>
            <a:pPr lvl="1" fontAlgn="t">
              <a:buFont typeface="Wingdings" panose="05000000000000000000" pitchFamily="2" charset="2"/>
              <a:buChar char="§"/>
            </a:pPr>
            <a:r>
              <a:rPr lang="ru-RU" sz="2600" dirty="0" smtClean="0"/>
              <a:t>Умение работать с информацией биологического содержания через представления её различными способами: </a:t>
            </a:r>
          </a:p>
          <a:p>
            <a:pPr lvl="2" fontAlgn="t"/>
            <a:r>
              <a:rPr lang="ru-RU" sz="2400" dirty="0" smtClean="0"/>
              <a:t>Биологические термины</a:t>
            </a:r>
          </a:p>
          <a:p>
            <a:pPr lvl="2" fontAlgn="t"/>
            <a:r>
              <a:rPr lang="ru-RU" sz="2400" dirty="0" smtClean="0"/>
              <a:t>Работа с текстами</a:t>
            </a:r>
          </a:p>
          <a:p>
            <a:pPr lvl="2" fontAlgn="t"/>
            <a:r>
              <a:rPr lang="ru-RU" sz="2400" dirty="0" smtClean="0"/>
              <a:t>Рисунки, схемы</a:t>
            </a:r>
          </a:p>
          <a:p>
            <a:pPr lvl="2" fontAlgn="t"/>
            <a:r>
              <a:rPr lang="ru-RU" sz="2400" dirty="0" smtClean="0"/>
              <a:t>Работа с таблицами, графиками и диаграммами</a:t>
            </a:r>
          </a:p>
          <a:p>
            <a:pPr lvl="2" fontAlgn="t"/>
            <a:r>
              <a:rPr lang="ru-RU" sz="2400" dirty="0" smtClean="0"/>
              <a:t>Задачи </a:t>
            </a:r>
            <a:endParaRPr lang="ru-RU" sz="2400" dirty="0" smtClean="0"/>
          </a:p>
          <a:p>
            <a:pPr lvl="2" fontAlgn="t"/>
            <a:r>
              <a:rPr lang="ru-RU" sz="2400" dirty="0" smtClean="0"/>
              <a:t>Практико-ориентированные задания</a:t>
            </a:r>
            <a:endParaRPr lang="ru-RU" sz="2400" dirty="0" smtClean="0"/>
          </a:p>
          <a:p>
            <a:pPr lvl="1" fontAlgn="t">
              <a:buFont typeface="Wingdings" panose="05000000000000000000" pitchFamily="2" charset="2"/>
              <a:buChar char="§"/>
            </a:pPr>
            <a:r>
              <a:rPr lang="ru-RU" sz="2600" dirty="0" smtClean="0"/>
              <a:t>Провести пробное тестирование.</a:t>
            </a:r>
            <a:endParaRPr lang="ru-RU" sz="2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4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терминами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808417"/>
              </p:ext>
            </p:extLst>
          </p:nvPr>
        </p:nvGraphicFramePr>
        <p:xfrm>
          <a:off x="581891" y="2204261"/>
          <a:ext cx="11008426" cy="2674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59772"/>
                <a:gridCol w="3330695"/>
                <a:gridCol w="3265565"/>
                <a:gridCol w="2752394"/>
              </a:tblGrid>
              <a:tr h="5485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Термин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Этимология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    Определение 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Опорная схема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85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Фотосинтез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 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греческого «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фотос</a:t>
                      </a:r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свет и</a:t>
                      </a:r>
                      <a:r>
                        <a:rPr lang="ru-RU" sz="1800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«синтез»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— соединение, складывание, связывание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</a:rPr>
                        <a:t>Процесс образования органических </a:t>
                      </a:r>
                      <a:r>
                        <a:rPr lang="ru-RU" sz="1600" dirty="0" smtClean="0">
                          <a:effectLst/>
                        </a:rPr>
                        <a:t>веществ из углекислого газа и воды</a:t>
                      </a:r>
                      <a:r>
                        <a:rPr lang="ru-RU" sz="1600" baseline="0" dirty="0" smtClean="0">
                          <a:effectLst/>
                        </a:rPr>
                        <a:t> на свету  в клетках растений, содержащих хлорофилл.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Процесс преобразования энергии солнечного света в энергию химических веществ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 </a:t>
                      </a:r>
                      <a:endParaRPr lang="ru-RU" sz="135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3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3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3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3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29193" y="5021766"/>
            <a:ext cx="102879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Для усвоения терминов  можно использовать терминологические диктанты, составление и решение кроссвордов. 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745" y="2826325"/>
            <a:ext cx="2445691" cy="199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7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/>
            </a:r>
            <a:br>
              <a:rPr lang="ru-RU" sz="32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ru-RU" sz="3200" dirty="0"/>
              <a:t>Задание № 21. Опре­де­ле­ние структуры объекта, вы­де­ле­ние значимых функ­ци­о­наль­ных связей и от­но­ше­ний между ча­стя­ми </a:t>
            </a:r>
            <a:r>
              <a:rPr lang="ru-RU" sz="3200" dirty="0" smtClean="0"/>
              <a:t>целого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5171" y="1754372"/>
            <a:ext cx="11157858" cy="4515799"/>
          </a:xfrm>
        </p:spPr>
        <p:txBody>
          <a:bodyPr>
            <a:normAutofit fontScale="77500" lnSpcReduction="20000"/>
          </a:bodyPr>
          <a:lstStyle/>
          <a:p>
            <a:r>
              <a:rPr lang="ru-RU" sz="3400" dirty="0"/>
              <a:t>В </a:t>
            </a:r>
            <a:r>
              <a:rPr lang="ru-RU" sz="3400" dirty="0" smtClean="0"/>
              <a:t>приведённой </a:t>
            </a:r>
            <a:r>
              <a:rPr lang="ru-RU" sz="3400" dirty="0"/>
              <a:t>ниже </a:t>
            </a:r>
            <a:r>
              <a:rPr lang="ru-RU" sz="3400" dirty="0" smtClean="0"/>
              <a:t>таблице </a:t>
            </a:r>
            <a:r>
              <a:rPr lang="ru-RU" sz="3400" dirty="0"/>
              <a:t>между </a:t>
            </a:r>
            <a:r>
              <a:rPr lang="ru-RU" sz="3400" dirty="0" smtClean="0"/>
              <a:t>позициями первого </a:t>
            </a:r>
            <a:r>
              <a:rPr lang="ru-RU" sz="3400" dirty="0"/>
              <a:t>и </a:t>
            </a:r>
            <a:r>
              <a:rPr lang="ru-RU" sz="3400" dirty="0" smtClean="0"/>
              <a:t>второго столбца имеется взаимосвязь</a:t>
            </a:r>
            <a:r>
              <a:rPr lang="ru-RU" sz="3400" dirty="0"/>
              <a:t>.</a:t>
            </a:r>
          </a:p>
          <a:p>
            <a:endParaRPr lang="ru-RU" sz="3400" dirty="0"/>
          </a:p>
          <a:p>
            <a:endParaRPr lang="ru-RU" sz="3400" dirty="0"/>
          </a:p>
          <a:p>
            <a:endParaRPr lang="ru-RU" sz="3400" dirty="0" smtClean="0"/>
          </a:p>
          <a:p>
            <a:r>
              <a:rPr lang="ru-RU" sz="3400" dirty="0" smtClean="0"/>
              <a:t>Какое </a:t>
            </a:r>
            <a:r>
              <a:rPr lang="ru-RU" sz="3400" dirty="0" smtClean="0"/>
              <a:t>понятие следует вписать </a:t>
            </a:r>
            <a:r>
              <a:rPr lang="ru-RU" sz="3400" dirty="0"/>
              <a:t>на место </a:t>
            </a:r>
            <a:r>
              <a:rPr lang="ru-RU" sz="3400" dirty="0" smtClean="0"/>
              <a:t>пропуска </a:t>
            </a:r>
            <a:r>
              <a:rPr lang="ru-RU" sz="3400" dirty="0"/>
              <a:t>в этой </a:t>
            </a:r>
            <a:r>
              <a:rPr lang="ru-RU" sz="3400" dirty="0" smtClean="0"/>
              <a:t>таблице</a:t>
            </a:r>
            <a:r>
              <a:rPr lang="ru-RU" sz="3400" dirty="0"/>
              <a:t>?</a:t>
            </a:r>
          </a:p>
          <a:p>
            <a:pPr marL="0" indent="0">
              <a:buNone/>
            </a:pPr>
            <a:r>
              <a:rPr lang="ru-RU" sz="3400" dirty="0" smtClean="0"/>
              <a:t>1</a:t>
            </a:r>
            <a:r>
              <a:rPr lang="ru-RU" sz="3400" dirty="0"/>
              <a:t>) </a:t>
            </a:r>
            <a:r>
              <a:rPr lang="ru-RU" sz="3400" dirty="0" smtClean="0"/>
              <a:t>оплодотворение</a:t>
            </a:r>
          </a:p>
          <a:p>
            <a:pPr marL="0" indent="0">
              <a:buNone/>
            </a:pPr>
            <a:r>
              <a:rPr lang="ru-RU" sz="3400" dirty="0" smtClean="0"/>
              <a:t>2) деление</a:t>
            </a:r>
            <a:endParaRPr lang="ru-RU" sz="3400" dirty="0"/>
          </a:p>
          <a:p>
            <a:pPr marL="0" indent="0">
              <a:buNone/>
            </a:pPr>
            <a:r>
              <a:rPr lang="ru-RU" sz="3400" dirty="0"/>
              <a:t>3) </a:t>
            </a:r>
            <a:r>
              <a:rPr lang="ru-RU" sz="3400" dirty="0" smtClean="0"/>
              <a:t>эмбриональный период</a:t>
            </a:r>
            <a:endParaRPr lang="ru-RU" sz="3400" dirty="0"/>
          </a:p>
          <a:p>
            <a:pPr marL="0" indent="0">
              <a:buNone/>
            </a:pPr>
            <a:r>
              <a:rPr lang="ru-RU" sz="3400" dirty="0"/>
              <a:t>4) </a:t>
            </a:r>
            <a:r>
              <a:rPr lang="ru-RU" sz="3400" dirty="0" smtClean="0"/>
              <a:t>спора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87880"/>
              </p:ext>
            </p:extLst>
          </p:nvPr>
        </p:nvGraphicFramePr>
        <p:xfrm>
          <a:off x="2579914" y="2420586"/>
          <a:ext cx="5823858" cy="1350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9286"/>
                <a:gridCol w="3374572"/>
              </a:tblGrid>
              <a:tr h="362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Объ­ект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Про­цесс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...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бес­по­лое раз­мно­же­ние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яй­це­клет­ка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по­ло­вое раз­мно­же­ние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50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Готовимся к ЕГЭ. Часть  </a:t>
            </a:r>
            <a:r>
              <a:rPr lang="en-US" sz="4000" dirty="0" smtClean="0">
                <a:cs typeface="Times New Roman" panose="02020603050405020304" pitchFamily="18" charset="0"/>
              </a:rPr>
              <a:t>I</a:t>
            </a:r>
            <a:r>
              <a:rPr lang="ru-RU" sz="4000" dirty="0" smtClean="0">
                <a:cs typeface="Times New Roman" panose="02020603050405020304" pitchFamily="18" charset="0"/>
              </a:rPr>
              <a:t>. З</a:t>
            </a:r>
            <a:r>
              <a:rPr lang="ru-RU" sz="4000" dirty="0" smtClean="0"/>
              <a:t>адание №18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007436" cy="372312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Установите соответствие между экологическим фактором и группой, к которой его относят.</a:t>
            </a:r>
          </a:p>
          <a:p>
            <a:r>
              <a:rPr lang="ru-RU" dirty="0" smtClean="0"/>
              <a:t>ГРУППА ФАКТОРОВ 					ЭКОЛОГИЧЕСКИЙ ФАКТОР</a:t>
            </a:r>
          </a:p>
          <a:p>
            <a:r>
              <a:rPr lang="ru-RU" dirty="0" smtClean="0"/>
              <a:t>А) лесной пожар вследствие грозы 			</a:t>
            </a:r>
            <a:r>
              <a:rPr lang="ru-RU" dirty="0" smtClean="0"/>
              <a:t>1)абиотические</a:t>
            </a:r>
            <a:endParaRPr lang="ru-RU" dirty="0" smtClean="0"/>
          </a:p>
          <a:p>
            <a:r>
              <a:rPr lang="ru-RU" dirty="0" smtClean="0"/>
              <a:t>Б) распространение семян растений птицами	 	</a:t>
            </a:r>
            <a:r>
              <a:rPr lang="ru-RU" dirty="0" smtClean="0"/>
              <a:t>2)биотические</a:t>
            </a:r>
            <a:endParaRPr lang="ru-RU" dirty="0" smtClean="0"/>
          </a:p>
          <a:p>
            <a:r>
              <a:rPr lang="ru-RU" dirty="0" smtClean="0"/>
              <a:t>В) понижение температуры, приводящее к зимней        	 3) антропогенные                                     спячке животных</a:t>
            </a:r>
          </a:p>
          <a:p>
            <a:r>
              <a:rPr lang="ru-RU" dirty="0" smtClean="0"/>
              <a:t>Г) санитарная вырубка леса</a:t>
            </a:r>
          </a:p>
          <a:p>
            <a:r>
              <a:rPr lang="ru-RU" dirty="0" smtClean="0"/>
              <a:t>Д) питание паразитических животных</a:t>
            </a:r>
          </a:p>
          <a:p>
            <a:r>
              <a:rPr lang="ru-RU" dirty="0" smtClean="0"/>
              <a:t>Е) затопление лугов при ливне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846408"/>
              </p:ext>
            </p:extLst>
          </p:nvPr>
        </p:nvGraphicFramePr>
        <p:xfrm>
          <a:off x="6686426" y="4488873"/>
          <a:ext cx="3751986" cy="982683"/>
        </p:xfrm>
        <a:graphic>
          <a:graphicData uri="http://schemas.openxmlformats.org/drawingml/2006/table">
            <a:tbl>
              <a:tblPr/>
              <a:tblGrid>
                <a:gridCol w="625331"/>
                <a:gridCol w="625331"/>
                <a:gridCol w="625331"/>
                <a:gridCol w="625331"/>
                <a:gridCol w="625331"/>
                <a:gridCol w="625331"/>
              </a:tblGrid>
              <a:tr h="49430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Б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В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Г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Д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Е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8374"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58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текстом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ru-RU" sz="2400" dirty="0"/>
              <a:t>В учебном процессе целесообразно сделать акцент на формирование у учащихся умений работать с текстом, что должно обучить школьников находить нужную информацию и использовать ее для ответа на поставленный </a:t>
            </a:r>
            <a:r>
              <a:rPr lang="ru-RU" sz="2400" dirty="0" smtClean="0"/>
              <a:t>вопрос.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400" dirty="0" smtClean="0"/>
              <a:t>Особое </a:t>
            </a:r>
            <a:r>
              <a:rPr lang="ru-RU" sz="2400" dirty="0"/>
              <a:t>внимание следует обратить на формирование умения кратко, четко, по существу вопроса устно и письменно излагать свои знания. </a:t>
            </a:r>
            <a:endParaRPr lang="ru-RU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400" dirty="0" smtClean="0"/>
              <a:t>Этому </a:t>
            </a:r>
            <a:r>
              <a:rPr lang="ru-RU" sz="2400" dirty="0"/>
              <a:t>способствует составление плана к параграфам учебника, комментирование устных ответов товарищей, нахождение ошибок в специально подобранных текстах, заполнение таблиц, схем, конспектирование материала, комментированное чтение, составление к тексту вопросов творческого характера, составление кроссвордов.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5858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текстами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893" y="1905110"/>
            <a:ext cx="7595458" cy="4023360"/>
          </a:xfrm>
        </p:spPr>
        <p:txBody>
          <a:bodyPr/>
          <a:lstStyle/>
          <a:p>
            <a:pPr lvl="1">
              <a:buSzPct val="110000"/>
              <a:buFont typeface="Wingdings" panose="05000000000000000000" pitchFamily="2" charset="2"/>
              <a:buChar char="§"/>
            </a:pPr>
            <a:r>
              <a:rPr lang="ru-RU" sz="2400" dirty="0" smtClean="0"/>
              <a:t>Задания проверяют следующие умения:</a:t>
            </a:r>
          </a:p>
          <a:p>
            <a:pPr lvl="2">
              <a:buSzPct val="110000"/>
              <a:buFont typeface="Calibri" panose="020F0502020204030204" pitchFamily="34" charset="0"/>
              <a:buChar char="–"/>
            </a:pPr>
            <a:r>
              <a:rPr lang="ru-RU" sz="2000" dirty="0" smtClean="0"/>
              <a:t>быстро </a:t>
            </a:r>
            <a:r>
              <a:rPr lang="ru-RU" sz="2000" dirty="0"/>
              <a:t>читать и извлекать необходимую для ответа информацию из незнакомого текста, представленную в скрытом или явном  виде, четко формулировать свои мысли по конкретному вопросу;</a:t>
            </a:r>
          </a:p>
          <a:p>
            <a:pPr lvl="2">
              <a:buSzPct val="110000"/>
              <a:buFont typeface="Calibri" panose="020F0502020204030204" pitchFamily="34" charset="0"/>
              <a:buChar char="–"/>
            </a:pPr>
            <a:r>
              <a:rPr lang="ru-RU" sz="2000" dirty="0" smtClean="0"/>
              <a:t> </a:t>
            </a:r>
            <a:r>
              <a:rPr lang="ru-RU" sz="2000" dirty="0"/>
              <a:t>проводить анализ и обобщать прочитанное, строить на основании изученного текста собственные умозаключения; </a:t>
            </a:r>
          </a:p>
          <a:p>
            <a:pPr lvl="2">
              <a:buSzPct val="110000"/>
              <a:buFont typeface="Calibri" panose="020F0502020204030204" pitchFamily="34" charset="0"/>
              <a:buChar char="–"/>
            </a:pPr>
            <a:r>
              <a:rPr lang="ru-RU" sz="2000" dirty="0" smtClean="0"/>
              <a:t>  </a:t>
            </a:r>
            <a:r>
              <a:rPr lang="ru-RU" sz="2000" dirty="0"/>
              <a:t>отвечать на поставленные вопросы, опираясь на имеющуюся в тесте информацию; </a:t>
            </a:r>
          </a:p>
          <a:p>
            <a:pPr lvl="2">
              <a:buSzPct val="110000"/>
              <a:buFont typeface="Calibri" panose="020F0502020204030204" pitchFamily="34" charset="0"/>
              <a:buChar char="–"/>
            </a:pPr>
            <a:r>
              <a:rPr lang="ru-RU" sz="2000" dirty="0" smtClean="0"/>
              <a:t>  </a:t>
            </a:r>
            <a:r>
              <a:rPr lang="ru-RU" sz="2000" dirty="0"/>
              <a:t>соотносить собственные знания с информацией, полученной из текста.    </a:t>
            </a:r>
          </a:p>
          <a:p>
            <a:pPr>
              <a:buSzPct val="113000"/>
            </a:pPr>
            <a:endParaRPr lang="ru-RU" dirty="0"/>
          </a:p>
        </p:txBody>
      </p:sp>
      <p:pic>
        <p:nvPicPr>
          <p:cNvPr id="8194" name="Picture 2" descr="http://komeco.kz/uploads/images/SAIT/psypodg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604" y="2253931"/>
            <a:ext cx="3241675" cy="243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99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891" y="268142"/>
            <a:ext cx="11103428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/>
            </a:r>
            <a:br>
              <a:rPr lang="ru-RU" sz="36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ru-RU" sz="31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Готовимся к ОГЭ. </a:t>
            </a:r>
            <a:r>
              <a:rPr lang="ru-RU" sz="3100" dirty="0" smtClean="0"/>
              <a:t>Задание</a:t>
            </a:r>
            <a:r>
              <a:rPr lang="ru-RU" sz="3100" dirty="0" smtClean="0"/>
              <a:t>№ </a:t>
            </a:r>
            <a:r>
              <a:rPr lang="ru-RU" sz="3100" dirty="0"/>
              <a:t>27. Уме­ние включать в био­ло­ги­че­ский текст, про­пу­щен­ные термины и по­ня­тия из числа </a:t>
            </a:r>
            <a:r>
              <a:rPr lang="ru-RU" sz="3100" dirty="0" smtClean="0"/>
              <a:t>предложенных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943" y="1825624"/>
            <a:ext cx="11625943" cy="47928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РАЗМНОЖЕНИЕ ОРГАНИЗМОВ</a:t>
            </a:r>
          </a:p>
          <a:p>
            <a:pPr>
              <a:lnSpc>
                <a:spcPct val="120000"/>
              </a:lnSpc>
            </a:pPr>
            <a:r>
              <a:rPr lang="ru-RU" dirty="0"/>
              <a:t>В природе существует два способа размножения: ________________ и _______________. Первый способ связна с ______________, происходящим в результате слияния мужских и женских гамет. Биологическим смыслом </a:t>
            </a:r>
            <a:r>
              <a:rPr lang="ru-RU" dirty="0" smtClean="0"/>
              <a:t>второго </a:t>
            </a:r>
            <a:r>
              <a:rPr lang="ru-RU" dirty="0"/>
              <a:t>является сохранение наследственной </a:t>
            </a:r>
            <a:r>
              <a:rPr lang="ru-RU" dirty="0" smtClean="0"/>
              <a:t>информации </a:t>
            </a:r>
            <a:r>
              <a:rPr lang="ru-RU" dirty="0"/>
              <a:t>материнского </a:t>
            </a:r>
            <a:r>
              <a:rPr lang="ru-RU" dirty="0" smtClean="0"/>
              <a:t>организма </a:t>
            </a:r>
            <a:r>
              <a:rPr lang="ru-RU" dirty="0"/>
              <a:t>у потомков. В основе этого способа лежит деление клеточных ядер, которое называется _________.</a:t>
            </a:r>
          </a:p>
          <a:p>
            <a:r>
              <a:rPr lang="ru-RU" dirty="0"/>
              <a:t>ПЕРЕЧЕНЬ ТЕРМИНОВ</a:t>
            </a:r>
          </a:p>
          <a:p>
            <a:pPr marL="0" indent="0">
              <a:buNone/>
            </a:pPr>
            <a:r>
              <a:rPr lang="ru-RU" dirty="0"/>
              <a:t>1)вегетативное		</a:t>
            </a:r>
            <a:r>
              <a:rPr lang="ru-RU" dirty="0" smtClean="0"/>
              <a:t>	4</a:t>
            </a:r>
            <a:r>
              <a:rPr lang="ru-RU" dirty="0"/>
              <a:t>) дробление</a:t>
            </a:r>
          </a:p>
          <a:p>
            <a:pPr marL="0" indent="0">
              <a:buNone/>
            </a:pPr>
            <a:r>
              <a:rPr lang="ru-RU" dirty="0"/>
              <a:t>2) митоз			</a:t>
            </a:r>
            <a:r>
              <a:rPr lang="ru-RU" dirty="0" smtClean="0"/>
              <a:t>	5</a:t>
            </a:r>
            <a:r>
              <a:rPr lang="ru-RU" dirty="0"/>
              <a:t>) бесполое</a:t>
            </a:r>
          </a:p>
          <a:p>
            <a:pPr marL="0" indent="0">
              <a:buNone/>
            </a:pPr>
            <a:r>
              <a:rPr lang="ru-RU" dirty="0"/>
              <a:t>3) половое			6) </a:t>
            </a:r>
            <a:r>
              <a:rPr lang="ru-RU" dirty="0" smtClean="0"/>
              <a:t>оплодотворение</a:t>
            </a:r>
          </a:p>
          <a:p>
            <a:r>
              <a:rPr lang="ru-RU" dirty="0" smtClean="0"/>
              <a:t>Ответ 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2761750" y="5696858"/>
          <a:ext cx="3312477" cy="486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7942"/>
                <a:gridCol w="827942"/>
                <a:gridCol w="827942"/>
                <a:gridCol w="828651"/>
              </a:tblGrid>
              <a:tr h="4862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0" y="574765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97086" y="5769429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37314" y="576942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73486" y="57258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817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Готовимся к ЕГЭ. Часть  </a:t>
            </a:r>
            <a:r>
              <a:rPr lang="en-US" sz="4000" dirty="0">
                <a:cs typeface="Times New Roman" panose="02020603050405020304" pitchFamily="18" charset="0"/>
              </a:rPr>
              <a:t>I</a:t>
            </a:r>
            <a:r>
              <a:rPr lang="en-US" sz="4000" dirty="0"/>
              <a:t>I</a:t>
            </a:r>
            <a:r>
              <a:rPr lang="ru-RU" sz="4000" dirty="0"/>
              <a:t>. Задание </a:t>
            </a:r>
            <a:r>
              <a:rPr lang="ru-RU" sz="4000" dirty="0" smtClean="0"/>
              <a:t>№9.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smtClean="0"/>
              <a:t>Известно, что бактерия туберкулёзная палочка – аэробный, микроскопический, болезнетворный организм. Выберите из приведённого ниже текста три утверждения, относящиеся к описанию перечисленных выше признаков бактерии.</a:t>
            </a:r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i="1" dirty="0" smtClean="0"/>
              <a:t>Запишите в таблицу цифры, под которыми указаны выбранные утверждения.</a:t>
            </a:r>
          </a:p>
          <a:p>
            <a:pPr marL="0" indent="0">
              <a:buNone/>
            </a:pPr>
            <a:r>
              <a:rPr lang="ru-RU" i="1" dirty="0" smtClean="0"/>
              <a:t>Ответ: </a:t>
            </a:r>
          </a:p>
          <a:p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06906" y="2815389"/>
            <a:ext cx="10234862" cy="20052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prstClr val="black"/>
                </a:solidFill>
              </a:rPr>
              <a:t>(1)Размеры туберкулезной палочки составляют в длину 1–10 мкм, а в диаметре 0,2–0,6 мкм. (2)Бактерия неподвижна и не способна образовывать споры. (3)Однако при температуре выше 20°C во влажном и тёмном месте туберкулезная палочка сохраняет жизнеспособность до 7 лет. (4)Для своего развития бактерия нуждается в наличие кислорода. (5)Туберкулезная палочка является паразитическим организмом. (6)Её распространение происходит не только капельным путём, но и с пылью.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2192424" y="5323749"/>
          <a:ext cx="1401009" cy="403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003"/>
                <a:gridCol w="467003"/>
                <a:gridCol w="467003"/>
              </a:tblGrid>
              <a:tr h="4032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153" y="341374"/>
            <a:ext cx="10997561" cy="13255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Готовимся к ЕГЭ. Часть  </a:t>
            </a:r>
            <a:r>
              <a:rPr lang="en-US" sz="3600" dirty="0" smtClean="0">
                <a:cs typeface="Times New Roman" panose="02020603050405020304" pitchFamily="18" charset="0"/>
              </a:rPr>
              <a:t>I</a:t>
            </a:r>
            <a:r>
              <a:rPr lang="en-US" sz="3600" dirty="0" smtClean="0"/>
              <a:t>I</a:t>
            </a:r>
            <a:r>
              <a:rPr lang="ru-RU" sz="3600" dirty="0" smtClean="0"/>
              <a:t>. Задание №24.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Прочитайте текст «Биогеоценоз и экосистема» и найдите в нем биологические ошибки, исправьте их.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«Экосистема» и «биогеоценоз» - понятия близкие, но не синонимы. 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Биогеоценоз – понятие более общее. 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Каждый биогеоценоз – это экосистема. Но не каждая экосистема – биогеоценоз.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Капля воды с живыми организмами в ней – это биогеоценоз, но не экосистема.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Единая экосистема нашей планеты называется  биогеоценоз.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5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рисунками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148" y="2161309"/>
            <a:ext cx="6586055" cy="36484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Анализ рисунков учебника.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Сравнение цветных и черно-белых рисунков.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Разработка системы заданий по рисункам.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dirty="0" smtClean="0"/>
              <a:t>Работа с рисунками в тетради </a:t>
            </a:r>
            <a:r>
              <a:rPr lang="ru-RU" dirty="0"/>
              <a:t>на печатной </a:t>
            </a:r>
            <a:r>
              <a:rPr lang="ru-RU" dirty="0" smtClean="0"/>
              <a:t>основе.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dirty="0" smtClean="0"/>
              <a:t>Разбор заданий с рисунками из банка заданий ОГЭ и ЕГЭ.</a:t>
            </a:r>
            <a:endParaRPr lang="ru-RU" dirty="0"/>
          </a:p>
          <a:p>
            <a:endParaRPr lang="ru-RU" dirty="0"/>
          </a:p>
        </p:txBody>
      </p:sp>
      <p:pic>
        <p:nvPicPr>
          <p:cNvPr id="9218" name="Picture 2" descr="https://im3-tub-ru.yandex.net/i?id=ba82583c56044fa7ba09b834c135f709-l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16"/>
          <a:stretch/>
        </p:blipFill>
        <p:spPr bwMode="auto">
          <a:xfrm>
            <a:off x="8292555" y="1900051"/>
            <a:ext cx="2632744" cy="39984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73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вопросы: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267" y="1691354"/>
            <a:ext cx="10371909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Актуальность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Основные трудности при подготовке обучающихся к итоговой аттестации по биологии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Готовность обучающихся к итоговой государственной аттестации: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200" dirty="0"/>
              <a:t>информационная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200" dirty="0"/>
              <a:t>практическая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200" dirty="0"/>
              <a:t>предметная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200" dirty="0" smtClean="0"/>
              <a:t>психологическая</a:t>
            </a:r>
            <a:endParaRPr lang="ru-RU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Способы повышения уровня компетентности педагога по подготовке обучающихся к итоговой аттестации</a:t>
            </a:r>
          </a:p>
        </p:txBody>
      </p:sp>
    </p:spTree>
    <p:extLst>
      <p:ext uri="{BB962C8B-B14F-4D97-AF65-F5344CB8AC3E}">
        <p14:creationId xmlns:p14="http://schemas.microsoft.com/office/powerpoint/2010/main" val="126954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Готовимся к ЕГЭ. Часть  </a:t>
            </a:r>
            <a:r>
              <a:rPr lang="en-US" sz="4000" dirty="0" smtClean="0">
                <a:cs typeface="Times New Roman" panose="02020603050405020304" pitchFamily="18" charset="0"/>
              </a:rPr>
              <a:t>I</a:t>
            </a:r>
            <a:r>
              <a:rPr lang="ru-RU" sz="4000" dirty="0" smtClean="0"/>
              <a:t>. </a:t>
            </a:r>
            <a:r>
              <a:rPr lang="ru-RU" sz="4000" dirty="0"/>
              <a:t>Задание </a:t>
            </a:r>
            <a:r>
              <a:rPr lang="ru-RU" sz="4000" dirty="0" smtClean="0"/>
              <a:t>№8.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379525" cy="4351338"/>
          </a:xfrm>
        </p:spPr>
        <p:txBody>
          <a:bodyPr>
            <a:normAutofit/>
          </a:bodyPr>
          <a:lstStyle/>
          <a:p>
            <a:r>
              <a:rPr lang="ru-RU" dirty="0"/>
              <a:t>Установите соответствие между структурами </a:t>
            </a:r>
            <a:r>
              <a:rPr lang="ru-RU" dirty="0" smtClean="0"/>
              <a:t>и зародышевыми </a:t>
            </a:r>
            <a:r>
              <a:rPr lang="ru-RU" dirty="0"/>
              <a:t>листками, обозначенными </a:t>
            </a:r>
            <a:r>
              <a:rPr lang="ru-RU" dirty="0" smtClean="0"/>
              <a:t>на рисунке </a:t>
            </a:r>
            <a:r>
              <a:rPr lang="ru-RU" dirty="0"/>
              <a:t>цифрами 1, 2, из которых эти </a:t>
            </a:r>
            <a:r>
              <a:rPr lang="ru-RU" dirty="0" smtClean="0"/>
              <a:t>структуры формируются</a:t>
            </a:r>
            <a:r>
              <a:rPr lang="ru-RU" dirty="0"/>
              <a:t>: к каждой позиции, данной в </a:t>
            </a:r>
            <a:r>
              <a:rPr lang="ru-RU" dirty="0" smtClean="0"/>
              <a:t>первом столбце</a:t>
            </a:r>
            <a:r>
              <a:rPr lang="ru-RU" dirty="0"/>
              <a:t>, подберите </a:t>
            </a:r>
            <a:r>
              <a:rPr lang="ru-RU" dirty="0" smtClean="0"/>
              <a:t> соответствующую </a:t>
            </a:r>
            <a:r>
              <a:rPr lang="ru-RU" dirty="0"/>
              <a:t>позицию </a:t>
            </a:r>
            <a:r>
              <a:rPr lang="ru-RU" dirty="0" smtClean="0"/>
              <a:t>из второго столбца.</a:t>
            </a:r>
          </a:p>
          <a:p>
            <a:pPr marL="0" indent="0">
              <a:buNone/>
            </a:pPr>
            <a:r>
              <a:rPr lang="ru-RU" dirty="0"/>
              <a:t>СТРУКТУРЫ </a:t>
            </a:r>
            <a:r>
              <a:rPr lang="ru-RU" dirty="0" smtClean="0"/>
              <a:t>			ЗАРОДЫШЕВЫЕ </a:t>
            </a:r>
            <a:r>
              <a:rPr lang="ru-RU" dirty="0"/>
              <a:t>ЛИСТКИ </a:t>
            </a:r>
            <a:endParaRPr lang="ru-RU" dirty="0" smtClean="0"/>
          </a:p>
          <a:p>
            <a:r>
              <a:rPr lang="ru-RU" dirty="0" smtClean="0"/>
              <a:t>А) </a:t>
            </a:r>
            <a:r>
              <a:rPr lang="ru-RU" dirty="0"/>
              <a:t>нервная </a:t>
            </a:r>
            <a:r>
              <a:rPr lang="ru-RU" dirty="0" smtClean="0"/>
              <a:t>ткань		1) 1</a:t>
            </a:r>
            <a:endParaRPr lang="ru-RU" dirty="0"/>
          </a:p>
          <a:p>
            <a:r>
              <a:rPr lang="ru-RU" dirty="0" smtClean="0"/>
              <a:t>Б)</a:t>
            </a:r>
            <a:r>
              <a:rPr lang="ru-RU" dirty="0"/>
              <a:t> </a:t>
            </a:r>
            <a:r>
              <a:rPr lang="ru-RU" dirty="0" smtClean="0"/>
              <a:t>кровь			2) 2</a:t>
            </a:r>
            <a:endParaRPr lang="ru-RU" dirty="0"/>
          </a:p>
          <a:p>
            <a:r>
              <a:rPr lang="ru-RU" dirty="0" smtClean="0"/>
              <a:t>В)</a:t>
            </a:r>
            <a:r>
              <a:rPr lang="ru-RU" dirty="0"/>
              <a:t> скелет</a:t>
            </a:r>
          </a:p>
          <a:p>
            <a:r>
              <a:rPr lang="ru-RU" dirty="0" smtClean="0"/>
              <a:t>Г)гладкая </a:t>
            </a:r>
            <a:r>
              <a:rPr lang="ru-RU" dirty="0"/>
              <a:t>мышечная ткань</a:t>
            </a:r>
          </a:p>
          <a:p>
            <a:r>
              <a:rPr lang="ru-RU" dirty="0" smtClean="0"/>
              <a:t>Д)кожный </a:t>
            </a:r>
            <a:r>
              <a:rPr lang="ru-RU" dirty="0"/>
              <a:t>эпидермис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137" y="2210541"/>
            <a:ext cx="2703002" cy="262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5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Готовимся к ЕГЭ. Часть  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I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</a:t>
            </a:r>
            <a:r>
              <a:rPr lang="ru-RU" sz="4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 Задание №23.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06149" cy="4023360"/>
          </a:xfrm>
        </p:spPr>
        <p:txBody>
          <a:bodyPr/>
          <a:lstStyle/>
          <a:p>
            <a:r>
              <a:rPr lang="ru-RU" dirty="0" smtClean="0"/>
              <a:t> К ка­ко­му </a:t>
            </a:r>
            <a:r>
              <a:rPr lang="ru-RU" dirty="0"/>
              <a:t>клас­су по­кры­то­се­мен­ных от­но­сят рас­те­ние, изоб­ражённое на ри­сун­ке? Ответ обос­нуй­те. На­зо­ви­те ор­га­ны, обо­зна­чен­ные бук­ва­ми А и Б, и ука­жи­те их зна­че­ние в жизни рас­те­ния.</a:t>
            </a:r>
            <a:endParaRPr lang="ru-RU" dirty="0"/>
          </a:p>
        </p:txBody>
      </p:sp>
      <p:pic>
        <p:nvPicPr>
          <p:cNvPr id="10" name="Рисунок 9" descr="http://bio.reshuege.ru/get_file?id=1960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712" y="2992583"/>
            <a:ext cx="5023263" cy="2648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467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703" y="0"/>
            <a:ext cx="10515600" cy="11593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Система контроля качества подготовки по биологии </a:t>
            </a:r>
            <a:r>
              <a:rPr lang="ru-RU" sz="3200" b="1" dirty="0" smtClean="0"/>
              <a:t>учащихся </a:t>
            </a:r>
            <a:r>
              <a:rPr lang="ru-RU" sz="3200" b="1" dirty="0"/>
              <a:t>9-11-х классов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49841"/>
              </p:ext>
            </p:extLst>
          </p:nvPr>
        </p:nvGraphicFramePr>
        <p:xfrm>
          <a:off x="201882" y="1089356"/>
          <a:ext cx="11792196" cy="50976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2066305"/>
                <a:gridCol w="9725891"/>
              </a:tblGrid>
              <a:tr h="577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Виды контроля 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789" marR="4678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Средства диагностики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789" marR="4678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1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Входной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789" marR="4678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-Тестовые </a:t>
                      </a:r>
                      <a:r>
                        <a:rPr lang="ru-RU" sz="1800" b="0" dirty="0" smtClean="0">
                          <a:effectLst/>
                        </a:rPr>
                        <a:t>задания, </a:t>
                      </a:r>
                      <a:r>
                        <a:rPr lang="ru-RU" sz="1800" b="0" dirty="0">
                          <a:effectLst/>
                        </a:rPr>
                        <a:t>определяющие уровень подготовки учащихся за основную школу.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- Анкеты по изучению мотивации.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789" marR="4678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8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Тематический </a:t>
                      </a:r>
                      <a:r>
                        <a:rPr lang="ru-RU" sz="1800" b="0" dirty="0" smtClean="0">
                          <a:effectLst/>
                        </a:rPr>
                        <a:t> 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789" marR="4678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-</a:t>
                      </a:r>
                      <a:r>
                        <a:rPr lang="ru-RU" sz="1800" b="0" dirty="0" smtClean="0">
                          <a:effectLst/>
                        </a:rPr>
                        <a:t>Тесты с </a:t>
                      </a:r>
                      <a:r>
                        <a:rPr lang="ru-RU" sz="1800" b="0" dirty="0">
                          <a:effectLst/>
                        </a:rPr>
                        <a:t>выбором одного </a:t>
                      </a:r>
                      <a:r>
                        <a:rPr lang="ru-RU" sz="1800" b="0" dirty="0" smtClean="0">
                          <a:effectLst/>
                        </a:rPr>
                        <a:t>ответа, трех ответов, </a:t>
                      </a:r>
                      <a:r>
                        <a:rPr lang="ru-RU" sz="1800" b="0" dirty="0" smtClean="0">
                          <a:effectLst/>
                        </a:rPr>
                        <a:t>на соответствие, </a:t>
                      </a:r>
                      <a:r>
                        <a:rPr lang="ru-RU" sz="1800" b="0" dirty="0" smtClean="0">
                          <a:effectLst/>
                        </a:rPr>
                        <a:t>на установление последовательности.</a:t>
                      </a:r>
                      <a:endParaRPr lang="ru-RU" sz="1800" b="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-Терминологические тесты с одним ответом.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-- </a:t>
                      </a:r>
                      <a:r>
                        <a:rPr lang="ru-RU" sz="1800" b="0" dirty="0">
                          <a:effectLst/>
                        </a:rPr>
                        <a:t>Задания на нахождение ошибок в тексте.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- Задания с использованием </a:t>
                      </a:r>
                      <a:r>
                        <a:rPr lang="ru-RU" sz="1800" b="0" dirty="0" smtClean="0">
                          <a:effectLst/>
                        </a:rPr>
                        <a:t>текста, рисунка, диаграммы, таблицы, схемы.</a:t>
                      </a:r>
                      <a:endParaRPr lang="ru-RU" sz="1800" b="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- </a:t>
                      </a:r>
                      <a:r>
                        <a:rPr lang="ru-RU" sz="1800" b="0" dirty="0" smtClean="0">
                          <a:effectLst/>
                        </a:rPr>
                        <a:t>- </a:t>
                      </a:r>
                      <a:r>
                        <a:rPr lang="ru-RU" sz="1800" b="0" dirty="0">
                          <a:effectLst/>
                        </a:rPr>
                        <a:t>Задания для развернутого ответа.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-Тексты с пропущенными словами в предложениях и </a:t>
                      </a:r>
                      <a:r>
                        <a:rPr lang="ru-RU" sz="1800" b="0" dirty="0" smtClean="0">
                          <a:effectLst/>
                        </a:rPr>
                        <a:t>др.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789" marR="4678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9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Итоговый</a:t>
                      </a:r>
                      <a:endParaRPr lang="ru-RU" sz="1800" b="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789" marR="4678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- Тестовые задания по предмету, определяющие базовый, повышенный, высокий уровень подготовки учащихся за 10-11 класс;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- оценка знаний, умений и навыков раздела программы в соответствии с требованиями стандартов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789" marR="4678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2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Пробный ЕГЭ и </a:t>
                      </a:r>
                      <a:r>
                        <a:rPr lang="ru-RU" sz="1800" b="0" dirty="0" smtClean="0">
                          <a:effectLst/>
                        </a:rPr>
                        <a:t>ОГЭ</a:t>
                      </a:r>
                      <a:r>
                        <a:rPr lang="ru-RU" sz="1800" b="0" dirty="0">
                          <a:effectLst/>
                        </a:rPr>
                        <a:t>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789" marR="4678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- </a:t>
                      </a:r>
                      <a:r>
                        <a:rPr lang="ru-RU" sz="1800" b="0" dirty="0" err="1">
                          <a:effectLst/>
                        </a:rPr>
                        <a:t>КИМы</a:t>
                      </a:r>
                      <a:r>
                        <a:rPr lang="ru-RU" sz="1800" b="0" dirty="0">
                          <a:effectLst/>
                        </a:rPr>
                        <a:t> ЕГЭ по предмету за предыдущий год;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- рекомендации, помогающие школьникам снизить «</a:t>
                      </a:r>
                      <a:r>
                        <a:rPr lang="ru-RU" sz="1800" b="0" dirty="0" err="1">
                          <a:effectLst/>
                        </a:rPr>
                        <a:t>стрессовость</a:t>
                      </a:r>
                      <a:r>
                        <a:rPr lang="ru-RU" sz="1800" b="0" dirty="0">
                          <a:effectLst/>
                        </a:rPr>
                        <a:t>» экзаменационной ситуации</a:t>
                      </a:r>
                      <a:r>
                        <a:rPr lang="ru-RU" sz="1800" b="0" dirty="0" smtClean="0">
                          <a:effectLst/>
                        </a:rPr>
                        <a:t>.</a:t>
                      </a:r>
                      <a:r>
                        <a:rPr lang="ru-RU" sz="1800" b="0" dirty="0">
                          <a:effectLst/>
                        </a:rPr>
                        <a:t>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789" marR="4678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24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152" y="249381"/>
            <a:ext cx="10058400" cy="84671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Оценочный лист ученика по подготовке к ЕГЭ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090914"/>
              </p:ext>
            </p:extLst>
          </p:nvPr>
        </p:nvGraphicFramePr>
        <p:xfrm>
          <a:off x="427514" y="1771107"/>
          <a:ext cx="11150929" cy="44278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54429"/>
                <a:gridCol w="1258784"/>
                <a:gridCol w="1615044"/>
                <a:gridCol w="1092530"/>
                <a:gridCol w="1104405"/>
                <a:gridCol w="1455440"/>
                <a:gridCol w="1280911"/>
                <a:gridCol w="1289386"/>
              </a:tblGrid>
              <a:tr h="29518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КОДИФИКАТОР ЕГЭ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Тип задания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баллов, отметка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71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Работа с терминами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Множественный выбор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Работа с текстом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Работа с рисунком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Установление соответствия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Развернутый ответ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0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 Биология как наука      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0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1.1. Биология как наука      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0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1.2. Признаки живого      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0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1.3. Уровни </a:t>
                      </a:r>
                      <a:r>
                        <a:rPr lang="ru-RU" sz="1600" dirty="0" smtClean="0">
                          <a:effectLst/>
                        </a:rPr>
                        <a:t>организации…     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6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Психологическая подготовка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4781" y="1821984"/>
            <a:ext cx="10058400" cy="402336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ru-RU" sz="2400" dirty="0" smtClean="0"/>
              <a:t>Способы </a:t>
            </a:r>
            <a:r>
              <a:rPr lang="ru-RU" sz="2400" dirty="0"/>
              <a:t>снятия нервно-психического напряжения.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400" dirty="0"/>
              <a:t>Правила оказания  психологической </a:t>
            </a:r>
            <a:r>
              <a:rPr lang="ru-RU" sz="2400" dirty="0" smtClean="0"/>
              <a:t>поддержки </a:t>
            </a:r>
            <a:r>
              <a:rPr lang="ru-RU" sz="2400" dirty="0"/>
              <a:t>(рекомендации для родителей).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400" dirty="0" smtClean="0"/>
              <a:t>Методики </a:t>
            </a:r>
            <a:r>
              <a:rPr lang="ru-RU" sz="2400" dirty="0"/>
              <a:t>формирования приемов запоминания.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400" dirty="0"/>
              <a:t>Приемы, мобилизующие интеллектуальные возможности школьников при подготовке и сдаче экзаменов.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400" dirty="0" smtClean="0"/>
              <a:t>Практические </a:t>
            </a:r>
            <a:r>
              <a:rPr lang="ru-RU" sz="2400" dirty="0"/>
              <a:t>советы выпускникам по организации рабочего пространства и распределению времени при подготовке к экзамену.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400" dirty="0" smtClean="0"/>
              <a:t>Рекомендации </a:t>
            </a:r>
            <a:r>
              <a:rPr lang="ru-RU" sz="2400" dirty="0"/>
              <a:t>по питанию </a:t>
            </a:r>
            <a:r>
              <a:rPr lang="ru-RU" sz="2400" dirty="0" smtClean="0"/>
              <a:t>учащихся </a:t>
            </a:r>
            <a:r>
              <a:rPr lang="ru-RU" sz="2400" dirty="0"/>
              <a:t>и </a:t>
            </a:r>
            <a:r>
              <a:rPr lang="ru-RU" sz="2400" dirty="0" smtClean="0"/>
              <a:t>др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02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Способы снятия нервно-психического напряжения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8" y="1733797"/>
            <a:ext cx="10960924" cy="4583875"/>
          </a:xfrm>
        </p:spPr>
        <p:txBody>
          <a:bodyPr>
            <a:normAutofit fontScale="92500" lnSpcReduction="20000"/>
          </a:bodyPr>
          <a:lstStyle/>
          <a:p>
            <a:pPr marL="457200" indent="-342900">
              <a:buFont typeface="Wingdings" panose="05000000000000000000" pitchFamily="2" charset="2"/>
              <a:buChar char="Ø"/>
            </a:pPr>
            <a:r>
              <a:rPr lang="ru-RU" sz="2200" b="1" dirty="0"/>
              <a:t>Упражнения на снятие </a:t>
            </a:r>
            <a:r>
              <a:rPr lang="ru-RU" sz="2200" b="1" dirty="0" err="1"/>
              <a:t>психомышечного</a:t>
            </a:r>
            <a:r>
              <a:rPr lang="ru-RU" sz="2200" b="1" dirty="0"/>
              <a:t> напряжения, на уверенность в </a:t>
            </a:r>
            <a:r>
              <a:rPr lang="ru-RU" sz="2200" b="1" dirty="0" smtClean="0"/>
              <a:t>себе. </a:t>
            </a:r>
          </a:p>
          <a:p>
            <a:pPr marL="749808" lvl="1" indent="-342900">
              <a:buFont typeface="Wingdings" panose="05000000000000000000" pitchFamily="2" charset="2"/>
              <a:buChar char="§"/>
            </a:pPr>
            <a:r>
              <a:rPr lang="ru-RU" sz="1900" b="1" dirty="0" smtClean="0"/>
              <a:t>Упражнение </a:t>
            </a:r>
            <a:r>
              <a:rPr lang="ru-RU" sz="1900" b="1" dirty="0"/>
              <a:t>«Гора с плеч</a:t>
            </a:r>
            <a:r>
              <a:rPr lang="ru-RU" sz="1900" b="1" dirty="0" smtClean="0"/>
              <a:t>». </a:t>
            </a:r>
            <a:r>
              <a:rPr lang="ru-RU" sz="1900" dirty="0" smtClean="0"/>
              <a:t>Выполняется </a:t>
            </a:r>
            <a:r>
              <a:rPr lang="ru-RU" sz="1900" dirty="0"/>
              <a:t>стоя, можно сидя. Максимально резко поднять плечи, широко развести их назад и опустить. </a:t>
            </a:r>
          </a:p>
          <a:p>
            <a:pPr marL="749808" lvl="1" indent="-342900" algn="just">
              <a:buFont typeface="Wingdings" panose="05000000000000000000" pitchFamily="2" charset="2"/>
              <a:buChar char="§"/>
            </a:pPr>
            <a:r>
              <a:rPr lang="ru-RU" sz="1900" b="1" dirty="0" smtClean="0"/>
              <a:t>Упражнение </a:t>
            </a:r>
            <a:r>
              <a:rPr lang="ru-RU" sz="1900" b="1" dirty="0"/>
              <a:t>«Отрезать, отбросить</a:t>
            </a:r>
            <a:r>
              <a:rPr lang="ru-RU" sz="1900" b="1" dirty="0" smtClean="0"/>
              <a:t>». </a:t>
            </a:r>
            <a:r>
              <a:rPr lang="ru-RU" sz="1900" dirty="0" smtClean="0"/>
              <a:t>Она </a:t>
            </a:r>
            <a:r>
              <a:rPr lang="ru-RU" sz="1900" dirty="0"/>
              <a:t>пригодна для работы с любыми негативными мыслями («у меня опять ничего не выйдет...», «все это без толку» и пр.). Как только почувствуете, что в душу закралась подобная мысль, — немедленно «отрежьте ее и отбросьте», сделав для этого резкий, «отрезающий» жест левой рукой и зрительно представив, как вы отрезаете и отбрасываете эту мысль</a:t>
            </a:r>
            <a:r>
              <a:rPr lang="ru-RU" sz="1900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b="1" dirty="0" smtClean="0"/>
              <a:t>Способы, связанные с управлением дыханием.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900" b="1" i="1" dirty="0"/>
              <a:t>Способ </a:t>
            </a:r>
            <a:r>
              <a:rPr lang="ru-RU" sz="1900" b="1" i="1" dirty="0" smtClean="0"/>
              <a:t>1. </a:t>
            </a:r>
            <a:r>
              <a:rPr lang="ru-RU" sz="1900" dirty="0" smtClean="0"/>
              <a:t>Сидя </a:t>
            </a:r>
            <a:r>
              <a:rPr lang="ru-RU" sz="1900" dirty="0"/>
              <a:t>или стоя постарайтесь, по возможности, расслабить мышцы тела и сосредоточьте внимание на дыхании.</a:t>
            </a:r>
          </a:p>
          <a:p>
            <a:pPr marL="384048" lvl="2" indent="0">
              <a:buNone/>
            </a:pPr>
            <a:r>
              <a:rPr lang="ru-RU" sz="1900" dirty="0"/>
              <a:t>На счет 1-2-3-4 делайте медленный глубокий вдох (при этом живот выпячивается вперед, а грудная клетка неподвижна);</a:t>
            </a:r>
          </a:p>
          <a:p>
            <a:pPr marL="384048" lvl="2" indent="0">
              <a:buNone/>
            </a:pPr>
            <a:r>
              <a:rPr lang="ru-RU" sz="1900" dirty="0"/>
              <a:t>– на следующие четыре счета проводится задержка дыхания;</a:t>
            </a:r>
          </a:p>
          <a:p>
            <a:pPr marL="384048" lvl="2" indent="0">
              <a:buNone/>
            </a:pPr>
            <a:r>
              <a:rPr lang="ru-RU" sz="1900" dirty="0"/>
              <a:t>– затем плавный выдох на счет 1-2-3-4-5-6;</a:t>
            </a:r>
          </a:p>
          <a:p>
            <a:pPr marL="384048" lvl="2" indent="0">
              <a:buNone/>
            </a:pPr>
            <a:r>
              <a:rPr lang="ru-RU" sz="1900" dirty="0"/>
              <a:t>– снова задержка перед следующим вдохом на счет 1-2-3-4.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900" b="1" i="1" dirty="0"/>
              <a:t>Способ </a:t>
            </a:r>
            <a:r>
              <a:rPr lang="ru-RU" sz="1900" b="1" i="1" dirty="0" smtClean="0"/>
              <a:t>2. </a:t>
            </a:r>
            <a:r>
              <a:rPr lang="ru-RU" sz="1900" dirty="0" smtClean="0"/>
              <a:t>Представьте</a:t>
            </a:r>
            <a:r>
              <a:rPr lang="ru-RU" sz="1900" dirty="0"/>
              <a:t>, что перед вашим носом на расстоянии 10–15 см висит пушинка.</a:t>
            </a:r>
            <a:br>
              <a:rPr lang="ru-RU" sz="1900" dirty="0"/>
            </a:br>
            <a:r>
              <a:rPr lang="ru-RU" sz="1900" dirty="0"/>
              <a:t>Дышите только носом и так плавно, чтобы пушинка не колыхалась.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9097" y="4423717"/>
            <a:ext cx="2719052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2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Способы повышения уровня компетентности педагога по подготовке обучающихся к итоговой аттестации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394" y="2149433"/>
            <a:ext cx="6265422" cy="35415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Курсы </a:t>
            </a:r>
            <a:r>
              <a:rPr lang="ru-RU" dirty="0" smtClean="0"/>
              <a:t>повышения квалификации при СОИРО.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Семинары и практикумы по решению заданий ЕГЭ и ОГЭ.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Изучение опыта других учителей  в рамках РМО </a:t>
            </a:r>
            <a:r>
              <a:rPr lang="ru-RU" dirty="0"/>
              <a:t>и </a:t>
            </a:r>
            <a:r>
              <a:rPr lang="ru-RU" dirty="0" smtClean="0"/>
              <a:t>ОМО.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Создание банка тестов, </a:t>
            </a:r>
            <a:r>
              <a:rPr lang="ru-RU" dirty="0" smtClean="0"/>
              <a:t>учебно-методической литературы.</a:t>
            </a: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Сетевое взаимодействие.</a:t>
            </a:r>
            <a:endParaRPr lang="ru-RU" dirty="0"/>
          </a:p>
          <a:p>
            <a:endParaRPr lang="ru-RU" dirty="0"/>
          </a:p>
        </p:txBody>
      </p:sp>
      <p:pic>
        <p:nvPicPr>
          <p:cNvPr id="10248" name="Picture 8" descr="http://3.bp.blogspot.com/-Rhdb5xkE65Q/UhGS9GbTYVI/AAAAAAAAIY8/Zocr_iHHEH8/s1600/tmpllfCf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197" y="2410691"/>
            <a:ext cx="4032661" cy="302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41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k-school6.at.ua/_ph/1/5023486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6" y="0"/>
            <a:ext cx="10717361" cy="687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6024" y="1677796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968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Предмет биология </a:t>
            </a:r>
            <a:r>
              <a:rPr lang="ru-RU" sz="2400" dirty="0"/>
              <a:t>не входит в число обязательных экзаменов, но очень важен для тех учащихся, которые </a:t>
            </a:r>
            <a:r>
              <a:rPr lang="ru-RU" sz="2400" dirty="0" smtClean="0"/>
              <a:t>выбирают естественнонаучное </a:t>
            </a:r>
            <a:r>
              <a:rPr lang="ru-RU" sz="2400" dirty="0"/>
              <a:t>направление: </a:t>
            </a:r>
            <a:r>
              <a:rPr lang="ru-RU" sz="2400" dirty="0" smtClean="0"/>
              <a:t>биологические факультеты университетов, медицинские учебные заведения, </a:t>
            </a:r>
            <a:r>
              <a:rPr lang="ru-RU" sz="2400" dirty="0"/>
              <a:t>психологические и социальные специальности, факультеты физической культуры и спорта и другие.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/>
              <a:t>Анализируя данные последних лет можно отметить, что в качестве выпускного экзамена биологию выбирает каждый пятый уч-ся (т.е. 20%) и средний балл не превышает 60.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/>
              <a:t>Исходя из этого, сохраняется актуальность проблемы разработки и реализации программы  подготовки выпускников,  которая позволила успешно </a:t>
            </a:r>
            <a:r>
              <a:rPr lang="ru-RU" sz="2400" dirty="0" smtClean="0"/>
              <a:t>пройти итоговую государственную аттестацию по </a:t>
            </a:r>
            <a:r>
              <a:rPr lang="ru-RU" sz="2400" dirty="0"/>
              <a:t>биологии.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6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</a:t>
            </a:r>
            <a:r>
              <a:rPr lang="ru-RU" dirty="0" err="1" smtClean="0"/>
              <a:t>КИМов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387" y="1718746"/>
            <a:ext cx="11091554" cy="453954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prstClr val="black"/>
                </a:solidFill>
              </a:rPr>
              <a:t>Контрольные измерительные материалы позволяют установить </a:t>
            </a:r>
            <a:r>
              <a:rPr lang="ru-RU" dirty="0" smtClean="0">
                <a:solidFill>
                  <a:prstClr val="black"/>
                </a:solidFill>
              </a:rPr>
              <a:t>уровень освоения </a:t>
            </a:r>
            <a:r>
              <a:rPr lang="ru-RU" dirty="0">
                <a:solidFill>
                  <a:prstClr val="black"/>
                </a:solidFill>
              </a:rPr>
              <a:t>выпускниками </a:t>
            </a:r>
            <a:r>
              <a:rPr lang="ru-RU" sz="2200" dirty="0">
                <a:solidFill>
                  <a:prstClr val="black"/>
                </a:solidFill>
              </a:rPr>
              <a:t>Федерального компонента </a:t>
            </a:r>
            <a:r>
              <a:rPr lang="ru-RU" sz="2200" dirty="0" smtClean="0">
                <a:solidFill>
                  <a:prstClr val="black"/>
                </a:solidFill>
              </a:rPr>
              <a:t>государственного стандарта </a:t>
            </a:r>
            <a:r>
              <a:rPr lang="ru-RU" sz="2200" dirty="0">
                <a:solidFill>
                  <a:prstClr val="black"/>
                </a:solidFill>
              </a:rPr>
              <a:t>среднего (полного) </a:t>
            </a:r>
            <a:r>
              <a:rPr lang="ru-RU" sz="2200" dirty="0" smtClean="0">
                <a:solidFill>
                  <a:prstClr val="black"/>
                </a:solidFill>
              </a:rPr>
              <a:t>общего(ЕГЭ) или основного (ОГЭ) </a:t>
            </a:r>
            <a:r>
              <a:rPr lang="ru-RU" sz="2200" dirty="0">
                <a:solidFill>
                  <a:prstClr val="black"/>
                </a:solidFill>
              </a:rPr>
              <a:t>образования по </a:t>
            </a:r>
            <a:r>
              <a:rPr lang="ru-RU" sz="2200" dirty="0" smtClean="0">
                <a:solidFill>
                  <a:prstClr val="black"/>
                </a:solidFill>
              </a:rPr>
              <a:t>биологии.</a:t>
            </a:r>
            <a:endParaRPr lang="ru-RU" sz="2200" dirty="0">
              <a:solidFill>
                <a:prstClr val="black"/>
              </a:solidFill>
            </a:endParaRPr>
          </a:p>
          <a:p>
            <a:pPr algn="just"/>
            <a:r>
              <a:rPr lang="ru-RU" sz="2200" dirty="0">
                <a:solidFill>
                  <a:prstClr val="black"/>
                </a:solidFill>
              </a:rPr>
              <a:t>КИМ конструируются исходя из необходимости оценки </a:t>
            </a:r>
            <a:r>
              <a:rPr lang="ru-RU" sz="2200" dirty="0" smtClean="0">
                <a:solidFill>
                  <a:prstClr val="black"/>
                </a:solidFill>
              </a:rPr>
              <a:t>уровня овладения </a:t>
            </a:r>
            <a:r>
              <a:rPr lang="ru-RU" sz="2200" dirty="0">
                <a:solidFill>
                  <a:prstClr val="black"/>
                </a:solidFill>
              </a:rPr>
              <a:t>выпускниками всех основных групп планируемых результатов </a:t>
            </a:r>
            <a:r>
              <a:rPr lang="ru-RU" sz="2200" dirty="0" smtClean="0">
                <a:solidFill>
                  <a:prstClr val="black"/>
                </a:solidFill>
              </a:rPr>
              <a:t>по биологии </a:t>
            </a:r>
            <a:r>
              <a:rPr lang="ru-RU" sz="2200" dirty="0">
                <a:solidFill>
                  <a:prstClr val="black"/>
                </a:solidFill>
              </a:rPr>
              <a:t>за основное общее и среднее общее образование на </a:t>
            </a:r>
            <a:r>
              <a:rPr lang="ru-RU" sz="2200" dirty="0" smtClean="0">
                <a:solidFill>
                  <a:prstClr val="black"/>
                </a:solidFill>
              </a:rPr>
              <a:t>базовом и </a:t>
            </a:r>
            <a:r>
              <a:rPr lang="ru-RU" sz="2200" dirty="0">
                <a:solidFill>
                  <a:prstClr val="black"/>
                </a:solidFill>
              </a:rPr>
              <a:t>профильном уровнях. Задания контролируют степень овладения </a:t>
            </a:r>
            <a:r>
              <a:rPr lang="ru-RU" sz="2200" dirty="0" smtClean="0">
                <a:solidFill>
                  <a:prstClr val="black"/>
                </a:solidFill>
              </a:rPr>
              <a:t>знаниями и </a:t>
            </a:r>
            <a:r>
              <a:rPr lang="ru-RU" sz="2200" dirty="0">
                <a:solidFill>
                  <a:prstClr val="black"/>
                </a:solidFill>
              </a:rPr>
              <a:t>умениями курса и проверяют сформированность у </a:t>
            </a:r>
            <a:r>
              <a:rPr lang="ru-RU" sz="2200" dirty="0" smtClean="0">
                <a:solidFill>
                  <a:prstClr val="black"/>
                </a:solidFill>
              </a:rPr>
              <a:t>выпускников биологической </a:t>
            </a:r>
            <a:r>
              <a:rPr lang="ru-RU" sz="2200" dirty="0">
                <a:solidFill>
                  <a:prstClr val="black"/>
                </a:solidFill>
              </a:rPr>
              <a:t>компетентности.</a:t>
            </a:r>
          </a:p>
          <a:p>
            <a:pPr algn="just"/>
            <a:r>
              <a:rPr lang="ru-RU" sz="2200" dirty="0" smtClean="0">
                <a:solidFill>
                  <a:prstClr val="black"/>
                </a:solidFill>
              </a:rPr>
              <a:t>Экзаменационная </a:t>
            </a:r>
            <a:r>
              <a:rPr lang="ru-RU" sz="2200" dirty="0">
                <a:solidFill>
                  <a:prstClr val="black"/>
                </a:solidFill>
              </a:rPr>
              <a:t>работа  по биологии требует от выпускников </a:t>
            </a:r>
            <a:r>
              <a:rPr lang="ru-RU" sz="2200" dirty="0" smtClean="0">
                <a:solidFill>
                  <a:prstClr val="black"/>
                </a:solidFill>
              </a:rPr>
              <a:t>знания основных понятий </a:t>
            </a:r>
            <a:r>
              <a:rPr lang="ru-RU" sz="2200" dirty="0">
                <a:solidFill>
                  <a:prstClr val="black"/>
                </a:solidFill>
              </a:rPr>
              <a:t>и </a:t>
            </a:r>
            <a:r>
              <a:rPr lang="ru-RU" sz="2200" dirty="0" smtClean="0">
                <a:solidFill>
                  <a:prstClr val="black"/>
                </a:solidFill>
              </a:rPr>
              <a:t>терминов, формулировок </a:t>
            </a:r>
            <a:r>
              <a:rPr lang="ru-RU" sz="2200" dirty="0">
                <a:solidFill>
                  <a:prstClr val="black"/>
                </a:solidFill>
              </a:rPr>
              <a:t>основополагающих биологических законов и теорий</a:t>
            </a:r>
            <a:r>
              <a:rPr lang="ru-RU" sz="2200" dirty="0" smtClean="0">
                <a:solidFill>
                  <a:prstClr val="black"/>
                </a:solidFill>
              </a:rPr>
              <a:t>, умения распознавать и описывать </a:t>
            </a:r>
            <a:r>
              <a:rPr lang="ru-RU" sz="2200" dirty="0">
                <a:solidFill>
                  <a:prstClr val="black"/>
                </a:solidFill>
              </a:rPr>
              <a:t>биологические объекты и явления, </a:t>
            </a:r>
            <a:r>
              <a:rPr lang="ru-RU" sz="2200" dirty="0" smtClean="0">
                <a:solidFill>
                  <a:prstClr val="black"/>
                </a:solidFill>
              </a:rPr>
              <a:t>проводить </a:t>
            </a:r>
            <a:r>
              <a:rPr lang="ru-RU" sz="2200" dirty="0">
                <a:solidFill>
                  <a:prstClr val="black"/>
                </a:solidFill>
              </a:rPr>
              <a:t>анализ и сравнение процессов и явлений</a:t>
            </a:r>
            <a:r>
              <a:rPr lang="ru-RU" sz="2200" dirty="0" smtClean="0">
                <a:solidFill>
                  <a:prstClr val="black"/>
                </a:solidFill>
              </a:rPr>
              <a:t>, устанавливать взаимосвязи, применять </a:t>
            </a:r>
            <a:r>
              <a:rPr lang="ru-RU" sz="2200" dirty="0">
                <a:solidFill>
                  <a:prstClr val="black"/>
                </a:solidFill>
              </a:rPr>
              <a:t>полученные </a:t>
            </a:r>
            <a:r>
              <a:rPr lang="ru-RU" sz="2200" dirty="0" smtClean="0">
                <a:solidFill>
                  <a:prstClr val="black"/>
                </a:solidFill>
              </a:rPr>
              <a:t>знания для обоснования практической деятельности человека; </a:t>
            </a:r>
            <a:r>
              <a:rPr lang="ru-RU" sz="2200" dirty="0">
                <a:solidFill>
                  <a:prstClr val="black"/>
                </a:solidFill>
              </a:rPr>
              <a:t>чётко и ясно формулировать свои выводы и ответы.</a:t>
            </a:r>
          </a:p>
          <a:p>
            <a:pPr algn="just"/>
            <a:r>
              <a:rPr lang="ru-RU" sz="2200" dirty="0" smtClean="0"/>
              <a:t>Овладение </a:t>
            </a:r>
            <a:r>
              <a:rPr lang="ru-RU" sz="2200" dirty="0" smtClean="0"/>
              <a:t>умениями по работе с информацией биологического содержания проверяется опосредованно через представления её различными </a:t>
            </a:r>
            <a:r>
              <a:rPr lang="ru-RU" sz="2200" dirty="0" smtClean="0"/>
              <a:t>способами: в виде текстов, </a:t>
            </a:r>
            <a:r>
              <a:rPr lang="ru-RU" sz="2200" dirty="0" smtClean="0"/>
              <a:t>рисунков, схем, таблиц, графиков, </a:t>
            </a:r>
            <a:r>
              <a:rPr lang="ru-RU" sz="2200" dirty="0" smtClean="0"/>
              <a:t>диаграмм.</a:t>
            </a:r>
            <a:endParaRPr lang="ru-RU" sz="22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5642" y="4800664"/>
            <a:ext cx="1119843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2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267" y="286603"/>
            <a:ext cx="10735293" cy="1450757"/>
          </a:xfrm>
        </p:spPr>
        <p:txBody>
          <a:bodyPr>
            <a:normAutofit/>
          </a:bodyPr>
          <a:lstStyle/>
          <a:p>
            <a:r>
              <a:rPr lang="ru-RU" sz="4000" dirty="0"/>
              <a:t>Основные трудности при подготовке </a:t>
            </a:r>
            <a:r>
              <a:rPr lang="ru-RU" sz="4000" dirty="0" smtClean="0"/>
              <a:t>обучающихся </a:t>
            </a:r>
            <a:r>
              <a:rPr lang="ru-RU" sz="4000" dirty="0"/>
              <a:t>к </a:t>
            </a:r>
            <a:r>
              <a:rPr lang="ru-RU" sz="4000" dirty="0" smtClean="0"/>
              <a:t>итоговой </a:t>
            </a:r>
            <a:r>
              <a:rPr lang="ru-RU" sz="4000" dirty="0" smtClean="0"/>
              <a:t>аттестации по биологии: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272" y="2000113"/>
            <a:ext cx="7274824" cy="4023360"/>
          </a:xfrm>
        </p:spPr>
        <p:txBody>
          <a:bodyPr/>
          <a:lstStyle/>
          <a:p>
            <a:pPr lvl="0">
              <a:buFont typeface="Calibri" panose="020F0502020204030204" pitchFamily="34" charset="0"/>
              <a:buChar char="‒"/>
            </a:pPr>
            <a:r>
              <a:rPr lang="ru-RU" sz="2400" dirty="0" smtClean="0"/>
              <a:t> многообразие </a:t>
            </a:r>
            <a:r>
              <a:rPr lang="ru-RU" sz="2400" dirty="0"/>
              <a:t>формулировок заданий в вариантах</a:t>
            </a:r>
            <a:r>
              <a:rPr lang="ru-RU" sz="2400" dirty="0" smtClean="0"/>
              <a:t>;</a:t>
            </a:r>
          </a:p>
          <a:p>
            <a:pPr lvl="0">
              <a:buFont typeface="Calibri" panose="020F0502020204030204" pitchFamily="34" charset="0"/>
              <a:buChar char="‒"/>
            </a:pPr>
            <a:r>
              <a:rPr lang="ru-RU" sz="2400" dirty="0" smtClean="0"/>
              <a:t> непредсказуемость </a:t>
            </a:r>
            <a:r>
              <a:rPr lang="ru-RU" sz="2400" dirty="0"/>
              <a:t>содержания </a:t>
            </a:r>
            <a:r>
              <a:rPr lang="ru-RU" sz="2400" dirty="0" smtClean="0"/>
              <a:t>заданий;</a:t>
            </a:r>
            <a:endParaRPr lang="ru-RU" sz="2400" dirty="0"/>
          </a:p>
          <a:p>
            <a:pPr lvl="0">
              <a:buFont typeface="Calibri" panose="020F0502020204030204" pitchFamily="34" charset="0"/>
              <a:buChar char="‒"/>
            </a:pPr>
            <a:r>
              <a:rPr lang="ru-RU" sz="2400" dirty="0" smtClean="0"/>
              <a:t> невозможность </a:t>
            </a:r>
            <a:r>
              <a:rPr lang="ru-RU" sz="2400" dirty="0"/>
              <a:t>проведения системного анализа результатов </a:t>
            </a:r>
            <a:r>
              <a:rPr lang="ru-RU" sz="2400" dirty="0" smtClean="0"/>
              <a:t>ОГЭ и ЕГЭ</a:t>
            </a:r>
            <a:r>
              <a:rPr lang="ru-RU" sz="2400" dirty="0"/>
              <a:t>;</a:t>
            </a:r>
          </a:p>
          <a:p>
            <a:pPr lvl="0">
              <a:buFont typeface="Calibri" panose="020F0502020204030204" pitchFamily="34" charset="0"/>
              <a:buChar char="‒"/>
            </a:pPr>
            <a:r>
              <a:rPr lang="ru-RU" sz="2400" dirty="0" smtClean="0"/>
              <a:t> трудности </a:t>
            </a:r>
            <a:r>
              <a:rPr lang="ru-RU" sz="2400" dirty="0" smtClean="0"/>
              <a:t>в организации </a:t>
            </a:r>
            <a:r>
              <a:rPr lang="ru-RU" sz="2400" dirty="0" smtClean="0"/>
              <a:t>по </a:t>
            </a:r>
            <a:r>
              <a:rPr lang="ru-RU" sz="2400" dirty="0"/>
              <a:t>подготовке учащихся </a:t>
            </a:r>
            <a:r>
              <a:rPr lang="ru-RU" sz="2400" dirty="0" smtClean="0"/>
              <a:t>(предмет по выбору)</a:t>
            </a:r>
            <a:r>
              <a:rPr lang="ru-RU" sz="2400" dirty="0" smtClean="0"/>
              <a:t>;</a:t>
            </a:r>
            <a:endParaRPr lang="ru-RU" sz="2400" dirty="0"/>
          </a:p>
          <a:p>
            <a:pPr lvl="0">
              <a:buFont typeface="Calibri" panose="020F0502020204030204" pitchFamily="34" charset="0"/>
              <a:buChar char="‒"/>
            </a:pPr>
            <a:r>
              <a:rPr lang="ru-RU" sz="2400" dirty="0" smtClean="0"/>
              <a:t> отсутствие </a:t>
            </a:r>
            <a:r>
              <a:rPr lang="ru-RU" sz="2400" dirty="0" smtClean="0"/>
              <a:t>специальных методик, </a:t>
            </a:r>
            <a:r>
              <a:rPr lang="ru-RU" sz="2400" dirty="0"/>
              <a:t>педагогической системы подготовки учащихся к </a:t>
            </a:r>
            <a:r>
              <a:rPr lang="ru-RU" sz="2400" dirty="0" smtClean="0"/>
              <a:t>итоговой аттестации.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6146" name="Picture 2" descr="https://im3-tub-ru.yandex.net/i?id=7fe44426c5a10283996902a68ce39df6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483" y="2291937"/>
            <a:ext cx="3504730" cy="238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77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Причины </a:t>
            </a:r>
            <a:r>
              <a:rPr lang="ru-RU" dirty="0" smtClean="0"/>
              <a:t>ошибок, </a:t>
            </a:r>
            <a:r>
              <a:rPr lang="ru-RU" dirty="0" smtClean="0"/>
              <a:t>допускаемых обучающимися </a:t>
            </a:r>
            <a:r>
              <a:rPr lang="ru-RU" dirty="0"/>
              <a:t>на </a:t>
            </a:r>
            <a:r>
              <a:rPr lang="ru-RU" dirty="0" smtClean="0"/>
              <a:t>итоговой </a:t>
            </a:r>
            <a:r>
              <a:rPr lang="ru-RU" dirty="0" smtClean="0"/>
              <a:t>аттестации: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Calibri" panose="020F0502020204030204" pitchFamily="34" charset="0"/>
              <a:buChar char="‒"/>
            </a:pPr>
            <a:r>
              <a:rPr lang="ru-RU" dirty="0" smtClean="0"/>
              <a:t> невнимательное </a:t>
            </a:r>
            <a:r>
              <a:rPr lang="ru-RU" dirty="0"/>
              <a:t>прочтение инструкций к каждому типу заданий и предписаний к их выполнению;</a:t>
            </a:r>
          </a:p>
          <a:p>
            <a:pPr lvl="0">
              <a:buFont typeface="Calibri" panose="020F0502020204030204" pitchFamily="34" charset="0"/>
              <a:buChar char="‒"/>
            </a:pPr>
            <a:r>
              <a:rPr lang="ru-RU" dirty="0" smtClean="0"/>
              <a:t> неумение </a:t>
            </a:r>
            <a:r>
              <a:rPr lang="ru-RU" dirty="0"/>
              <a:t>выделить главное в формулировке задания, провести его анализ;</a:t>
            </a:r>
          </a:p>
          <a:p>
            <a:pPr lvl="0">
              <a:buFont typeface="Calibri" panose="020F0502020204030204" pitchFamily="34" charset="0"/>
              <a:buChar char="‒"/>
            </a:pPr>
            <a:r>
              <a:rPr lang="ru-RU" dirty="0" smtClean="0"/>
              <a:t> отсутствие </a:t>
            </a:r>
            <a:r>
              <a:rPr lang="ru-RU" dirty="0"/>
              <a:t>знаний обязательного учебного материала, неумение их использовать при ответе на задание,</a:t>
            </a:r>
          </a:p>
          <a:p>
            <a:pPr lvl="0">
              <a:buFont typeface="Calibri" panose="020F0502020204030204" pitchFamily="34" charset="0"/>
              <a:buChar char="‒"/>
            </a:pPr>
            <a:r>
              <a:rPr lang="ru-RU" dirty="0" smtClean="0"/>
              <a:t> в </a:t>
            </a:r>
            <a:r>
              <a:rPr lang="ru-RU" dirty="0"/>
              <a:t>ответах на задание части С освещение второстепенного материала, не имеющего отношения к поставленному вопросу,</a:t>
            </a:r>
          </a:p>
          <a:p>
            <a:pPr lvl="0">
              <a:buFont typeface="Calibri" panose="020F0502020204030204" pitchFamily="34" charset="0"/>
              <a:buChar char="‒"/>
            </a:pPr>
            <a:r>
              <a:rPr lang="ru-RU" dirty="0" smtClean="0"/>
              <a:t> </a:t>
            </a:r>
            <a:r>
              <a:rPr lang="ru-RU" dirty="0" err="1" smtClean="0"/>
              <a:t>несформированность</a:t>
            </a:r>
            <a:r>
              <a:rPr lang="ru-RU" dirty="0" smtClean="0"/>
              <a:t> </a:t>
            </a:r>
            <a:r>
              <a:rPr lang="ru-RU" dirty="0"/>
              <a:t>умения работать с текстом, выделить в нём главное,  существенное, определить по рисунку, схеме необходимую информацию.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26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Готовность обучающихся к итоговой аттестации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798233"/>
            <a:ext cx="10058400" cy="402336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i="1" dirty="0" smtClean="0"/>
              <a:t>Информационная готовность</a:t>
            </a:r>
            <a:r>
              <a:rPr lang="ru-RU" sz="2400" dirty="0" smtClean="0"/>
              <a:t>. Знания </a:t>
            </a:r>
            <a:r>
              <a:rPr lang="ru-RU" sz="2400" dirty="0"/>
              <a:t>о правилах поведения на экзамене, </a:t>
            </a:r>
            <a:r>
              <a:rPr lang="ru-RU" sz="2400" dirty="0" smtClean="0"/>
              <a:t>правилах </a:t>
            </a:r>
            <a:r>
              <a:rPr lang="ru-RU" sz="2400" dirty="0"/>
              <a:t>заполнения бланков и т. д</a:t>
            </a:r>
            <a:r>
              <a:rPr lang="ru-RU" sz="2400" dirty="0" smtClean="0"/>
              <a:t>.</a:t>
            </a:r>
            <a:endParaRPr lang="ru-RU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i="1" dirty="0"/>
              <a:t>Предметная готовность</a:t>
            </a:r>
            <a:r>
              <a:rPr lang="ru-RU" sz="2400" dirty="0" smtClean="0"/>
              <a:t>. Качество теоретической подготовки </a:t>
            </a:r>
            <a:r>
              <a:rPr lang="ru-RU" sz="2400" dirty="0"/>
              <a:t>по </a:t>
            </a:r>
            <a:r>
              <a:rPr lang="ru-RU" sz="2400" dirty="0" smtClean="0"/>
              <a:t>предмету</a:t>
            </a:r>
            <a:r>
              <a:rPr lang="ru-RU" sz="2400" dirty="0"/>
              <a:t>.</a:t>
            </a:r>
            <a:r>
              <a:rPr lang="ru-RU" sz="2400" dirty="0" smtClean="0"/>
              <a:t> </a:t>
            </a:r>
            <a:endParaRPr lang="ru-RU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i="1" dirty="0" smtClean="0"/>
              <a:t>Практическая готовность.</a:t>
            </a:r>
            <a:r>
              <a:rPr lang="ru-RU" sz="2400" dirty="0" smtClean="0"/>
              <a:t> З</a:t>
            </a:r>
            <a:r>
              <a:rPr lang="ru-RU" sz="2400" dirty="0" smtClean="0"/>
              <a:t>нание </a:t>
            </a:r>
            <a:r>
              <a:rPr lang="ru-RU" sz="2400" dirty="0" smtClean="0"/>
              <a:t>типов заданий </a:t>
            </a:r>
            <a:r>
              <a:rPr lang="ru-RU" sz="2400" dirty="0" err="1" smtClean="0"/>
              <a:t>КИМов</a:t>
            </a:r>
            <a:r>
              <a:rPr lang="ru-RU" sz="2400" dirty="0" smtClean="0"/>
              <a:t> и </a:t>
            </a:r>
            <a:r>
              <a:rPr lang="ru-RU" sz="2400" dirty="0"/>
              <a:t>умение </a:t>
            </a:r>
            <a:r>
              <a:rPr lang="ru-RU" sz="2400" dirty="0" smtClean="0"/>
              <a:t>их выполнять.</a:t>
            </a:r>
            <a:endParaRPr lang="ru-RU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i="1" dirty="0"/>
              <a:t>Психологическая готовность</a:t>
            </a:r>
            <a:r>
              <a:rPr lang="ru-RU" sz="2400" dirty="0" smtClean="0"/>
              <a:t>. Внутренняя </a:t>
            </a:r>
            <a:r>
              <a:rPr lang="ru-RU" sz="2400" dirty="0"/>
              <a:t>настроенность на определенное </a:t>
            </a:r>
            <a:r>
              <a:rPr lang="ru-RU" sz="2400" dirty="0" smtClean="0"/>
              <a:t>поведение</a:t>
            </a:r>
            <a:r>
              <a:rPr lang="ru-RU" sz="2400" dirty="0"/>
              <a:t>, ориентированность на целесообразные действия, актуализация и </a:t>
            </a:r>
            <a:r>
              <a:rPr lang="ru-RU" sz="2400" dirty="0" smtClean="0"/>
              <a:t>использование </a:t>
            </a:r>
            <a:r>
              <a:rPr lang="ru-RU" sz="2400" dirty="0"/>
              <a:t>возможностей личности для успешных действий в ситуации </a:t>
            </a:r>
            <a:r>
              <a:rPr lang="ru-RU" sz="2400" dirty="0" smtClean="0"/>
              <a:t>сдачи экзамена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8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Информационная готовность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021" y="2161308"/>
            <a:ext cx="6111042" cy="3541531"/>
          </a:xfrm>
        </p:spPr>
        <p:txBody>
          <a:bodyPr/>
          <a:lstStyle/>
          <a:p>
            <a:pPr lvl="1">
              <a:buFont typeface="Calibri" panose="020F0502020204030204" pitchFamily="34" charset="0"/>
              <a:buChar char="•"/>
            </a:pPr>
            <a:r>
              <a:rPr lang="ru-RU" sz="2400" dirty="0" smtClean="0"/>
              <a:t>Структура </a:t>
            </a:r>
            <a:r>
              <a:rPr lang="ru-RU" sz="2400" dirty="0"/>
              <a:t>и </a:t>
            </a:r>
            <a:r>
              <a:rPr lang="ru-RU" sz="2400" dirty="0" smtClean="0"/>
              <a:t>содержание </a:t>
            </a:r>
            <a:r>
              <a:rPr lang="ru-RU" sz="2400" dirty="0" err="1"/>
              <a:t>КИМов</a:t>
            </a:r>
            <a:r>
              <a:rPr lang="ru-RU" sz="2400" dirty="0"/>
              <a:t>.</a:t>
            </a:r>
          </a:p>
          <a:p>
            <a:pPr lvl="1">
              <a:buFont typeface="Calibri" panose="020F0502020204030204" pitchFamily="34" charset="0"/>
              <a:buChar char="•"/>
            </a:pPr>
            <a:r>
              <a:rPr lang="ru-RU" sz="2400" dirty="0" smtClean="0"/>
              <a:t>Правила работы </a:t>
            </a:r>
            <a:r>
              <a:rPr lang="ru-RU" sz="2400" dirty="0"/>
              <a:t>с  </a:t>
            </a:r>
            <a:r>
              <a:rPr lang="ru-RU" sz="2400" dirty="0" err="1" smtClean="0"/>
              <a:t>КИМами</a:t>
            </a:r>
            <a:r>
              <a:rPr lang="ru-RU" sz="2400" dirty="0" smtClean="0"/>
              <a:t>, правила и порядок заполнения бланков.</a:t>
            </a:r>
            <a:endParaRPr lang="ru-RU" sz="2400" dirty="0"/>
          </a:p>
          <a:p>
            <a:pPr lvl="1">
              <a:buFont typeface="Calibri" panose="020F0502020204030204" pitchFamily="34" charset="0"/>
              <a:buChar char="•"/>
            </a:pPr>
            <a:r>
              <a:rPr lang="ru-RU" sz="2400" dirty="0" smtClean="0"/>
              <a:t>Критерии оценивания.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5124" name="Picture 4" descr="http://u74.ru/files/images/news/2016/06/02/14424_b548729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592" y="2270258"/>
            <a:ext cx="3832967" cy="28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79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готовность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516" y="1952612"/>
            <a:ext cx="6075416" cy="402336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ru-RU" sz="2400" dirty="0" smtClean="0"/>
              <a:t>быстро переключаться </a:t>
            </a:r>
            <a:r>
              <a:rPr lang="ru-RU" sz="2400" dirty="0"/>
              <a:t>с одного типа задания на другой;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400" dirty="0"/>
              <a:t>выбирать оптимальную стратегию при решении как отдельного задания, так и всей работы в целом</a:t>
            </a:r>
            <a:r>
              <a:rPr lang="ru-RU" sz="2400" dirty="0" smtClean="0"/>
              <a:t>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400" dirty="0" smtClean="0"/>
              <a:t>рассчитывать и распределять время;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400" dirty="0" smtClean="0"/>
              <a:t>проверять </a:t>
            </a:r>
            <a:r>
              <a:rPr lang="ru-RU" sz="2400" dirty="0"/>
              <a:t>полученный результат решения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7170" name="Picture 2" descr="https://im2-tub-ru.yandex.net/i?id=4b5d7b0cb835ddb0ebece88678d22e43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162" y="2122281"/>
            <a:ext cx="306705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2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251</TotalTime>
  <Words>1842</Words>
  <Application>Microsoft Office PowerPoint</Application>
  <PresentationFormat>Широкоэкранный</PresentationFormat>
  <Paragraphs>263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Verdana</vt:lpstr>
      <vt:lpstr>Wingdings</vt:lpstr>
      <vt:lpstr>Ретро</vt:lpstr>
      <vt:lpstr>   Система работы учителя биологии по подготовке к итоговой аттестации</vt:lpstr>
      <vt:lpstr>Основные вопросы:</vt:lpstr>
      <vt:lpstr>Актуальность</vt:lpstr>
      <vt:lpstr>Содержание КИМов</vt:lpstr>
      <vt:lpstr>Основные трудности при подготовке обучающихся к итоговой аттестации по биологии:</vt:lpstr>
      <vt:lpstr> Причины ошибок, допускаемых обучающимися на итоговой аттестации:</vt:lpstr>
      <vt:lpstr>Готовность обучающихся к итоговой аттестации</vt:lpstr>
      <vt:lpstr>Информационная готовность</vt:lpstr>
      <vt:lpstr>Практическая готовность</vt:lpstr>
      <vt:lpstr>Практическая и предметная готовность. Что необходимо отработать</vt:lpstr>
      <vt:lpstr>Работа с терминами</vt:lpstr>
      <vt:lpstr> Задание № 21. Опре­де­ле­ние структуры объекта, вы­де­ле­ние значимых функ­ци­о­наль­ных связей и от­но­ше­ний между ча­стя­ми целого</vt:lpstr>
      <vt:lpstr>Готовимся к ЕГЭ. Часть  I. Задание №18</vt:lpstr>
      <vt:lpstr>Работа с текстом</vt:lpstr>
      <vt:lpstr>Работа с текстами</vt:lpstr>
      <vt:lpstr> Готовимся к ОГЭ. Задание№ 27. Уме­ние включать в био­ло­ги­че­ский текст, про­пу­щен­ные термины и по­ня­тия из числа предложенных</vt:lpstr>
      <vt:lpstr>Готовимся к ЕГЭ. Часть  II. Задание №9.</vt:lpstr>
      <vt:lpstr>Готовимся к ЕГЭ. Часть  II. Задание №24.</vt:lpstr>
      <vt:lpstr>Работа с рисунками</vt:lpstr>
      <vt:lpstr>Готовимся к ЕГЭ. Часть  I. Задание №8.</vt:lpstr>
      <vt:lpstr>Готовимся к ЕГЭ. Часть  II. Задание №23.</vt:lpstr>
      <vt:lpstr>Система контроля качества подготовки по биологии учащихся 9-11-х классов</vt:lpstr>
      <vt:lpstr>Оценочный лист ученика по подготовке к ЕГЭ</vt:lpstr>
      <vt:lpstr>Психологическая подготовка</vt:lpstr>
      <vt:lpstr>Способы снятия нервно-психического напряжения</vt:lpstr>
      <vt:lpstr>Способы повышения уровня компетентности педагога по подготовке обучающихся к итоговой аттестации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Ленуська</dc:creator>
  <cp:lastModifiedBy>Ленуська</cp:lastModifiedBy>
  <cp:revision>26</cp:revision>
  <dcterms:created xsi:type="dcterms:W3CDTF">2017-03-16T12:15:33Z</dcterms:created>
  <dcterms:modified xsi:type="dcterms:W3CDTF">2017-03-16T16:26:50Z</dcterms:modified>
</cp:coreProperties>
</file>