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6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7.xml" ContentType="application/vnd.openxmlformats-officedocument.theme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8.xml" ContentType="application/vnd.openxmlformats-officedocument.theme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theme/theme9.xml" ContentType="application/vnd.openxmlformats-officedocument.theme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7" r:id="rId2"/>
    <p:sldMasterId id="2147483689" r:id="rId3"/>
    <p:sldMasterId id="2147483701" r:id="rId4"/>
    <p:sldMasterId id="2147483713" r:id="rId5"/>
    <p:sldMasterId id="2147483725" r:id="rId6"/>
    <p:sldMasterId id="2147483737" r:id="rId7"/>
    <p:sldMasterId id="2147483749" r:id="rId8"/>
    <p:sldMasterId id="2147483761" r:id="rId9"/>
    <p:sldMasterId id="2147483773" r:id="rId10"/>
  </p:sldMasterIdLst>
  <p:notesMasterIdLst>
    <p:notesMasterId r:id="rId78"/>
  </p:notesMasterIdLst>
  <p:sldIdLst>
    <p:sldId id="367" r:id="rId11"/>
    <p:sldId id="257" r:id="rId12"/>
    <p:sldId id="362" r:id="rId13"/>
    <p:sldId id="262" r:id="rId14"/>
    <p:sldId id="263" r:id="rId15"/>
    <p:sldId id="264" r:id="rId16"/>
    <p:sldId id="265" r:id="rId17"/>
    <p:sldId id="268" r:id="rId18"/>
    <p:sldId id="290" r:id="rId19"/>
    <p:sldId id="296" r:id="rId20"/>
    <p:sldId id="294" r:id="rId21"/>
    <p:sldId id="327" r:id="rId22"/>
    <p:sldId id="328" r:id="rId23"/>
    <p:sldId id="329" r:id="rId24"/>
    <p:sldId id="272" r:id="rId25"/>
    <p:sldId id="274" r:id="rId26"/>
    <p:sldId id="279" r:id="rId27"/>
    <p:sldId id="363" r:id="rId28"/>
    <p:sldId id="280" r:id="rId29"/>
    <p:sldId id="281" r:id="rId30"/>
    <p:sldId id="354" r:id="rId31"/>
    <p:sldId id="361" r:id="rId32"/>
    <p:sldId id="366" r:id="rId33"/>
    <p:sldId id="276" r:id="rId34"/>
    <p:sldId id="364" r:id="rId35"/>
    <p:sldId id="278" r:id="rId36"/>
    <p:sldId id="277" r:id="rId37"/>
    <p:sldId id="275" r:id="rId38"/>
    <p:sldId id="355" r:id="rId39"/>
    <p:sldId id="282" r:id="rId40"/>
    <p:sldId id="283" r:id="rId41"/>
    <p:sldId id="285" r:id="rId42"/>
    <p:sldId id="286" r:id="rId43"/>
    <p:sldId id="365" r:id="rId44"/>
    <p:sldId id="357" r:id="rId45"/>
    <p:sldId id="287" r:id="rId46"/>
    <p:sldId id="300" r:id="rId47"/>
    <p:sldId id="333" r:id="rId48"/>
    <p:sldId id="334" r:id="rId49"/>
    <p:sldId id="340" r:id="rId50"/>
    <p:sldId id="332" r:id="rId51"/>
    <p:sldId id="336" r:id="rId52"/>
    <p:sldId id="337" r:id="rId53"/>
    <p:sldId id="338" r:id="rId54"/>
    <p:sldId id="346" r:id="rId55"/>
    <p:sldId id="339" r:id="rId56"/>
    <p:sldId id="341" r:id="rId57"/>
    <p:sldId id="342" r:id="rId58"/>
    <p:sldId id="343" r:id="rId59"/>
    <p:sldId id="344" r:id="rId60"/>
    <p:sldId id="347" r:id="rId61"/>
    <p:sldId id="348" r:id="rId62"/>
    <p:sldId id="358" r:id="rId63"/>
    <p:sldId id="349" r:id="rId64"/>
    <p:sldId id="350" r:id="rId65"/>
    <p:sldId id="351" r:id="rId66"/>
    <p:sldId id="330" r:id="rId67"/>
    <p:sldId id="352" r:id="rId68"/>
    <p:sldId id="369" r:id="rId69"/>
    <p:sldId id="353" r:id="rId70"/>
    <p:sldId id="359" r:id="rId71"/>
    <p:sldId id="360" r:id="rId72"/>
    <p:sldId id="368" r:id="rId73"/>
    <p:sldId id="371" r:id="rId74"/>
    <p:sldId id="258" r:id="rId75"/>
    <p:sldId id="370" r:id="rId76"/>
    <p:sldId id="372" r:id="rId7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46" d="100"/>
          <a:sy n="46" d="100"/>
        </p:scale>
        <p:origin x="42" y="5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slide" Target="slides/slide29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42" Type="http://schemas.openxmlformats.org/officeDocument/2006/relationships/slide" Target="slides/slide32.xml"/><Relationship Id="rId47" Type="http://schemas.openxmlformats.org/officeDocument/2006/relationships/slide" Target="slides/slide37.xml"/><Relationship Id="rId50" Type="http://schemas.openxmlformats.org/officeDocument/2006/relationships/slide" Target="slides/slide40.xml"/><Relationship Id="rId55" Type="http://schemas.openxmlformats.org/officeDocument/2006/relationships/slide" Target="slides/slide45.xml"/><Relationship Id="rId63" Type="http://schemas.openxmlformats.org/officeDocument/2006/relationships/slide" Target="slides/slide53.xml"/><Relationship Id="rId68" Type="http://schemas.openxmlformats.org/officeDocument/2006/relationships/slide" Target="slides/slide58.xml"/><Relationship Id="rId76" Type="http://schemas.openxmlformats.org/officeDocument/2006/relationships/slide" Target="slides/slide66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9" Type="http://schemas.openxmlformats.org/officeDocument/2006/relationships/slide" Target="slides/slide19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40" Type="http://schemas.openxmlformats.org/officeDocument/2006/relationships/slide" Target="slides/slide30.xml"/><Relationship Id="rId45" Type="http://schemas.openxmlformats.org/officeDocument/2006/relationships/slide" Target="slides/slide35.xml"/><Relationship Id="rId53" Type="http://schemas.openxmlformats.org/officeDocument/2006/relationships/slide" Target="slides/slide43.xml"/><Relationship Id="rId58" Type="http://schemas.openxmlformats.org/officeDocument/2006/relationships/slide" Target="slides/slide48.xml"/><Relationship Id="rId66" Type="http://schemas.openxmlformats.org/officeDocument/2006/relationships/slide" Target="slides/slide56.xml"/><Relationship Id="rId74" Type="http://schemas.openxmlformats.org/officeDocument/2006/relationships/slide" Target="slides/slide64.xml"/><Relationship Id="rId79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1.xml"/><Relationship Id="rId82" Type="http://schemas.openxmlformats.org/officeDocument/2006/relationships/tableStyles" Target="tableStyle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4" Type="http://schemas.openxmlformats.org/officeDocument/2006/relationships/slide" Target="slides/slide34.xml"/><Relationship Id="rId52" Type="http://schemas.openxmlformats.org/officeDocument/2006/relationships/slide" Target="slides/slide42.xml"/><Relationship Id="rId60" Type="http://schemas.openxmlformats.org/officeDocument/2006/relationships/slide" Target="slides/slide50.xml"/><Relationship Id="rId65" Type="http://schemas.openxmlformats.org/officeDocument/2006/relationships/slide" Target="slides/slide55.xml"/><Relationship Id="rId73" Type="http://schemas.openxmlformats.org/officeDocument/2006/relationships/slide" Target="slides/slide63.xml"/><Relationship Id="rId78" Type="http://schemas.openxmlformats.org/officeDocument/2006/relationships/notesMaster" Target="notesMasters/notesMaster1.xml"/><Relationship Id="rId8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43" Type="http://schemas.openxmlformats.org/officeDocument/2006/relationships/slide" Target="slides/slide33.xml"/><Relationship Id="rId48" Type="http://schemas.openxmlformats.org/officeDocument/2006/relationships/slide" Target="slides/slide38.xml"/><Relationship Id="rId56" Type="http://schemas.openxmlformats.org/officeDocument/2006/relationships/slide" Target="slides/slide46.xml"/><Relationship Id="rId64" Type="http://schemas.openxmlformats.org/officeDocument/2006/relationships/slide" Target="slides/slide54.xml"/><Relationship Id="rId69" Type="http://schemas.openxmlformats.org/officeDocument/2006/relationships/slide" Target="slides/slide59.xml"/><Relationship Id="rId77" Type="http://schemas.openxmlformats.org/officeDocument/2006/relationships/slide" Target="slides/slide67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1.xml"/><Relationship Id="rId72" Type="http://schemas.openxmlformats.org/officeDocument/2006/relationships/slide" Target="slides/slide62.xml"/><Relationship Id="rId80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slide" Target="slides/slide28.xml"/><Relationship Id="rId46" Type="http://schemas.openxmlformats.org/officeDocument/2006/relationships/slide" Target="slides/slide36.xml"/><Relationship Id="rId59" Type="http://schemas.openxmlformats.org/officeDocument/2006/relationships/slide" Target="slides/slide49.xml"/><Relationship Id="rId67" Type="http://schemas.openxmlformats.org/officeDocument/2006/relationships/slide" Target="slides/slide57.xml"/><Relationship Id="rId20" Type="http://schemas.openxmlformats.org/officeDocument/2006/relationships/slide" Target="slides/slide10.xml"/><Relationship Id="rId41" Type="http://schemas.openxmlformats.org/officeDocument/2006/relationships/slide" Target="slides/slide31.xml"/><Relationship Id="rId54" Type="http://schemas.openxmlformats.org/officeDocument/2006/relationships/slide" Target="slides/slide44.xml"/><Relationship Id="rId62" Type="http://schemas.openxmlformats.org/officeDocument/2006/relationships/slide" Target="slides/slide52.xml"/><Relationship Id="rId70" Type="http://schemas.openxmlformats.org/officeDocument/2006/relationships/slide" Target="slides/slide60.xml"/><Relationship Id="rId75" Type="http://schemas.openxmlformats.org/officeDocument/2006/relationships/slide" Target="slides/slide65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49" Type="http://schemas.openxmlformats.org/officeDocument/2006/relationships/slide" Target="slides/slide39.xml"/><Relationship Id="rId57" Type="http://schemas.openxmlformats.org/officeDocument/2006/relationships/slide" Target="slides/slide4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511C306-9EE5-4637-A06E-3FD140E01616}" type="doc">
      <dgm:prSet loTypeId="urn:microsoft.com/office/officeart/2008/layout/HorizontalMultiLevelHierarchy" loCatId="hierarchy" qsTypeId="urn:microsoft.com/office/officeart/2005/8/quickstyle/simple3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73404855-AC7F-4637-9CCF-CF648D49D902}">
      <dgm:prSet phldrT="[Текст]"/>
      <dgm:spPr/>
      <dgm:t>
        <a:bodyPr/>
        <a:lstStyle/>
        <a:p>
          <a:r>
            <a:rPr lang="ru-RU" dirty="0" smtClean="0"/>
            <a:t>Клетка</a:t>
          </a:r>
          <a:endParaRPr lang="ru-RU" dirty="0"/>
        </a:p>
      </dgm:t>
    </dgm:pt>
    <dgm:pt modelId="{399D6E1A-1434-4492-9242-EC7779EC564D}" type="parTrans" cxnId="{DBDB4DDD-D6C8-40FA-826A-313C326BBDB8}">
      <dgm:prSet/>
      <dgm:spPr/>
      <dgm:t>
        <a:bodyPr/>
        <a:lstStyle/>
        <a:p>
          <a:endParaRPr lang="ru-RU"/>
        </a:p>
      </dgm:t>
    </dgm:pt>
    <dgm:pt modelId="{C2B93C52-AE5C-4AC9-B4E6-DD728081C442}" type="sibTrans" cxnId="{DBDB4DDD-D6C8-40FA-826A-313C326BBDB8}">
      <dgm:prSet/>
      <dgm:spPr/>
      <dgm:t>
        <a:bodyPr/>
        <a:lstStyle/>
        <a:p>
          <a:endParaRPr lang="ru-RU"/>
        </a:p>
      </dgm:t>
    </dgm:pt>
    <dgm:pt modelId="{85696DCC-0897-4998-8E83-21066DA4664F}">
      <dgm:prSet phldrT="[Текст]"/>
      <dgm:spPr/>
      <dgm:t>
        <a:bodyPr/>
        <a:lstStyle/>
        <a:p>
          <a:r>
            <a:rPr lang="ru-RU" dirty="0" smtClean="0"/>
            <a:t>Из каких частей состоит клетка?</a:t>
          </a:r>
          <a:endParaRPr lang="ru-RU" dirty="0"/>
        </a:p>
      </dgm:t>
    </dgm:pt>
    <dgm:pt modelId="{E0E12751-0053-48E3-83DA-7E0D222D7E5C}" type="parTrans" cxnId="{2F1BA5F1-EF47-4354-9AA0-29C3EE5767D7}">
      <dgm:prSet/>
      <dgm:spPr/>
      <dgm:t>
        <a:bodyPr/>
        <a:lstStyle/>
        <a:p>
          <a:endParaRPr lang="ru-RU"/>
        </a:p>
      </dgm:t>
    </dgm:pt>
    <dgm:pt modelId="{09655EED-27C0-4320-921B-DAA32F6762FB}" type="sibTrans" cxnId="{2F1BA5F1-EF47-4354-9AA0-29C3EE5767D7}">
      <dgm:prSet/>
      <dgm:spPr/>
      <dgm:t>
        <a:bodyPr/>
        <a:lstStyle/>
        <a:p>
          <a:endParaRPr lang="ru-RU"/>
        </a:p>
      </dgm:t>
    </dgm:pt>
    <dgm:pt modelId="{F93898D3-FA59-4B39-83BB-8F389BF4298B}">
      <dgm:prSet phldrT="[Текст]"/>
      <dgm:spPr/>
      <dgm:t>
        <a:bodyPr/>
        <a:lstStyle/>
        <a:p>
          <a:r>
            <a:rPr lang="ru-RU" dirty="0" smtClean="0"/>
            <a:t>Вещества</a:t>
          </a:r>
          <a:endParaRPr lang="ru-RU" dirty="0"/>
        </a:p>
      </dgm:t>
    </dgm:pt>
    <dgm:pt modelId="{5937C790-08AF-455C-B75E-DE0F2F356C19}" type="parTrans" cxnId="{2D18F519-4914-4C8A-87D2-F9B204657BF0}">
      <dgm:prSet/>
      <dgm:spPr/>
      <dgm:t>
        <a:bodyPr/>
        <a:lstStyle/>
        <a:p>
          <a:endParaRPr lang="ru-RU"/>
        </a:p>
      </dgm:t>
    </dgm:pt>
    <dgm:pt modelId="{FEEDEA6A-1602-41B1-A709-C8584A09F538}" type="sibTrans" cxnId="{2D18F519-4914-4C8A-87D2-F9B204657BF0}">
      <dgm:prSet/>
      <dgm:spPr/>
      <dgm:t>
        <a:bodyPr/>
        <a:lstStyle/>
        <a:p>
          <a:endParaRPr lang="ru-RU"/>
        </a:p>
      </dgm:t>
    </dgm:pt>
    <dgm:pt modelId="{D3EB91BA-5C81-4D7E-91F1-C4587AF33D0E}">
      <dgm:prSet phldrT="[Текст]"/>
      <dgm:spPr/>
      <dgm:t>
        <a:bodyPr/>
        <a:lstStyle/>
        <a:p>
          <a:r>
            <a:rPr lang="ru-RU" dirty="0" smtClean="0"/>
            <a:t>Какие процессы жизнедеятельности происходят ?</a:t>
          </a:r>
          <a:endParaRPr lang="ru-RU" dirty="0"/>
        </a:p>
      </dgm:t>
    </dgm:pt>
    <dgm:pt modelId="{A75F0DA2-E289-457E-B86F-DB724F69962C}" type="parTrans" cxnId="{6FABE598-B0D1-456B-BC11-7BE91D7F99BE}">
      <dgm:prSet/>
      <dgm:spPr/>
      <dgm:t>
        <a:bodyPr/>
        <a:lstStyle/>
        <a:p>
          <a:endParaRPr lang="ru-RU"/>
        </a:p>
      </dgm:t>
    </dgm:pt>
    <dgm:pt modelId="{84911B43-55EC-411E-A851-5EF5BE46103A}" type="sibTrans" cxnId="{6FABE598-B0D1-456B-BC11-7BE91D7F99BE}">
      <dgm:prSet/>
      <dgm:spPr/>
      <dgm:t>
        <a:bodyPr/>
        <a:lstStyle/>
        <a:p>
          <a:endParaRPr lang="ru-RU"/>
        </a:p>
      </dgm:t>
    </dgm:pt>
    <dgm:pt modelId="{FE4B5347-0833-492C-BE87-B07CA0E1D63A}">
      <dgm:prSet/>
      <dgm:spPr/>
      <dgm:t>
        <a:bodyPr/>
        <a:lstStyle/>
        <a:p>
          <a:r>
            <a:rPr lang="ru-RU" dirty="0" smtClean="0"/>
            <a:t>Внутри клетки?</a:t>
          </a:r>
          <a:endParaRPr lang="ru-RU" dirty="0"/>
        </a:p>
      </dgm:t>
    </dgm:pt>
    <dgm:pt modelId="{BDE081F1-2CFF-48D0-8D6E-78D29B34F55D}" type="parTrans" cxnId="{10EF7637-3F84-421D-A5D5-0EBAF900615E}">
      <dgm:prSet/>
      <dgm:spPr/>
      <dgm:t>
        <a:bodyPr/>
        <a:lstStyle/>
        <a:p>
          <a:endParaRPr lang="ru-RU"/>
        </a:p>
      </dgm:t>
    </dgm:pt>
    <dgm:pt modelId="{07E7CEA6-8A7D-445D-90A1-DB0F21CACA90}" type="sibTrans" cxnId="{10EF7637-3F84-421D-A5D5-0EBAF900615E}">
      <dgm:prSet/>
      <dgm:spPr/>
      <dgm:t>
        <a:bodyPr/>
        <a:lstStyle/>
        <a:p>
          <a:endParaRPr lang="ru-RU"/>
        </a:p>
      </dgm:t>
    </dgm:pt>
    <dgm:pt modelId="{E6D477DF-E1D6-49F7-9D57-0B3084FDF050}">
      <dgm:prSet/>
      <dgm:spPr/>
      <dgm:t>
        <a:bodyPr/>
        <a:lstStyle/>
        <a:p>
          <a:r>
            <a:rPr lang="ru-RU" dirty="0" smtClean="0"/>
            <a:t>Органические</a:t>
          </a:r>
          <a:endParaRPr lang="ru-RU" dirty="0"/>
        </a:p>
      </dgm:t>
    </dgm:pt>
    <dgm:pt modelId="{6C145E1F-0BF1-4B0A-9D3B-85770C72A18A}" type="parTrans" cxnId="{4C24843E-F2A7-4E39-AC8A-BF7BC87DB102}">
      <dgm:prSet/>
      <dgm:spPr/>
      <dgm:t>
        <a:bodyPr/>
        <a:lstStyle/>
        <a:p>
          <a:endParaRPr lang="ru-RU"/>
        </a:p>
      </dgm:t>
    </dgm:pt>
    <dgm:pt modelId="{E64C5386-5437-43C0-90BB-2497AB0D073E}" type="sibTrans" cxnId="{4C24843E-F2A7-4E39-AC8A-BF7BC87DB102}">
      <dgm:prSet/>
      <dgm:spPr/>
      <dgm:t>
        <a:bodyPr/>
        <a:lstStyle/>
        <a:p>
          <a:endParaRPr lang="ru-RU"/>
        </a:p>
      </dgm:t>
    </dgm:pt>
    <dgm:pt modelId="{4BF6E8C2-A3D1-4CD3-B3FE-917A9F1278A1}">
      <dgm:prSet/>
      <dgm:spPr/>
      <dgm:t>
        <a:bodyPr/>
        <a:lstStyle/>
        <a:p>
          <a:r>
            <a:rPr lang="ru-RU" dirty="0" smtClean="0"/>
            <a:t> Для чего нужны эти части клетке?</a:t>
          </a:r>
          <a:endParaRPr lang="ru-RU" dirty="0"/>
        </a:p>
      </dgm:t>
    </dgm:pt>
    <dgm:pt modelId="{F51158A5-54C3-4030-A5D3-35BBEFBE112A}" type="parTrans" cxnId="{AAFC4359-4CCC-4849-B905-9D62798DF014}">
      <dgm:prSet/>
      <dgm:spPr/>
      <dgm:t>
        <a:bodyPr/>
        <a:lstStyle/>
        <a:p>
          <a:endParaRPr lang="ru-RU"/>
        </a:p>
      </dgm:t>
    </dgm:pt>
    <dgm:pt modelId="{8CFBE533-0DC1-4CB0-A5FD-9DD32A5E4DDF}" type="sibTrans" cxnId="{AAFC4359-4CCC-4849-B905-9D62798DF014}">
      <dgm:prSet/>
      <dgm:spPr/>
      <dgm:t>
        <a:bodyPr/>
        <a:lstStyle/>
        <a:p>
          <a:endParaRPr lang="ru-RU"/>
        </a:p>
      </dgm:t>
    </dgm:pt>
    <dgm:pt modelId="{43EB02ED-AC66-4FD4-BFC1-A221A07CC0D4}">
      <dgm:prSet/>
      <dgm:spPr/>
      <dgm:t>
        <a:bodyPr/>
        <a:lstStyle/>
        <a:p>
          <a:r>
            <a:rPr lang="ru-RU" dirty="0" smtClean="0"/>
            <a:t>Неорганические</a:t>
          </a:r>
          <a:endParaRPr lang="ru-RU" dirty="0"/>
        </a:p>
      </dgm:t>
    </dgm:pt>
    <dgm:pt modelId="{D27E988A-8B31-455C-8D01-BB23DE09ACB5}" type="parTrans" cxnId="{713A4575-A731-4DC4-8D01-C94711CCF4D7}">
      <dgm:prSet/>
      <dgm:spPr/>
      <dgm:t>
        <a:bodyPr/>
        <a:lstStyle/>
        <a:p>
          <a:endParaRPr lang="ru-RU"/>
        </a:p>
      </dgm:t>
    </dgm:pt>
    <dgm:pt modelId="{63A32650-DBE3-41BD-BA56-38D746D9F410}" type="sibTrans" cxnId="{713A4575-A731-4DC4-8D01-C94711CCF4D7}">
      <dgm:prSet/>
      <dgm:spPr/>
      <dgm:t>
        <a:bodyPr/>
        <a:lstStyle/>
        <a:p>
          <a:endParaRPr lang="ru-RU"/>
        </a:p>
      </dgm:t>
    </dgm:pt>
    <dgm:pt modelId="{73084769-E831-47FC-8CBE-4E928F1C8471}">
      <dgm:prSet/>
      <dgm:spPr/>
      <dgm:t>
        <a:bodyPr/>
        <a:lstStyle/>
        <a:p>
          <a:r>
            <a:rPr lang="ru-RU" dirty="0" smtClean="0"/>
            <a:t>Связь клетки с другими клетками или средой?</a:t>
          </a:r>
          <a:endParaRPr lang="ru-RU" dirty="0"/>
        </a:p>
      </dgm:t>
    </dgm:pt>
    <dgm:pt modelId="{9BA60E80-CB39-4DF2-B02C-ECB4C67F3B07}" type="parTrans" cxnId="{9843B0B0-04F8-4564-8737-2EFFFEE35623}">
      <dgm:prSet/>
      <dgm:spPr/>
      <dgm:t>
        <a:bodyPr/>
        <a:lstStyle/>
        <a:p>
          <a:endParaRPr lang="ru-RU"/>
        </a:p>
      </dgm:t>
    </dgm:pt>
    <dgm:pt modelId="{CF347D88-D979-40A3-B823-E115CAF23119}" type="sibTrans" cxnId="{9843B0B0-04F8-4564-8737-2EFFFEE35623}">
      <dgm:prSet/>
      <dgm:spPr/>
      <dgm:t>
        <a:bodyPr/>
        <a:lstStyle/>
        <a:p>
          <a:endParaRPr lang="ru-RU"/>
        </a:p>
      </dgm:t>
    </dgm:pt>
    <dgm:pt modelId="{45CFA87A-9ED9-4D3A-AFBD-6848630A9814}" type="pres">
      <dgm:prSet presAssocID="{B511C306-9EE5-4637-A06E-3FD140E01616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1759082-364C-4A2B-9AF6-8BDDCA1B131F}" type="pres">
      <dgm:prSet presAssocID="{73404855-AC7F-4637-9CCF-CF648D49D902}" presName="root1" presStyleCnt="0"/>
      <dgm:spPr/>
    </dgm:pt>
    <dgm:pt modelId="{E1F6C875-AFD3-4D89-B98B-505515F053BE}" type="pres">
      <dgm:prSet presAssocID="{73404855-AC7F-4637-9CCF-CF648D49D902}" presName="LevelOneTextNod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5AD4366-5DFB-4109-A25B-612542B1A367}" type="pres">
      <dgm:prSet presAssocID="{73404855-AC7F-4637-9CCF-CF648D49D902}" presName="level2hierChild" presStyleCnt="0"/>
      <dgm:spPr/>
    </dgm:pt>
    <dgm:pt modelId="{124474CB-CD2D-45C1-89C7-5E54E558D225}" type="pres">
      <dgm:prSet presAssocID="{E0E12751-0053-48E3-83DA-7E0D222D7E5C}" presName="conn2-1" presStyleLbl="parChTrans1D2" presStyleIdx="0" presStyleCnt="3"/>
      <dgm:spPr/>
      <dgm:t>
        <a:bodyPr/>
        <a:lstStyle/>
        <a:p>
          <a:endParaRPr lang="ru-RU"/>
        </a:p>
      </dgm:t>
    </dgm:pt>
    <dgm:pt modelId="{B58D7972-88A2-469E-91D5-A8ACCFF512ED}" type="pres">
      <dgm:prSet presAssocID="{E0E12751-0053-48E3-83DA-7E0D222D7E5C}" presName="connTx" presStyleLbl="parChTrans1D2" presStyleIdx="0" presStyleCnt="3"/>
      <dgm:spPr/>
      <dgm:t>
        <a:bodyPr/>
        <a:lstStyle/>
        <a:p>
          <a:endParaRPr lang="ru-RU"/>
        </a:p>
      </dgm:t>
    </dgm:pt>
    <dgm:pt modelId="{05485253-8B93-4863-868B-633C31F5097F}" type="pres">
      <dgm:prSet presAssocID="{85696DCC-0897-4998-8E83-21066DA4664F}" presName="root2" presStyleCnt="0"/>
      <dgm:spPr/>
    </dgm:pt>
    <dgm:pt modelId="{C4564E26-5061-4127-BE13-8FB25A86BC18}" type="pres">
      <dgm:prSet presAssocID="{85696DCC-0897-4998-8E83-21066DA4664F}" presName="LevelTwoTextNode" presStyleLbl="node2" presStyleIdx="0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EC68147-DF25-4F40-B0B5-4824A8236422}" type="pres">
      <dgm:prSet presAssocID="{85696DCC-0897-4998-8E83-21066DA4664F}" presName="level3hierChild" presStyleCnt="0"/>
      <dgm:spPr/>
    </dgm:pt>
    <dgm:pt modelId="{F7934779-FD5C-4386-BEB3-33E1E29FE441}" type="pres">
      <dgm:prSet presAssocID="{F51158A5-54C3-4030-A5D3-35BBEFBE112A}" presName="conn2-1" presStyleLbl="parChTrans1D3" presStyleIdx="0" presStyleCnt="5"/>
      <dgm:spPr/>
      <dgm:t>
        <a:bodyPr/>
        <a:lstStyle/>
        <a:p>
          <a:endParaRPr lang="ru-RU"/>
        </a:p>
      </dgm:t>
    </dgm:pt>
    <dgm:pt modelId="{1BD17A6B-6DEC-4A84-B5F6-A7EA9CEA3F99}" type="pres">
      <dgm:prSet presAssocID="{F51158A5-54C3-4030-A5D3-35BBEFBE112A}" presName="connTx" presStyleLbl="parChTrans1D3" presStyleIdx="0" presStyleCnt="5"/>
      <dgm:spPr/>
      <dgm:t>
        <a:bodyPr/>
        <a:lstStyle/>
        <a:p>
          <a:endParaRPr lang="ru-RU"/>
        </a:p>
      </dgm:t>
    </dgm:pt>
    <dgm:pt modelId="{C17C9262-A5EC-49B1-9432-7687F65478EC}" type="pres">
      <dgm:prSet presAssocID="{4BF6E8C2-A3D1-4CD3-B3FE-917A9F1278A1}" presName="root2" presStyleCnt="0"/>
      <dgm:spPr/>
    </dgm:pt>
    <dgm:pt modelId="{064F1E5A-9B14-4549-B07B-56EC76692B68}" type="pres">
      <dgm:prSet presAssocID="{4BF6E8C2-A3D1-4CD3-B3FE-917A9F1278A1}" presName="LevelTwoTextNode" presStyleLbl="node3" presStyleIdx="0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9122BC3-EF13-45D9-9981-31B9D31B1503}" type="pres">
      <dgm:prSet presAssocID="{4BF6E8C2-A3D1-4CD3-B3FE-917A9F1278A1}" presName="level3hierChild" presStyleCnt="0"/>
      <dgm:spPr/>
    </dgm:pt>
    <dgm:pt modelId="{DD5E6C5C-39F1-44E9-AFC9-9534CCAA1F06}" type="pres">
      <dgm:prSet presAssocID="{5937C790-08AF-455C-B75E-DE0F2F356C19}" presName="conn2-1" presStyleLbl="parChTrans1D2" presStyleIdx="1" presStyleCnt="3"/>
      <dgm:spPr/>
      <dgm:t>
        <a:bodyPr/>
        <a:lstStyle/>
        <a:p>
          <a:endParaRPr lang="ru-RU"/>
        </a:p>
      </dgm:t>
    </dgm:pt>
    <dgm:pt modelId="{18E9E22C-4D48-4168-B116-AA37D16D9FAB}" type="pres">
      <dgm:prSet presAssocID="{5937C790-08AF-455C-B75E-DE0F2F356C19}" presName="connTx" presStyleLbl="parChTrans1D2" presStyleIdx="1" presStyleCnt="3"/>
      <dgm:spPr/>
      <dgm:t>
        <a:bodyPr/>
        <a:lstStyle/>
        <a:p>
          <a:endParaRPr lang="ru-RU"/>
        </a:p>
      </dgm:t>
    </dgm:pt>
    <dgm:pt modelId="{331337F0-A380-47C7-9921-264CA84E00A0}" type="pres">
      <dgm:prSet presAssocID="{F93898D3-FA59-4B39-83BB-8F389BF4298B}" presName="root2" presStyleCnt="0"/>
      <dgm:spPr/>
    </dgm:pt>
    <dgm:pt modelId="{5129AE02-0A4F-4BD4-9868-B0141BA5A1CD}" type="pres">
      <dgm:prSet presAssocID="{F93898D3-FA59-4B39-83BB-8F389BF4298B}" presName="LevelTwoTextNode" presStyleLbl="node2" presStyleIdx="1" presStyleCnt="3" custLinFactNeighborX="-2720" custLinFactNeighborY="-2677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0465DB4-0743-4934-8634-43A06011B29F}" type="pres">
      <dgm:prSet presAssocID="{F93898D3-FA59-4B39-83BB-8F389BF4298B}" presName="level3hierChild" presStyleCnt="0"/>
      <dgm:spPr/>
    </dgm:pt>
    <dgm:pt modelId="{B103ACF9-2C8D-4362-BAFC-2C938BC54C3A}" type="pres">
      <dgm:prSet presAssocID="{6C145E1F-0BF1-4B0A-9D3B-85770C72A18A}" presName="conn2-1" presStyleLbl="parChTrans1D3" presStyleIdx="1" presStyleCnt="5"/>
      <dgm:spPr/>
      <dgm:t>
        <a:bodyPr/>
        <a:lstStyle/>
        <a:p>
          <a:endParaRPr lang="ru-RU"/>
        </a:p>
      </dgm:t>
    </dgm:pt>
    <dgm:pt modelId="{4A0EB9E4-084A-4C4A-9EBE-C7806DCC0101}" type="pres">
      <dgm:prSet presAssocID="{6C145E1F-0BF1-4B0A-9D3B-85770C72A18A}" presName="connTx" presStyleLbl="parChTrans1D3" presStyleIdx="1" presStyleCnt="5"/>
      <dgm:spPr/>
      <dgm:t>
        <a:bodyPr/>
        <a:lstStyle/>
        <a:p>
          <a:endParaRPr lang="ru-RU"/>
        </a:p>
      </dgm:t>
    </dgm:pt>
    <dgm:pt modelId="{3CFA7FF5-F876-4047-8984-D1F680C251F7}" type="pres">
      <dgm:prSet presAssocID="{E6D477DF-E1D6-49F7-9D57-0B3084FDF050}" presName="root2" presStyleCnt="0"/>
      <dgm:spPr/>
    </dgm:pt>
    <dgm:pt modelId="{19F0A51F-CFEA-4575-A20E-BB9F49FB14DD}" type="pres">
      <dgm:prSet presAssocID="{E6D477DF-E1D6-49F7-9D57-0B3084FDF050}" presName="LevelTwoTextNode" presStyleLbl="node3" presStyleIdx="1" presStyleCnt="5" custLinFactNeighborY="-1338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1B60BB3-3474-40CA-989E-255939F40469}" type="pres">
      <dgm:prSet presAssocID="{E6D477DF-E1D6-49F7-9D57-0B3084FDF050}" presName="level3hierChild" presStyleCnt="0"/>
      <dgm:spPr/>
    </dgm:pt>
    <dgm:pt modelId="{12042ACE-5B15-4CE3-8712-2C2460C4EF1C}" type="pres">
      <dgm:prSet presAssocID="{D27E988A-8B31-455C-8D01-BB23DE09ACB5}" presName="conn2-1" presStyleLbl="parChTrans1D3" presStyleIdx="2" presStyleCnt="5"/>
      <dgm:spPr/>
      <dgm:t>
        <a:bodyPr/>
        <a:lstStyle/>
        <a:p>
          <a:endParaRPr lang="ru-RU"/>
        </a:p>
      </dgm:t>
    </dgm:pt>
    <dgm:pt modelId="{7D88E164-9D31-4362-8286-B764604628EF}" type="pres">
      <dgm:prSet presAssocID="{D27E988A-8B31-455C-8D01-BB23DE09ACB5}" presName="connTx" presStyleLbl="parChTrans1D3" presStyleIdx="2" presStyleCnt="5"/>
      <dgm:spPr/>
      <dgm:t>
        <a:bodyPr/>
        <a:lstStyle/>
        <a:p>
          <a:endParaRPr lang="ru-RU"/>
        </a:p>
      </dgm:t>
    </dgm:pt>
    <dgm:pt modelId="{0B968C6A-0ACB-42EE-92CD-BC80279507A7}" type="pres">
      <dgm:prSet presAssocID="{43EB02ED-AC66-4FD4-BFC1-A221A07CC0D4}" presName="root2" presStyleCnt="0"/>
      <dgm:spPr/>
    </dgm:pt>
    <dgm:pt modelId="{5568BC7A-7E3D-4CC2-BEA7-3DBB2B5C70C3}" type="pres">
      <dgm:prSet presAssocID="{43EB02ED-AC66-4FD4-BFC1-A221A07CC0D4}" presName="LevelTwoTextNode" presStyleLbl="node3" presStyleIdx="2" presStyleCnt="5" custLinFactNeighborX="1360" custLinFactNeighborY="-2230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D37A748-8A28-43D3-81EA-407BE105272D}" type="pres">
      <dgm:prSet presAssocID="{43EB02ED-AC66-4FD4-BFC1-A221A07CC0D4}" presName="level3hierChild" presStyleCnt="0"/>
      <dgm:spPr/>
    </dgm:pt>
    <dgm:pt modelId="{2619B992-E4D8-483C-813B-02C5EC88D799}" type="pres">
      <dgm:prSet presAssocID="{A75F0DA2-E289-457E-B86F-DB724F69962C}" presName="conn2-1" presStyleLbl="parChTrans1D2" presStyleIdx="2" presStyleCnt="3"/>
      <dgm:spPr/>
      <dgm:t>
        <a:bodyPr/>
        <a:lstStyle/>
        <a:p>
          <a:endParaRPr lang="ru-RU"/>
        </a:p>
      </dgm:t>
    </dgm:pt>
    <dgm:pt modelId="{7BE34252-D3B3-471F-BF5B-EB8B7FA196BC}" type="pres">
      <dgm:prSet presAssocID="{A75F0DA2-E289-457E-B86F-DB724F69962C}" presName="connTx" presStyleLbl="parChTrans1D2" presStyleIdx="2" presStyleCnt="3"/>
      <dgm:spPr/>
      <dgm:t>
        <a:bodyPr/>
        <a:lstStyle/>
        <a:p>
          <a:endParaRPr lang="ru-RU"/>
        </a:p>
      </dgm:t>
    </dgm:pt>
    <dgm:pt modelId="{FE026434-55F9-4040-969D-1B65060A32B2}" type="pres">
      <dgm:prSet presAssocID="{D3EB91BA-5C81-4D7E-91F1-C4587AF33D0E}" presName="root2" presStyleCnt="0"/>
      <dgm:spPr/>
    </dgm:pt>
    <dgm:pt modelId="{A7205B2F-A50F-4612-AFD9-7B9D5D6E3F8E}" type="pres">
      <dgm:prSet presAssocID="{D3EB91BA-5C81-4D7E-91F1-C4587AF33D0E}" presName="LevelTwoTextNode" presStyleLbl="node2" presStyleIdx="2" presStyleCnt="3" custLinFactNeighborX="-1116" custLinFactNeighborY="-6586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022ADD43-DB3C-4C57-B031-272752D4941A}" type="pres">
      <dgm:prSet presAssocID="{D3EB91BA-5C81-4D7E-91F1-C4587AF33D0E}" presName="level3hierChild" presStyleCnt="0"/>
      <dgm:spPr/>
    </dgm:pt>
    <dgm:pt modelId="{DF7B150F-74D0-453B-ADA7-F1BAEB198253}" type="pres">
      <dgm:prSet presAssocID="{BDE081F1-2CFF-48D0-8D6E-78D29B34F55D}" presName="conn2-1" presStyleLbl="parChTrans1D3" presStyleIdx="3" presStyleCnt="5"/>
      <dgm:spPr/>
      <dgm:t>
        <a:bodyPr/>
        <a:lstStyle/>
        <a:p>
          <a:endParaRPr lang="ru-RU"/>
        </a:p>
      </dgm:t>
    </dgm:pt>
    <dgm:pt modelId="{6EC94468-9A8A-4D4C-AFD7-33D2B81A17E4}" type="pres">
      <dgm:prSet presAssocID="{BDE081F1-2CFF-48D0-8D6E-78D29B34F55D}" presName="connTx" presStyleLbl="parChTrans1D3" presStyleIdx="3" presStyleCnt="5"/>
      <dgm:spPr/>
      <dgm:t>
        <a:bodyPr/>
        <a:lstStyle/>
        <a:p>
          <a:endParaRPr lang="ru-RU"/>
        </a:p>
      </dgm:t>
    </dgm:pt>
    <dgm:pt modelId="{9CADF6D7-1E80-4294-9809-E8908CB7523A}" type="pres">
      <dgm:prSet presAssocID="{FE4B5347-0833-492C-BE87-B07CA0E1D63A}" presName="root2" presStyleCnt="0"/>
      <dgm:spPr/>
    </dgm:pt>
    <dgm:pt modelId="{546649B5-1946-4D38-98A9-32C07F5D7DE1}" type="pres">
      <dgm:prSet presAssocID="{FE4B5347-0833-492C-BE87-B07CA0E1D63A}" presName="LevelTwoTextNode" presStyleLbl="node3" presStyleIdx="3" presStyleCnt="5" custLinFactNeighborY="-3034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2A087A1-F629-4287-97A9-F67D86D917EB}" type="pres">
      <dgm:prSet presAssocID="{FE4B5347-0833-492C-BE87-B07CA0E1D63A}" presName="level3hierChild" presStyleCnt="0"/>
      <dgm:spPr/>
    </dgm:pt>
    <dgm:pt modelId="{1CDF6FAE-E0F7-4DC7-8B9D-D2B9A932D8EF}" type="pres">
      <dgm:prSet presAssocID="{9BA60E80-CB39-4DF2-B02C-ECB4C67F3B07}" presName="conn2-1" presStyleLbl="parChTrans1D3" presStyleIdx="4" presStyleCnt="5"/>
      <dgm:spPr/>
      <dgm:t>
        <a:bodyPr/>
        <a:lstStyle/>
        <a:p>
          <a:endParaRPr lang="ru-RU"/>
        </a:p>
      </dgm:t>
    </dgm:pt>
    <dgm:pt modelId="{65DE6DFF-DD62-490C-A2CF-ADAACF384155}" type="pres">
      <dgm:prSet presAssocID="{9BA60E80-CB39-4DF2-B02C-ECB4C67F3B07}" presName="connTx" presStyleLbl="parChTrans1D3" presStyleIdx="4" presStyleCnt="5"/>
      <dgm:spPr/>
      <dgm:t>
        <a:bodyPr/>
        <a:lstStyle/>
        <a:p>
          <a:endParaRPr lang="ru-RU"/>
        </a:p>
      </dgm:t>
    </dgm:pt>
    <dgm:pt modelId="{9505B417-834B-4933-BF8B-4E5941C9F26F}" type="pres">
      <dgm:prSet presAssocID="{73084769-E831-47FC-8CBE-4E928F1C8471}" presName="root2" presStyleCnt="0"/>
      <dgm:spPr/>
    </dgm:pt>
    <dgm:pt modelId="{2A788F31-8867-4F12-92AB-6476F096EAB4}" type="pres">
      <dgm:prSet presAssocID="{73084769-E831-47FC-8CBE-4E928F1C8471}" presName="LevelTwoTextNode" presStyleLbl="node3" presStyleIdx="4" presStyleCnt="5" custLinFactNeighborY="-4391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77EBD00-8468-41F7-9081-55C536E6F5E7}" type="pres">
      <dgm:prSet presAssocID="{73084769-E831-47FC-8CBE-4E928F1C8471}" presName="level3hierChild" presStyleCnt="0"/>
      <dgm:spPr/>
    </dgm:pt>
  </dgm:ptLst>
  <dgm:cxnLst>
    <dgm:cxn modelId="{C53E9595-93F2-4461-A86D-B77D6885A660}" type="presOf" srcId="{A75F0DA2-E289-457E-B86F-DB724F69962C}" destId="{2619B992-E4D8-483C-813B-02C5EC88D799}" srcOrd="0" destOrd="0" presId="urn:microsoft.com/office/officeart/2008/layout/HorizontalMultiLevelHierarchy"/>
    <dgm:cxn modelId="{B5A905A2-C241-4430-9C1D-298239F831A9}" type="presOf" srcId="{85696DCC-0897-4998-8E83-21066DA4664F}" destId="{C4564E26-5061-4127-BE13-8FB25A86BC18}" srcOrd="0" destOrd="0" presId="urn:microsoft.com/office/officeart/2008/layout/HorizontalMultiLevelHierarchy"/>
    <dgm:cxn modelId="{6FABE598-B0D1-456B-BC11-7BE91D7F99BE}" srcId="{73404855-AC7F-4637-9CCF-CF648D49D902}" destId="{D3EB91BA-5C81-4D7E-91F1-C4587AF33D0E}" srcOrd="2" destOrd="0" parTransId="{A75F0DA2-E289-457E-B86F-DB724F69962C}" sibTransId="{84911B43-55EC-411E-A851-5EF5BE46103A}"/>
    <dgm:cxn modelId="{4B6A4544-997E-4581-A676-204F009A85B9}" type="presOf" srcId="{73404855-AC7F-4637-9CCF-CF648D49D902}" destId="{E1F6C875-AFD3-4D89-B98B-505515F053BE}" srcOrd="0" destOrd="0" presId="urn:microsoft.com/office/officeart/2008/layout/HorizontalMultiLevelHierarchy"/>
    <dgm:cxn modelId="{39F381CD-7E53-4A8A-A324-8013D838965A}" type="presOf" srcId="{BDE081F1-2CFF-48D0-8D6E-78D29B34F55D}" destId="{DF7B150F-74D0-453B-ADA7-F1BAEB198253}" srcOrd="0" destOrd="0" presId="urn:microsoft.com/office/officeart/2008/layout/HorizontalMultiLevelHierarchy"/>
    <dgm:cxn modelId="{587E84C6-D018-4C8C-A985-C88B9F350064}" type="presOf" srcId="{B511C306-9EE5-4637-A06E-3FD140E01616}" destId="{45CFA87A-9ED9-4D3A-AFBD-6848630A9814}" srcOrd="0" destOrd="0" presId="urn:microsoft.com/office/officeart/2008/layout/HorizontalMultiLevelHierarchy"/>
    <dgm:cxn modelId="{67C603FD-B014-443A-AD99-2F7CE10F6469}" type="presOf" srcId="{D27E988A-8B31-455C-8D01-BB23DE09ACB5}" destId="{12042ACE-5B15-4CE3-8712-2C2460C4EF1C}" srcOrd="0" destOrd="0" presId="urn:microsoft.com/office/officeart/2008/layout/HorizontalMultiLevelHierarchy"/>
    <dgm:cxn modelId="{4C24843E-F2A7-4E39-AC8A-BF7BC87DB102}" srcId="{F93898D3-FA59-4B39-83BB-8F389BF4298B}" destId="{E6D477DF-E1D6-49F7-9D57-0B3084FDF050}" srcOrd="0" destOrd="0" parTransId="{6C145E1F-0BF1-4B0A-9D3B-85770C72A18A}" sibTransId="{E64C5386-5437-43C0-90BB-2497AB0D073E}"/>
    <dgm:cxn modelId="{FBB1ABC4-377C-49C9-AFF4-F6174D012F4A}" type="presOf" srcId="{5937C790-08AF-455C-B75E-DE0F2F356C19}" destId="{18E9E22C-4D48-4168-B116-AA37D16D9FAB}" srcOrd="1" destOrd="0" presId="urn:microsoft.com/office/officeart/2008/layout/HorizontalMultiLevelHierarchy"/>
    <dgm:cxn modelId="{2624DC53-08CE-43FE-A198-CB9228B38DC2}" type="presOf" srcId="{F51158A5-54C3-4030-A5D3-35BBEFBE112A}" destId="{1BD17A6B-6DEC-4A84-B5F6-A7EA9CEA3F99}" srcOrd="1" destOrd="0" presId="urn:microsoft.com/office/officeart/2008/layout/HorizontalMultiLevelHierarchy"/>
    <dgm:cxn modelId="{9B3F5757-505C-4502-A669-858714FFFEFC}" type="presOf" srcId="{BDE081F1-2CFF-48D0-8D6E-78D29B34F55D}" destId="{6EC94468-9A8A-4D4C-AFD7-33D2B81A17E4}" srcOrd="1" destOrd="0" presId="urn:microsoft.com/office/officeart/2008/layout/HorizontalMultiLevelHierarchy"/>
    <dgm:cxn modelId="{AE232735-6896-46B2-AF7F-5F27558D0CB0}" type="presOf" srcId="{43EB02ED-AC66-4FD4-BFC1-A221A07CC0D4}" destId="{5568BC7A-7E3D-4CC2-BEA7-3DBB2B5C70C3}" srcOrd="0" destOrd="0" presId="urn:microsoft.com/office/officeart/2008/layout/HorizontalMultiLevelHierarchy"/>
    <dgm:cxn modelId="{9F3CED5C-4D01-4A7D-AFAD-5BEB656BC39A}" type="presOf" srcId="{D27E988A-8B31-455C-8D01-BB23DE09ACB5}" destId="{7D88E164-9D31-4362-8286-B764604628EF}" srcOrd="1" destOrd="0" presId="urn:microsoft.com/office/officeart/2008/layout/HorizontalMultiLevelHierarchy"/>
    <dgm:cxn modelId="{546D63E0-2CF9-47A5-B7BD-4C88796453EE}" type="presOf" srcId="{D3EB91BA-5C81-4D7E-91F1-C4587AF33D0E}" destId="{A7205B2F-A50F-4612-AFD9-7B9D5D6E3F8E}" srcOrd="0" destOrd="0" presId="urn:microsoft.com/office/officeart/2008/layout/HorizontalMultiLevelHierarchy"/>
    <dgm:cxn modelId="{2F1BA5F1-EF47-4354-9AA0-29C3EE5767D7}" srcId="{73404855-AC7F-4637-9CCF-CF648D49D902}" destId="{85696DCC-0897-4998-8E83-21066DA4664F}" srcOrd="0" destOrd="0" parTransId="{E0E12751-0053-48E3-83DA-7E0D222D7E5C}" sibTransId="{09655EED-27C0-4320-921B-DAA32F6762FB}"/>
    <dgm:cxn modelId="{04F88A7B-6BCB-4A92-A5BE-7E0A1C7639A5}" type="presOf" srcId="{E0E12751-0053-48E3-83DA-7E0D222D7E5C}" destId="{B58D7972-88A2-469E-91D5-A8ACCFF512ED}" srcOrd="1" destOrd="0" presId="urn:microsoft.com/office/officeart/2008/layout/HorizontalMultiLevelHierarchy"/>
    <dgm:cxn modelId="{AAFC4359-4CCC-4849-B905-9D62798DF014}" srcId="{85696DCC-0897-4998-8E83-21066DA4664F}" destId="{4BF6E8C2-A3D1-4CD3-B3FE-917A9F1278A1}" srcOrd="0" destOrd="0" parTransId="{F51158A5-54C3-4030-A5D3-35BBEFBE112A}" sibTransId="{8CFBE533-0DC1-4CB0-A5FD-9DD32A5E4DDF}"/>
    <dgm:cxn modelId="{10EF7637-3F84-421D-A5D5-0EBAF900615E}" srcId="{D3EB91BA-5C81-4D7E-91F1-C4587AF33D0E}" destId="{FE4B5347-0833-492C-BE87-B07CA0E1D63A}" srcOrd="0" destOrd="0" parTransId="{BDE081F1-2CFF-48D0-8D6E-78D29B34F55D}" sibTransId="{07E7CEA6-8A7D-445D-90A1-DB0F21CACA90}"/>
    <dgm:cxn modelId="{E2F6A234-CB80-4652-8558-23145024A81C}" type="presOf" srcId="{6C145E1F-0BF1-4B0A-9D3B-85770C72A18A}" destId="{4A0EB9E4-084A-4C4A-9EBE-C7806DCC0101}" srcOrd="1" destOrd="0" presId="urn:microsoft.com/office/officeart/2008/layout/HorizontalMultiLevelHierarchy"/>
    <dgm:cxn modelId="{2D18F519-4914-4C8A-87D2-F9B204657BF0}" srcId="{73404855-AC7F-4637-9CCF-CF648D49D902}" destId="{F93898D3-FA59-4B39-83BB-8F389BF4298B}" srcOrd="1" destOrd="0" parTransId="{5937C790-08AF-455C-B75E-DE0F2F356C19}" sibTransId="{FEEDEA6A-1602-41B1-A709-C8584A09F538}"/>
    <dgm:cxn modelId="{E8224D30-F989-4433-933A-CFC43A1CD495}" type="presOf" srcId="{E6D477DF-E1D6-49F7-9D57-0B3084FDF050}" destId="{19F0A51F-CFEA-4575-A20E-BB9F49FB14DD}" srcOrd="0" destOrd="0" presId="urn:microsoft.com/office/officeart/2008/layout/HorizontalMultiLevelHierarchy"/>
    <dgm:cxn modelId="{10A7F4E2-2763-44B7-AAE7-99902EE3C855}" type="presOf" srcId="{F51158A5-54C3-4030-A5D3-35BBEFBE112A}" destId="{F7934779-FD5C-4386-BEB3-33E1E29FE441}" srcOrd="0" destOrd="0" presId="urn:microsoft.com/office/officeart/2008/layout/HorizontalMultiLevelHierarchy"/>
    <dgm:cxn modelId="{B28E1BC7-BB62-4866-83B7-9664C868B241}" type="presOf" srcId="{9BA60E80-CB39-4DF2-B02C-ECB4C67F3B07}" destId="{65DE6DFF-DD62-490C-A2CF-ADAACF384155}" srcOrd="1" destOrd="0" presId="urn:microsoft.com/office/officeart/2008/layout/HorizontalMultiLevelHierarchy"/>
    <dgm:cxn modelId="{35A61BAC-B665-4770-952E-8147EB17D99B}" type="presOf" srcId="{A75F0DA2-E289-457E-B86F-DB724F69962C}" destId="{7BE34252-D3B3-471F-BF5B-EB8B7FA196BC}" srcOrd="1" destOrd="0" presId="urn:microsoft.com/office/officeart/2008/layout/HorizontalMultiLevelHierarchy"/>
    <dgm:cxn modelId="{61568CDD-1FBB-4B19-861F-628EF6DF1615}" type="presOf" srcId="{73084769-E831-47FC-8CBE-4E928F1C8471}" destId="{2A788F31-8867-4F12-92AB-6476F096EAB4}" srcOrd="0" destOrd="0" presId="urn:microsoft.com/office/officeart/2008/layout/HorizontalMultiLevelHierarchy"/>
    <dgm:cxn modelId="{9A4F69BE-B6B9-4009-A202-E53117D56D47}" type="presOf" srcId="{E0E12751-0053-48E3-83DA-7E0D222D7E5C}" destId="{124474CB-CD2D-45C1-89C7-5E54E558D225}" srcOrd="0" destOrd="0" presId="urn:microsoft.com/office/officeart/2008/layout/HorizontalMultiLevelHierarchy"/>
    <dgm:cxn modelId="{191293D4-D6AE-4E09-B2E1-F2A88C18CD5D}" type="presOf" srcId="{4BF6E8C2-A3D1-4CD3-B3FE-917A9F1278A1}" destId="{064F1E5A-9B14-4549-B07B-56EC76692B68}" srcOrd="0" destOrd="0" presId="urn:microsoft.com/office/officeart/2008/layout/HorizontalMultiLevelHierarchy"/>
    <dgm:cxn modelId="{DBDB4DDD-D6C8-40FA-826A-313C326BBDB8}" srcId="{B511C306-9EE5-4637-A06E-3FD140E01616}" destId="{73404855-AC7F-4637-9CCF-CF648D49D902}" srcOrd="0" destOrd="0" parTransId="{399D6E1A-1434-4492-9242-EC7779EC564D}" sibTransId="{C2B93C52-AE5C-4AC9-B4E6-DD728081C442}"/>
    <dgm:cxn modelId="{9843B0B0-04F8-4564-8737-2EFFFEE35623}" srcId="{D3EB91BA-5C81-4D7E-91F1-C4587AF33D0E}" destId="{73084769-E831-47FC-8CBE-4E928F1C8471}" srcOrd="1" destOrd="0" parTransId="{9BA60E80-CB39-4DF2-B02C-ECB4C67F3B07}" sibTransId="{CF347D88-D979-40A3-B823-E115CAF23119}"/>
    <dgm:cxn modelId="{FC689C2B-26EE-4579-9511-CE1285671B0C}" type="presOf" srcId="{FE4B5347-0833-492C-BE87-B07CA0E1D63A}" destId="{546649B5-1946-4D38-98A9-32C07F5D7DE1}" srcOrd="0" destOrd="0" presId="urn:microsoft.com/office/officeart/2008/layout/HorizontalMultiLevelHierarchy"/>
    <dgm:cxn modelId="{2C1BD997-AD02-48D8-9112-DCE0007ED27C}" type="presOf" srcId="{6C145E1F-0BF1-4B0A-9D3B-85770C72A18A}" destId="{B103ACF9-2C8D-4362-BAFC-2C938BC54C3A}" srcOrd="0" destOrd="0" presId="urn:microsoft.com/office/officeart/2008/layout/HorizontalMultiLevelHierarchy"/>
    <dgm:cxn modelId="{E0B1D070-7E0D-4C46-B9CB-2829630E832C}" type="presOf" srcId="{F93898D3-FA59-4B39-83BB-8F389BF4298B}" destId="{5129AE02-0A4F-4BD4-9868-B0141BA5A1CD}" srcOrd="0" destOrd="0" presId="urn:microsoft.com/office/officeart/2008/layout/HorizontalMultiLevelHierarchy"/>
    <dgm:cxn modelId="{7BE91B2C-6E71-497E-942B-B2A6E9F7F5F1}" type="presOf" srcId="{5937C790-08AF-455C-B75E-DE0F2F356C19}" destId="{DD5E6C5C-39F1-44E9-AFC9-9534CCAA1F06}" srcOrd="0" destOrd="0" presId="urn:microsoft.com/office/officeart/2008/layout/HorizontalMultiLevelHierarchy"/>
    <dgm:cxn modelId="{713A4575-A731-4DC4-8D01-C94711CCF4D7}" srcId="{F93898D3-FA59-4B39-83BB-8F389BF4298B}" destId="{43EB02ED-AC66-4FD4-BFC1-A221A07CC0D4}" srcOrd="1" destOrd="0" parTransId="{D27E988A-8B31-455C-8D01-BB23DE09ACB5}" sibTransId="{63A32650-DBE3-41BD-BA56-38D746D9F410}"/>
    <dgm:cxn modelId="{467B64E7-61FE-4677-A129-772DB328EBA6}" type="presOf" srcId="{9BA60E80-CB39-4DF2-B02C-ECB4C67F3B07}" destId="{1CDF6FAE-E0F7-4DC7-8B9D-D2B9A932D8EF}" srcOrd="0" destOrd="0" presId="urn:microsoft.com/office/officeart/2008/layout/HorizontalMultiLevelHierarchy"/>
    <dgm:cxn modelId="{7595E135-593C-4CA1-8DD1-9C0154FCCCBD}" type="presParOf" srcId="{45CFA87A-9ED9-4D3A-AFBD-6848630A9814}" destId="{41759082-364C-4A2B-9AF6-8BDDCA1B131F}" srcOrd="0" destOrd="0" presId="urn:microsoft.com/office/officeart/2008/layout/HorizontalMultiLevelHierarchy"/>
    <dgm:cxn modelId="{81C14FC7-9D01-4E84-AE14-13F611A232A2}" type="presParOf" srcId="{41759082-364C-4A2B-9AF6-8BDDCA1B131F}" destId="{E1F6C875-AFD3-4D89-B98B-505515F053BE}" srcOrd="0" destOrd="0" presId="urn:microsoft.com/office/officeart/2008/layout/HorizontalMultiLevelHierarchy"/>
    <dgm:cxn modelId="{4E11BBE9-3244-415C-87D5-6D2E76407EE8}" type="presParOf" srcId="{41759082-364C-4A2B-9AF6-8BDDCA1B131F}" destId="{15AD4366-5DFB-4109-A25B-612542B1A367}" srcOrd="1" destOrd="0" presId="urn:microsoft.com/office/officeart/2008/layout/HorizontalMultiLevelHierarchy"/>
    <dgm:cxn modelId="{E0E7B821-4713-43D9-ABBC-1B27750F8188}" type="presParOf" srcId="{15AD4366-5DFB-4109-A25B-612542B1A367}" destId="{124474CB-CD2D-45C1-89C7-5E54E558D225}" srcOrd="0" destOrd="0" presId="urn:microsoft.com/office/officeart/2008/layout/HorizontalMultiLevelHierarchy"/>
    <dgm:cxn modelId="{1023E8FB-6C4B-47D8-99FF-0CC41BF4C07E}" type="presParOf" srcId="{124474CB-CD2D-45C1-89C7-5E54E558D225}" destId="{B58D7972-88A2-469E-91D5-A8ACCFF512ED}" srcOrd="0" destOrd="0" presId="urn:microsoft.com/office/officeart/2008/layout/HorizontalMultiLevelHierarchy"/>
    <dgm:cxn modelId="{8E4DD61F-6ACA-4640-926A-86944A7FE8C9}" type="presParOf" srcId="{15AD4366-5DFB-4109-A25B-612542B1A367}" destId="{05485253-8B93-4863-868B-633C31F5097F}" srcOrd="1" destOrd="0" presId="urn:microsoft.com/office/officeart/2008/layout/HorizontalMultiLevelHierarchy"/>
    <dgm:cxn modelId="{DD98B9B3-CE6A-4600-9479-402D019D2F75}" type="presParOf" srcId="{05485253-8B93-4863-868B-633C31F5097F}" destId="{C4564E26-5061-4127-BE13-8FB25A86BC18}" srcOrd="0" destOrd="0" presId="urn:microsoft.com/office/officeart/2008/layout/HorizontalMultiLevelHierarchy"/>
    <dgm:cxn modelId="{F8D408D5-726A-4C09-BE06-650434719F84}" type="presParOf" srcId="{05485253-8B93-4863-868B-633C31F5097F}" destId="{7EC68147-DF25-4F40-B0B5-4824A8236422}" srcOrd="1" destOrd="0" presId="urn:microsoft.com/office/officeart/2008/layout/HorizontalMultiLevelHierarchy"/>
    <dgm:cxn modelId="{81E38986-375B-4C4E-AE32-CC2BB2EF512A}" type="presParOf" srcId="{7EC68147-DF25-4F40-B0B5-4824A8236422}" destId="{F7934779-FD5C-4386-BEB3-33E1E29FE441}" srcOrd="0" destOrd="0" presId="urn:microsoft.com/office/officeart/2008/layout/HorizontalMultiLevelHierarchy"/>
    <dgm:cxn modelId="{E0AAF50C-1071-4D22-97FE-D334FB6558FC}" type="presParOf" srcId="{F7934779-FD5C-4386-BEB3-33E1E29FE441}" destId="{1BD17A6B-6DEC-4A84-B5F6-A7EA9CEA3F99}" srcOrd="0" destOrd="0" presId="urn:microsoft.com/office/officeart/2008/layout/HorizontalMultiLevelHierarchy"/>
    <dgm:cxn modelId="{7856618E-91E3-450C-BF72-D097BF999058}" type="presParOf" srcId="{7EC68147-DF25-4F40-B0B5-4824A8236422}" destId="{C17C9262-A5EC-49B1-9432-7687F65478EC}" srcOrd="1" destOrd="0" presId="urn:microsoft.com/office/officeart/2008/layout/HorizontalMultiLevelHierarchy"/>
    <dgm:cxn modelId="{013306BD-BE78-4ACB-A761-44B3CAE53F75}" type="presParOf" srcId="{C17C9262-A5EC-49B1-9432-7687F65478EC}" destId="{064F1E5A-9B14-4549-B07B-56EC76692B68}" srcOrd="0" destOrd="0" presId="urn:microsoft.com/office/officeart/2008/layout/HorizontalMultiLevelHierarchy"/>
    <dgm:cxn modelId="{293E4DD0-69AA-438B-976E-A5F20359E8A1}" type="presParOf" srcId="{C17C9262-A5EC-49B1-9432-7687F65478EC}" destId="{19122BC3-EF13-45D9-9981-31B9D31B1503}" srcOrd="1" destOrd="0" presId="urn:microsoft.com/office/officeart/2008/layout/HorizontalMultiLevelHierarchy"/>
    <dgm:cxn modelId="{30172413-C877-480D-83DF-7D0495EBDAEF}" type="presParOf" srcId="{15AD4366-5DFB-4109-A25B-612542B1A367}" destId="{DD5E6C5C-39F1-44E9-AFC9-9534CCAA1F06}" srcOrd="2" destOrd="0" presId="urn:microsoft.com/office/officeart/2008/layout/HorizontalMultiLevelHierarchy"/>
    <dgm:cxn modelId="{C01ABA68-85C8-495D-B834-2677E8C94692}" type="presParOf" srcId="{DD5E6C5C-39F1-44E9-AFC9-9534CCAA1F06}" destId="{18E9E22C-4D48-4168-B116-AA37D16D9FAB}" srcOrd="0" destOrd="0" presId="urn:microsoft.com/office/officeart/2008/layout/HorizontalMultiLevelHierarchy"/>
    <dgm:cxn modelId="{F259421B-31AD-4A88-B0C6-0FA3A334ED41}" type="presParOf" srcId="{15AD4366-5DFB-4109-A25B-612542B1A367}" destId="{331337F0-A380-47C7-9921-264CA84E00A0}" srcOrd="3" destOrd="0" presId="urn:microsoft.com/office/officeart/2008/layout/HorizontalMultiLevelHierarchy"/>
    <dgm:cxn modelId="{60742DEA-0385-4C1F-8B4D-FD40F3A43C7D}" type="presParOf" srcId="{331337F0-A380-47C7-9921-264CA84E00A0}" destId="{5129AE02-0A4F-4BD4-9868-B0141BA5A1CD}" srcOrd="0" destOrd="0" presId="urn:microsoft.com/office/officeart/2008/layout/HorizontalMultiLevelHierarchy"/>
    <dgm:cxn modelId="{F243FAE3-0258-493D-955A-3482A2D9A072}" type="presParOf" srcId="{331337F0-A380-47C7-9921-264CA84E00A0}" destId="{F0465DB4-0743-4934-8634-43A06011B29F}" srcOrd="1" destOrd="0" presId="urn:microsoft.com/office/officeart/2008/layout/HorizontalMultiLevelHierarchy"/>
    <dgm:cxn modelId="{23A89D9D-9B1B-4694-B4F5-388A9F2A1C02}" type="presParOf" srcId="{F0465DB4-0743-4934-8634-43A06011B29F}" destId="{B103ACF9-2C8D-4362-BAFC-2C938BC54C3A}" srcOrd="0" destOrd="0" presId="urn:microsoft.com/office/officeart/2008/layout/HorizontalMultiLevelHierarchy"/>
    <dgm:cxn modelId="{90324B4C-E944-4748-816B-5179BDD0EA28}" type="presParOf" srcId="{B103ACF9-2C8D-4362-BAFC-2C938BC54C3A}" destId="{4A0EB9E4-084A-4C4A-9EBE-C7806DCC0101}" srcOrd="0" destOrd="0" presId="urn:microsoft.com/office/officeart/2008/layout/HorizontalMultiLevelHierarchy"/>
    <dgm:cxn modelId="{C35ECE3E-8E83-4A28-82F6-3FE4722BEC32}" type="presParOf" srcId="{F0465DB4-0743-4934-8634-43A06011B29F}" destId="{3CFA7FF5-F876-4047-8984-D1F680C251F7}" srcOrd="1" destOrd="0" presId="urn:microsoft.com/office/officeart/2008/layout/HorizontalMultiLevelHierarchy"/>
    <dgm:cxn modelId="{BB7AF15E-6C03-46BA-968A-72CB925D2323}" type="presParOf" srcId="{3CFA7FF5-F876-4047-8984-D1F680C251F7}" destId="{19F0A51F-CFEA-4575-A20E-BB9F49FB14DD}" srcOrd="0" destOrd="0" presId="urn:microsoft.com/office/officeart/2008/layout/HorizontalMultiLevelHierarchy"/>
    <dgm:cxn modelId="{A355CF19-59A6-4113-925B-797E6B5D1D5B}" type="presParOf" srcId="{3CFA7FF5-F876-4047-8984-D1F680C251F7}" destId="{91B60BB3-3474-40CA-989E-255939F40469}" srcOrd="1" destOrd="0" presId="urn:microsoft.com/office/officeart/2008/layout/HorizontalMultiLevelHierarchy"/>
    <dgm:cxn modelId="{EB648F32-F560-40E4-B994-ECB3A028BFFF}" type="presParOf" srcId="{F0465DB4-0743-4934-8634-43A06011B29F}" destId="{12042ACE-5B15-4CE3-8712-2C2460C4EF1C}" srcOrd="2" destOrd="0" presId="urn:microsoft.com/office/officeart/2008/layout/HorizontalMultiLevelHierarchy"/>
    <dgm:cxn modelId="{2294D3ED-FA3F-427E-B9A6-3B7D1DA1E542}" type="presParOf" srcId="{12042ACE-5B15-4CE3-8712-2C2460C4EF1C}" destId="{7D88E164-9D31-4362-8286-B764604628EF}" srcOrd="0" destOrd="0" presId="urn:microsoft.com/office/officeart/2008/layout/HorizontalMultiLevelHierarchy"/>
    <dgm:cxn modelId="{7F798DDD-5FBD-4FEC-ADA3-D8572E5A75D7}" type="presParOf" srcId="{F0465DB4-0743-4934-8634-43A06011B29F}" destId="{0B968C6A-0ACB-42EE-92CD-BC80279507A7}" srcOrd="3" destOrd="0" presId="urn:microsoft.com/office/officeart/2008/layout/HorizontalMultiLevelHierarchy"/>
    <dgm:cxn modelId="{974F27B2-0810-44F1-B8C4-3577605AAA80}" type="presParOf" srcId="{0B968C6A-0ACB-42EE-92CD-BC80279507A7}" destId="{5568BC7A-7E3D-4CC2-BEA7-3DBB2B5C70C3}" srcOrd="0" destOrd="0" presId="urn:microsoft.com/office/officeart/2008/layout/HorizontalMultiLevelHierarchy"/>
    <dgm:cxn modelId="{6B41FFBD-9CA3-439A-A223-BE4C76BEB50E}" type="presParOf" srcId="{0B968C6A-0ACB-42EE-92CD-BC80279507A7}" destId="{ED37A748-8A28-43D3-81EA-407BE105272D}" srcOrd="1" destOrd="0" presId="urn:microsoft.com/office/officeart/2008/layout/HorizontalMultiLevelHierarchy"/>
    <dgm:cxn modelId="{22F63D34-ABBA-4AA4-9DAD-407B2C5DBDF0}" type="presParOf" srcId="{15AD4366-5DFB-4109-A25B-612542B1A367}" destId="{2619B992-E4D8-483C-813B-02C5EC88D799}" srcOrd="4" destOrd="0" presId="urn:microsoft.com/office/officeart/2008/layout/HorizontalMultiLevelHierarchy"/>
    <dgm:cxn modelId="{4D9C0A47-30B9-4236-AE0C-5FF55E92DE91}" type="presParOf" srcId="{2619B992-E4D8-483C-813B-02C5EC88D799}" destId="{7BE34252-D3B3-471F-BF5B-EB8B7FA196BC}" srcOrd="0" destOrd="0" presId="urn:microsoft.com/office/officeart/2008/layout/HorizontalMultiLevelHierarchy"/>
    <dgm:cxn modelId="{06F4C79F-30FC-4DD8-9851-5D62BB5E739C}" type="presParOf" srcId="{15AD4366-5DFB-4109-A25B-612542B1A367}" destId="{FE026434-55F9-4040-969D-1B65060A32B2}" srcOrd="5" destOrd="0" presId="urn:microsoft.com/office/officeart/2008/layout/HorizontalMultiLevelHierarchy"/>
    <dgm:cxn modelId="{A1BCDBBC-BFF8-4BB8-AB4C-077621BE42E4}" type="presParOf" srcId="{FE026434-55F9-4040-969D-1B65060A32B2}" destId="{A7205B2F-A50F-4612-AFD9-7B9D5D6E3F8E}" srcOrd="0" destOrd="0" presId="urn:microsoft.com/office/officeart/2008/layout/HorizontalMultiLevelHierarchy"/>
    <dgm:cxn modelId="{3C6281DF-D363-433C-8489-700D6B83185D}" type="presParOf" srcId="{FE026434-55F9-4040-969D-1B65060A32B2}" destId="{022ADD43-DB3C-4C57-B031-272752D4941A}" srcOrd="1" destOrd="0" presId="urn:microsoft.com/office/officeart/2008/layout/HorizontalMultiLevelHierarchy"/>
    <dgm:cxn modelId="{3F2CF77E-83E7-4C43-89CC-EC19B170369A}" type="presParOf" srcId="{022ADD43-DB3C-4C57-B031-272752D4941A}" destId="{DF7B150F-74D0-453B-ADA7-F1BAEB198253}" srcOrd="0" destOrd="0" presId="urn:microsoft.com/office/officeart/2008/layout/HorizontalMultiLevelHierarchy"/>
    <dgm:cxn modelId="{3EF210A8-6D8C-46E9-9B4C-A41D5B7AEF91}" type="presParOf" srcId="{DF7B150F-74D0-453B-ADA7-F1BAEB198253}" destId="{6EC94468-9A8A-4D4C-AFD7-33D2B81A17E4}" srcOrd="0" destOrd="0" presId="urn:microsoft.com/office/officeart/2008/layout/HorizontalMultiLevelHierarchy"/>
    <dgm:cxn modelId="{D4F06D6E-0E21-47C3-A957-061D708E87B9}" type="presParOf" srcId="{022ADD43-DB3C-4C57-B031-272752D4941A}" destId="{9CADF6D7-1E80-4294-9809-E8908CB7523A}" srcOrd="1" destOrd="0" presId="urn:microsoft.com/office/officeart/2008/layout/HorizontalMultiLevelHierarchy"/>
    <dgm:cxn modelId="{7537B8DC-94F2-4620-989D-5CB1DCF34AAE}" type="presParOf" srcId="{9CADF6D7-1E80-4294-9809-E8908CB7523A}" destId="{546649B5-1946-4D38-98A9-32C07F5D7DE1}" srcOrd="0" destOrd="0" presId="urn:microsoft.com/office/officeart/2008/layout/HorizontalMultiLevelHierarchy"/>
    <dgm:cxn modelId="{89C76FEE-292C-45CC-B145-C654D18FB660}" type="presParOf" srcId="{9CADF6D7-1E80-4294-9809-E8908CB7523A}" destId="{D2A087A1-F629-4287-97A9-F67D86D917EB}" srcOrd="1" destOrd="0" presId="urn:microsoft.com/office/officeart/2008/layout/HorizontalMultiLevelHierarchy"/>
    <dgm:cxn modelId="{CF9D9F45-AF38-4A16-93DC-CACC9ACD7FC2}" type="presParOf" srcId="{022ADD43-DB3C-4C57-B031-272752D4941A}" destId="{1CDF6FAE-E0F7-4DC7-8B9D-D2B9A932D8EF}" srcOrd="2" destOrd="0" presId="urn:microsoft.com/office/officeart/2008/layout/HorizontalMultiLevelHierarchy"/>
    <dgm:cxn modelId="{464929B8-6B95-452B-A5D5-63C44B0638F1}" type="presParOf" srcId="{1CDF6FAE-E0F7-4DC7-8B9D-D2B9A932D8EF}" destId="{65DE6DFF-DD62-490C-A2CF-ADAACF384155}" srcOrd="0" destOrd="0" presId="urn:microsoft.com/office/officeart/2008/layout/HorizontalMultiLevelHierarchy"/>
    <dgm:cxn modelId="{AA0D1DC3-27DC-4888-8796-ED0FCC339D89}" type="presParOf" srcId="{022ADD43-DB3C-4C57-B031-272752D4941A}" destId="{9505B417-834B-4933-BF8B-4E5941C9F26F}" srcOrd="3" destOrd="0" presId="urn:microsoft.com/office/officeart/2008/layout/HorizontalMultiLevelHierarchy"/>
    <dgm:cxn modelId="{0350C451-D1B7-4820-983E-C9C754506969}" type="presParOf" srcId="{9505B417-834B-4933-BF8B-4E5941C9F26F}" destId="{2A788F31-8867-4F12-92AB-6476F096EAB4}" srcOrd="0" destOrd="0" presId="urn:microsoft.com/office/officeart/2008/layout/HorizontalMultiLevelHierarchy"/>
    <dgm:cxn modelId="{98F86BD8-64D5-433D-A4FD-5498EC7CD0C3}" type="presParOf" srcId="{9505B417-834B-4933-BF8B-4E5941C9F26F}" destId="{677EBD00-8468-41F7-9081-55C536E6F5E7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4DF1B53-E178-43AD-A143-5D34686E2BB0}" type="doc">
      <dgm:prSet loTypeId="urn:microsoft.com/office/officeart/2005/8/layout/hierarchy2" loCatId="hierarchy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2DB81DB0-7DFD-4DE4-8743-B782CDEEB106}">
      <dgm:prSet phldrT="[Текст]"/>
      <dgm:spPr/>
      <dgm:t>
        <a:bodyPr/>
        <a:lstStyle/>
        <a:p>
          <a:r>
            <a:rPr lang="ru-RU" dirty="0" smtClean="0"/>
            <a:t>Изменчивость</a:t>
          </a:r>
          <a:endParaRPr lang="ru-RU" dirty="0"/>
        </a:p>
      </dgm:t>
    </dgm:pt>
    <dgm:pt modelId="{A63DDF23-3097-4A2A-B63A-FA8F10F3CE9F}" type="parTrans" cxnId="{86182A80-EEF8-4F70-9621-D24F69302728}">
      <dgm:prSet/>
      <dgm:spPr/>
      <dgm:t>
        <a:bodyPr/>
        <a:lstStyle/>
        <a:p>
          <a:endParaRPr lang="ru-RU"/>
        </a:p>
      </dgm:t>
    </dgm:pt>
    <dgm:pt modelId="{B3EF04DF-4B2C-4CC8-8E6C-62169243E2B8}" type="sibTrans" cxnId="{86182A80-EEF8-4F70-9621-D24F69302728}">
      <dgm:prSet/>
      <dgm:spPr/>
      <dgm:t>
        <a:bodyPr/>
        <a:lstStyle/>
        <a:p>
          <a:endParaRPr lang="ru-RU"/>
        </a:p>
      </dgm:t>
    </dgm:pt>
    <dgm:pt modelId="{C9620674-CCEF-4D8F-AD5B-D41C6564FCC4}">
      <dgm:prSet phldrT="[Текст]"/>
      <dgm:spPr/>
      <dgm:t>
        <a:bodyPr/>
        <a:lstStyle/>
        <a:p>
          <a:r>
            <a:rPr lang="ru-RU" dirty="0" smtClean="0"/>
            <a:t>?</a:t>
          </a:r>
          <a:endParaRPr lang="ru-RU" dirty="0"/>
        </a:p>
      </dgm:t>
    </dgm:pt>
    <dgm:pt modelId="{0A5927EF-FB6B-4E02-886D-FF829EE5ED96}" type="parTrans" cxnId="{7AB93354-F158-40F9-888F-75DB0DBC5679}">
      <dgm:prSet/>
      <dgm:spPr/>
      <dgm:t>
        <a:bodyPr/>
        <a:lstStyle/>
        <a:p>
          <a:endParaRPr lang="ru-RU"/>
        </a:p>
      </dgm:t>
    </dgm:pt>
    <dgm:pt modelId="{26D99645-739D-46B1-AD5C-2AB95D12A3FB}" type="sibTrans" cxnId="{7AB93354-F158-40F9-888F-75DB0DBC5679}">
      <dgm:prSet/>
      <dgm:spPr/>
      <dgm:t>
        <a:bodyPr/>
        <a:lstStyle/>
        <a:p>
          <a:endParaRPr lang="ru-RU"/>
        </a:p>
      </dgm:t>
    </dgm:pt>
    <dgm:pt modelId="{FDAB7C5C-E374-4ED0-8D75-07D6B7F5F9BB}">
      <dgm:prSet phldrT="[Текст]"/>
      <dgm:spPr/>
      <dgm:t>
        <a:bodyPr/>
        <a:lstStyle/>
        <a:p>
          <a:r>
            <a:rPr lang="ru-RU" dirty="0" smtClean="0"/>
            <a:t>?</a:t>
          </a:r>
          <a:endParaRPr lang="ru-RU" dirty="0"/>
        </a:p>
      </dgm:t>
    </dgm:pt>
    <dgm:pt modelId="{BA0C0440-FD2B-4C0C-A3E4-5C48ECE505E7}" type="parTrans" cxnId="{1DD05FEF-BC2C-4660-94CC-C3A5E70B4806}">
      <dgm:prSet/>
      <dgm:spPr/>
      <dgm:t>
        <a:bodyPr/>
        <a:lstStyle/>
        <a:p>
          <a:endParaRPr lang="ru-RU"/>
        </a:p>
      </dgm:t>
    </dgm:pt>
    <dgm:pt modelId="{9D257BEF-3AE3-4ECB-9A4F-BA71E0657AF0}" type="sibTrans" cxnId="{1DD05FEF-BC2C-4660-94CC-C3A5E70B4806}">
      <dgm:prSet/>
      <dgm:spPr/>
      <dgm:t>
        <a:bodyPr/>
        <a:lstStyle/>
        <a:p>
          <a:endParaRPr lang="ru-RU"/>
        </a:p>
      </dgm:t>
    </dgm:pt>
    <dgm:pt modelId="{0D83D589-CC40-4CFB-88A5-0BAE29C39CF0}">
      <dgm:prSet phldrT="[Текст]"/>
      <dgm:spPr/>
      <dgm:t>
        <a:bodyPr/>
        <a:lstStyle/>
        <a:p>
          <a:r>
            <a:rPr lang="ru-RU" dirty="0" smtClean="0"/>
            <a:t>?</a:t>
          </a:r>
          <a:endParaRPr lang="ru-RU" dirty="0"/>
        </a:p>
      </dgm:t>
    </dgm:pt>
    <dgm:pt modelId="{829AF6F2-2BA2-4D06-9D4E-893D39AE957A}" type="parTrans" cxnId="{CC71609B-211C-4402-BB99-EE0C8FF591A2}">
      <dgm:prSet/>
      <dgm:spPr/>
      <dgm:t>
        <a:bodyPr/>
        <a:lstStyle/>
        <a:p>
          <a:endParaRPr lang="ru-RU"/>
        </a:p>
      </dgm:t>
    </dgm:pt>
    <dgm:pt modelId="{D3FB37F3-54F0-4CD8-A76F-24FE36C7BF91}" type="sibTrans" cxnId="{CC71609B-211C-4402-BB99-EE0C8FF591A2}">
      <dgm:prSet/>
      <dgm:spPr/>
      <dgm:t>
        <a:bodyPr/>
        <a:lstStyle/>
        <a:p>
          <a:endParaRPr lang="ru-RU"/>
        </a:p>
      </dgm:t>
    </dgm:pt>
    <dgm:pt modelId="{52167DA1-B216-4DDA-8F3F-9E8D65CB14F1}">
      <dgm:prSet phldrT="[Текст]"/>
      <dgm:spPr/>
      <dgm:t>
        <a:bodyPr/>
        <a:lstStyle/>
        <a:p>
          <a:r>
            <a:rPr lang="ru-RU" dirty="0" smtClean="0"/>
            <a:t>?</a:t>
          </a:r>
          <a:endParaRPr lang="ru-RU" dirty="0"/>
        </a:p>
      </dgm:t>
    </dgm:pt>
    <dgm:pt modelId="{0F796388-DBA9-4139-B1FB-D9E05A95077C}" type="parTrans" cxnId="{C1E36AA2-7DF2-474A-ABFB-13BA8DB3FBC0}">
      <dgm:prSet/>
      <dgm:spPr/>
      <dgm:t>
        <a:bodyPr/>
        <a:lstStyle/>
        <a:p>
          <a:endParaRPr lang="ru-RU"/>
        </a:p>
      </dgm:t>
    </dgm:pt>
    <dgm:pt modelId="{F2BC1B02-4ED3-4CBE-B124-F94D7F6B7D1E}" type="sibTrans" cxnId="{C1E36AA2-7DF2-474A-ABFB-13BA8DB3FBC0}">
      <dgm:prSet/>
      <dgm:spPr/>
      <dgm:t>
        <a:bodyPr/>
        <a:lstStyle/>
        <a:p>
          <a:endParaRPr lang="ru-RU"/>
        </a:p>
      </dgm:t>
    </dgm:pt>
    <dgm:pt modelId="{1D45ADB9-CCA1-4817-A276-07FF6E7108F2}">
      <dgm:prSet phldrT="[Текст]"/>
      <dgm:spPr/>
      <dgm:t>
        <a:bodyPr/>
        <a:lstStyle/>
        <a:p>
          <a:r>
            <a:rPr lang="ru-RU" dirty="0" smtClean="0"/>
            <a:t>?</a:t>
          </a:r>
          <a:endParaRPr lang="ru-RU" dirty="0"/>
        </a:p>
      </dgm:t>
    </dgm:pt>
    <dgm:pt modelId="{F9380B0A-B739-46E2-8753-F35572072B1C}" type="parTrans" cxnId="{09FC5D70-E702-473D-B647-F3A3B2AACD30}">
      <dgm:prSet/>
      <dgm:spPr/>
      <dgm:t>
        <a:bodyPr/>
        <a:lstStyle/>
        <a:p>
          <a:endParaRPr lang="ru-RU"/>
        </a:p>
      </dgm:t>
    </dgm:pt>
    <dgm:pt modelId="{96AAFDE4-04B9-4642-BA18-50BDA865B86A}" type="sibTrans" cxnId="{09FC5D70-E702-473D-B647-F3A3B2AACD30}">
      <dgm:prSet/>
      <dgm:spPr/>
      <dgm:t>
        <a:bodyPr/>
        <a:lstStyle/>
        <a:p>
          <a:endParaRPr lang="ru-RU"/>
        </a:p>
      </dgm:t>
    </dgm:pt>
    <dgm:pt modelId="{7A351D89-E549-414B-82E3-DC3B9420213D}" type="pres">
      <dgm:prSet presAssocID="{D4DF1B53-E178-43AD-A143-5D34686E2BB0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03425CB-30CA-40C0-A85F-B82EDE2C0E3C}" type="pres">
      <dgm:prSet presAssocID="{2DB81DB0-7DFD-4DE4-8743-B782CDEEB106}" presName="root1" presStyleCnt="0"/>
      <dgm:spPr/>
    </dgm:pt>
    <dgm:pt modelId="{8A056F0F-48FD-4C44-BE58-E3C60F96B43F}" type="pres">
      <dgm:prSet presAssocID="{2DB81DB0-7DFD-4DE4-8743-B782CDEEB106}" presName="LevelOneTextNod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76B4127-C5CA-4701-951C-2D1D6441F93D}" type="pres">
      <dgm:prSet presAssocID="{2DB81DB0-7DFD-4DE4-8743-B782CDEEB106}" presName="level2hierChild" presStyleCnt="0"/>
      <dgm:spPr/>
    </dgm:pt>
    <dgm:pt modelId="{142DA2C2-123A-4826-8024-2716384538DC}" type="pres">
      <dgm:prSet presAssocID="{0A5927EF-FB6B-4E02-886D-FF829EE5ED96}" presName="conn2-1" presStyleLbl="parChTrans1D2" presStyleIdx="0" presStyleCnt="2"/>
      <dgm:spPr/>
      <dgm:t>
        <a:bodyPr/>
        <a:lstStyle/>
        <a:p>
          <a:endParaRPr lang="ru-RU"/>
        </a:p>
      </dgm:t>
    </dgm:pt>
    <dgm:pt modelId="{D73A1D5C-E13E-474C-8EDE-05963106F080}" type="pres">
      <dgm:prSet presAssocID="{0A5927EF-FB6B-4E02-886D-FF829EE5ED96}" presName="connTx" presStyleLbl="parChTrans1D2" presStyleIdx="0" presStyleCnt="2"/>
      <dgm:spPr/>
      <dgm:t>
        <a:bodyPr/>
        <a:lstStyle/>
        <a:p>
          <a:endParaRPr lang="ru-RU"/>
        </a:p>
      </dgm:t>
    </dgm:pt>
    <dgm:pt modelId="{1D293AED-9E7C-4988-A653-8390823F4573}" type="pres">
      <dgm:prSet presAssocID="{C9620674-CCEF-4D8F-AD5B-D41C6564FCC4}" presName="root2" presStyleCnt="0"/>
      <dgm:spPr/>
    </dgm:pt>
    <dgm:pt modelId="{59318DA2-F81A-485E-BC8B-9E4016938DF7}" type="pres">
      <dgm:prSet presAssocID="{C9620674-CCEF-4D8F-AD5B-D41C6564FCC4}" presName="LevelTwoTextNode" presStyleLbl="node2" presStyleIdx="0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B074719-2EFD-4F03-8AD5-943E92E19DB4}" type="pres">
      <dgm:prSet presAssocID="{C9620674-CCEF-4D8F-AD5B-D41C6564FCC4}" presName="level3hierChild" presStyleCnt="0"/>
      <dgm:spPr/>
    </dgm:pt>
    <dgm:pt modelId="{3228C892-0120-4FA9-BFC7-4AD4F011B7B6}" type="pres">
      <dgm:prSet presAssocID="{BA0C0440-FD2B-4C0C-A3E4-5C48ECE505E7}" presName="conn2-1" presStyleLbl="parChTrans1D3" presStyleIdx="0" presStyleCnt="3"/>
      <dgm:spPr/>
      <dgm:t>
        <a:bodyPr/>
        <a:lstStyle/>
        <a:p>
          <a:endParaRPr lang="ru-RU"/>
        </a:p>
      </dgm:t>
    </dgm:pt>
    <dgm:pt modelId="{1BC4347D-41CE-4A49-AF5E-69AC8FC202E1}" type="pres">
      <dgm:prSet presAssocID="{BA0C0440-FD2B-4C0C-A3E4-5C48ECE505E7}" presName="connTx" presStyleLbl="parChTrans1D3" presStyleIdx="0" presStyleCnt="3"/>
      <dgm:spPr/>
      <dgm:t>
        <a:bodyPr/>
        <a:lstStyle/>
        <a:p>
          <a:endParaRPr lang="ru-RU"/>
        </a:p>
      </dgm:t>
    </dgm:pt>
    <dgm:pt modelId="{CBC381BA-7E7A-4508-9199-50EF822DA928}" type="pres">
      <dgm:prSet presAssocID="{FDAB7C5C-E374-4ED0-8D75-07D6B7F5F9BB}" presName="root2" presStyleCnt="0"/>
      <dgm:spPr/>
    </dgm:pt>
    <dgm:pt modelId="{F88562AF-E2C8-4A05-9DD9-4AA28901A80F}" type="pres">
      <dgm:prSet presAssocID="{FDAB7C5C-E374-4ED0-8D75-07D6B7F5F9BB}" presName="LevelTwoTextNode" presStyleLbl="node3" presStyleIdx="0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7FA6169-BB8F-4666-AE3B-57EBF731C4AC}" type="pres">
      <dgm:prSet presAssocID="{FDAB7C5C-E374-4ED0-8D75-07D6B7F5F9BB}" presName="level3hierChild" presStyleCnt="0"/>
      <dgm:spPr/>
    </dgm:pt>
    <dgm:pt modelId="{3DD0D9F2-0EE0-40D9-BCF5-1DC047397005}" type="pres">
      <dgm:prSet presAssocID="{829AF6F2-2BA2-4D06-9D4E-893D39AE957A}" presName="conn2-1" presStyleLbl="parChTrans1D3" presStyleIdx="1" presStyleCnt="3"/>
      <dgm:spPr/>
      <dgm:t>
        <a:bodyPr/>
        <a:lstStyle/>
        <a:p>
          <a:endParaRPr lang="ru-RU"/>
        </a:p>
      </dgm:t>
    </dgm:pt>
    <dgm:pt modelId="{D12F1BEC-EB89-4C85-9A56-01768068656F}" type="pres">
      <dgm:prSet presAssocID="{829AF6F2-2BA2-4D06-9D4E-893D39AE957A}" presName="connTx" presStyleLbl="parChTrans1D3" presStyleIdx="1" presStyleCnt="3"/>
      <dgm:spPr/>
      <dgm:t>
        <a:bodyPr/>
        <a:lstStyle/>
        <a:p>
          <a:endParaRPr lang="ru-RU"/>
        </a:p>
      </dgm:t>
    </dgm:pt>
    <dgm:pt modelId="{333A7077-68E7-4D82-A8AF-42185934CFC1}" type="pres">
      <dgm:prSet presAssocID="{0D83D589-CC40-4CFB-88A5-0BAE29C39CF0}" presName="root2" presStyleCnt="0"/>
      <dgm:spPr/>
    </dgm:pt>
    <dgm:pt modelId="{93236688-5A7B-4367-B5B5-9A531DE53EF0}" type="pres">
      <dgm:prSet presAssocID="{0D83D589-CC40-4CFB-88A5-0BAE29C39CF0}" presName="LevelTwoTextNode" presStyleLbl="node3" presStyleIdx="1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42F0D18-E1A6-42B9-BACB-9900D21720D0}" type="pres">
      <dgm:prSet presAssocID="{0D83D589-CC40-4CFB-88A5-0BAE29C39CF0}" presName="level3hierChild" presStyleCnt="0"/>
      <dgm:spPr/>
    </dgm:pt>
    <dgm:pt modelId="{4AB626D8-9BEE-4657-8DE2-03D6CF976E05}" type="pres">
      <dgm:prSet presAssocID="{0F796388-DBA9-4139-B1FB-D9E05A95077C}" presName="conn2-1" presStyleLbl="parChTrans1D2" presStyleIdx="1" presStyleCnt="2"/>
      <dgm:spPr/>
      <dgm:t>
        <a:bodyPr/>
        <a:lstStyle/>
        <a:p>
          <a:endParaRPr lang="ru-RU"/>
        </a:p>
      </dgm:t>
    </dgm:pt>
    <dgm:pt modelId="{99CE1A22-7F52-414A-862C-1100AA5CA805}" type="pres">
      <dgm:prSet presAssocID="{0F796388-DBA9-4139-B1FB-D9E05A95077C}" presName="connTx" presStyleLbl="parChTrans1D2" presStyleIdx="1" presStyleCnt="2"/>
      <dgm:spPr/>
      <dgm:t>
        <a:bodyPr/>
        <a:lstStyle/>
        <a:p>
          <a:endParaRPr lang="ru-RU"/>
        </a:p>
      </dgm:t>
    </dgm:pt>
    <dgm:pt modelId="{CFFC4B2C-1F55-421E-9027-DD221BBB5A20}" type="pres">
      <dgm:prSet presAssocID="{52167DA1-B216-4DDA-8F3F-9E8D65CB14F1}" presName="root2" presStyleCnt="0"/>
      <dgm:spPr/>
    </dgm:pt>
    <dgm:pt modelId="{450A6A1B-150B-43AE-8B05-B13A2B9097F4}" type="pres">
      <dgm:prSet presAssocID="{52167DA1-B216-4DDA-8F3F-9E8D65CB14F1}" presName="LevelTwoTextNode" presStyleLbl="node2" presStyleIdx="1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ED9B1B3-FD64-48A2-85D4-3204D0F25D10}" type="pres">
      <dgm:prSet presAssocID="{52167DA1-B216-4DDA-8F3F-9E8D65CB14F1}" presName="level3hierChild" presStyleCnt="0"/>
      <dgm:spPr/>
    </dgm:pt>
    <dgm:pt modelId="{46D8E3F2-4281-4137-BFB6-396B542A9CA0}" type="pres">
      <dgm:prSet presAssocID="{F9380B0A-B739-46E2-8753-F35572072B1C}" presName="conn2-1" presStyleLbl="parChTrans1D3" presStyleIdx="2" presStyleCnt="3"/>
      <dgm:spPr/>
      <dgm:t>
        <a:bodyPr/>
        <a:lstStyle/>
        <a:p>
          <a:endParaRPr lang="ru-RU"/>
        </a:p>
      </dgm:t>
    </dgm:pt>
    <dgm:pt modelId="{E5AE23E0-953A-477A-9EBD-B659D765F3DD}" type="pres">
      <dgm:prSet presAssocID="{F9380B0A-B739-46E2-8753-F35572072B1C}" presName="connTx" presStyleLbl="parChTrans1D3" presStyleIdx="2" presStyleCnt="3"/>
      <dgm:spPr/>
      <dgm:t>
        <a:bodyPr/>
        <a:lstStyle/>
        <a:p>
          <a:endParaRPr lang="ru-RU"/>
        </a:p>
      </dgm:t>
    </dgm:pt>
    <dgm:pt modelId="{D41D1F08-FD1C-4601-A2CB-5D014E1AD9E8}" type="pres">
      <dgm:prSet presAssocID="{1D45ADB9-CCA1-4817-A276-07FF6E7108F2}" presName="root2" presStyleCnt="0"/>
      <dgm:spPr/>
    </dgm:pt>
    <dgm:pt modelId="{1C376B4F-FC17-427A-8405-E9680F41CC11}" type="pres">
      <dgm:prSet presAssocID="{1D45ADB9-CCA1-4817-A276-07FF6E7108F2}" presName="LevelTwoTextNode" presStyleLbl="node3" presStyleIdx="2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BD6D0D6-9E14-496B-94AF-9689AAA30310}" type="pres">
      <dgm:prSet presAssocID="{1D45ADB9-CCA1-4817-A276-07FF6E7108F2}" presName="level3hierChild" presStyleCnt="0"/>
      <dgm:spPr/>
    </dgm:pt>
  </dgm:ptLst>
  <dgm:cxnLst>
    <dgm:cxn modelId="{654C5420-63E3-45B5-A091-4FD403B2BBC7}" type="presOf" srcId="{2DB81DB0-7DFD-4DE4-8743-B782CDEEB106}" destId="{8A056F0F-48FD-4C44-BE58-E3C60F96B43F}" srcOrd="0" destOrd="0" presId="urn:microsoft.com/office/officeart/2005/8/layout/hierarchy2"/>
    <dgm:cxn modelId="{086011D3-C0C1-4946-9252-9601B5B57E47}" type="presOf" srcId="{1D45ADB9-CCA1-4817-A276-07FF6E7108F2}" destId="{1C376B4F-FC17-427A-8405-E9680F41CC11}" srcOrd="0" destOrd="0" presId="urn:microsoft.com/office/officeart/2005/8/layout/hierarchy2"/>
    <dgm:cxn modelId="{E3C64D9E-25B4-4394-AD2A-91A34F583265}" type="presOf" srcId="{FDAB7C5C-E374-4ED0-8D75-07D6B7F5F9BB}" destId="{F88562AF-E2C8-4A05-9DD9-4AA28901A80F}" srcOrd="0" destOrd="0" presId="urn:microsoft.com/office/officeart/2005/8/layout/hierarchy2"/>
    <dgm:cxn modelId="{B4497427-1403-4150-A362-F72EB19D90AD}" type="presOf" srcId="{829AF6F2-2BA2-4D06-9D4E-893D39AE957A}" destId="{3DD0D9F2-0EE0-40D9-BCF5-1DC047397005}" srcOrd="0" destOrd="0" presId="urn:microsoft.com/office/officeart/2005/8/layout/hierarchy2"/>
    <dgm:cxn modelId="{7AB93354-F158-40F9-888F-75DB0DBC5679}" srcId="{2DB81DB0-7DFD-4DE4-8743-B782CDEEB106}" destId="{C9620674-CCEF-4D8F-AD5B-D41C6564FCC4}" srcOrd="0" destOrd="0" parTransId="{0A5927EF-FB6B-4E02-886D-FF829EE5ED96}" sibTransId="{26D99645-739D-46B1-AD5C-2AB95D12A3FB}"/>
    <dgm:cxn modelId="{34E73B83-1BB6-4581-91EE-D78946B1AF5D}" type="presOf" srcId="{D4DF1B53-E178-43AD-A143-5D34686E2BB0}" destId="{7A351D89-E549-414B-82E3-DC3B9420213D}" srcOrd="0" destOrd="0" presId="urn:microsoft.com/office/officeart/2005/8/layout/hierarchy2"/>
    <dgm:cxn modelId="{1DD05FEF-BC2C-4660-94CC-C3A5E70B4806}" srcId="{C9620674-CCEF-4D8F-AD5B-D41C6564FCC4}" destId="{FDAB7C5C-E374-4ED0-8D75-07D6B7F5F9BB}" srcOrd="0" destOrd="0" parTransId="{BA0C0440-FD2B-4C0C-A3E4-5C48ECE505E7}" sibTransId="{9D257BEF-3AE3-4ECB-9A4F-BA71E0657AF0}"/>
    <dgm:cxn modelId="{0017C275-B26B-4AA9-A756-0BF511E2435C}" type="presOf" srcId="{829AF6F2-2BA2-4D06-9D4E-893D39AE957A}" destId="{D12F1BEC-EB89-4C85-9A56-01768068656F}" srcOrd="1" destOrd="0" presId="urn:microsoft.com/office/officeart/2005/8/layout/hierarchy2"/>
    <dgm:cxn modelId="{CC71609B-211C-4402-BB99-EE0C8FF591A2}" srcId="{C9620674-CCEF-4D8F-AD5B-D41C6564FCC4}" destId="{0D83D589-CC40-4CFB-88A5-0BAE29C39CF0}" srcOrd="1" destOrd="0" parTransId="{829AF6F2-2BA2-4D06-9D4E-893D39AE957A}" sibTransId="{D3FB37F3-54F0-4CD8-A76F-24FE36C7BF91}"/>
    <dgm:cxn modelId="{ED39F281-595E-4CBF-95FF-A72053F4397E}" type="presOf" srcId="{BA0C0440-FD2B-4C0C-A3E4-5C48ECE505E7}" destId="{1BC4347D-41CE-4A49-AF5E-69AC8FC202E1}" srcOrd="1" destOrd="0" presId="urn:microsoft.com/office/officeart/2005/8/layout/hierarchy2"/>
    <dgm:cxn modelId="{59C22DD9-11A5-4C14-8C22-8E04EC56B2F6}" type="presOf" srcId="{0F796388-DBA9-4139-B1FB-D9E05A95077C}" destId="{4AB626D8-9BEE-4657-8DE2-03D6CF976E05}" srcOrd="0" destOrd="0" presId="urn:microsoft.com/office/officeart/2005/8/layout/hierarchy2"/>
    <dgm:cxn modelId="{B1BC2CAD-BF14-4C13-BCDB-B8F266814216}" type="presOf" srcId="{0A5927EF-FB6B-4E02-886D-FF829EE5ED96}" destId="{D73A1D5C-E13E-474C-8EDE-05963106F080}" srcOrd="1" destOrd="0" presId="urn:microsoft.com/office/officeart/2005/8/layout/hierarchy2"/>
    <dgm:cxn modelId="{3ACAD97C-E7F2-4E0D-92ED-6B998F3C0E9D}" type="presOf" srcId="{C9620674-CCEF-4D8F-AD5B-D41C6564FCC4}" destId="{59318DA2-F81A-485E-BC8B-9E4016938DF7}" srcOrd="0" destOrd="0" presId="urn:microsoft.com/office/officeart/2005/8/layout/hierarchy2"/>
    <dgm:cxn modelId="{D0D9E04A-35EF-406D-A3B1-04F79CD08D1A}" type="presOf" srcId="{0D83D589-CC40-4CFB-88A5-0BAE29C39CF0}" destId="{93236688-5A7B-4367-B5B5-9A531DE53EF0}" srcOrd="0" destOrd="0" presId="urn:microsoft.com/office/officeart/2005/8/layout/hierarchy2"/>
    <dgm:cxn modelId="{A2FCADAA-08C0-482F-8181-113259E776AB}" type="presOf" srcId="{F9380B0A-B739-46E2-8753-F35572072B1C}" destId="{46D8E3F2-4281-4137-BFB6-396B542A9CA0}" srcOrd="0" destOrd="0" presId="urn:microsoft.com/office/officeart/2005/8/layout/hierarchy2"/>
    <dgm:cxn modelId="{C1E36AA2-7DF2-474A-ABFB-13BA8DB3FBC0}" srcId="{2DB81DB0-7DFD-4DE4-8743-B782CDEEB106}" destId="{52167DA1-B216-4DDA-8F3F-9E8D65CB14F1}" srcOrd="1" destOrd="0" parTransId="{0F796388-DBA9-4139-B1FB-D9E05A95077C}" sibTransId="{F2BC1B02-4ED3-4CBE-B124-F94D7F6B7D1E}"/>
    <dgm:cxn modelId="{86182A80-EEF8-4F70-9621-D24F69302728}" srcId="{D4DF1B53-E178-43AD-A143-5D34686E2BB0}" destId="{2DB81DB0-7DFD-4DE4-8743-B782CDEEB106}" srcOrd="0" destOrd="0" parTransId="{A63DDF23-3097-4A2A-B63A-FA8F10F3CE9F}" sibTransId="{B3EF04DF-4B2C-4CC8-8E6C-62169243E2B8}"/>
    <dgm:cxn modelId="{09FC5D70-E702-473D-B647-F3A3B2AACD30}" srcId="{52167DA1-B216-4DDA-8F3F-9E8D65CB14F1}" destId="{1D45ADB9-CCA1-4817-A276-07FF6E7108F2}" srcOrd="0" destOrd="0" parTransId="{F9380B0A-B739-46E2-8753-F35572072B1C}" sibTransId="{96AAFDE4-04B9-4642-BA18-50BDA865B86A}"/>
    <dgm:cxn modelId="{3D5D4327-9117-4755-956C-6AA34802A033}" type="presOf" srcId="{0F796388-DBA9-4139-B1FB-D9E05A95077C}" destId="{99CE1A22-7F52-414A-862C-1100AA5CA805}" srcOrd="1" destOrd="0" presId="urn:microsoft.com/office/officeart/2005/8/layout/hierarchy2"/>
    <dgm:cxn modelId="{B9D0575C-72DA-45DF-8B76-118B5E41E5FF}" type="presOf" srcId="{0A5927EF-FB6B-4E02-886D-FF829EE5ED96}" destId="{142DA2C2-123A-4826-8024-2716384538DC}" srcOrd="0" destOrd="0" presId="urn:microsoft.com/office/officeart/2005/8/layout/hierarchy2"/>
    <dgm:cxn modelId="{6BA8CA2B-E3E4-4C1E-8B6E-B02DB4BC0DC8}" type="presOf" srcId="{F9380B0A-B739-46E2-8753-F35572072B1C}" destId="{E5AE23E0-953A-477A-9EBD-B659D765F3DD}" srcOrd="1" destOrd="0" presId="urn:microsoft.com/office/officeart/2005/8/layout/hierarchy2"/>
    <dgm:cxn modelId="{8048C296-054D-4615-9C4D-F53FE05F3AC7}" type="presOf" srcId="{52167DA1-B216-4DDA-8F3F-9E8D65CB14F1}" destId="{450A6A1B-150B-43AE-8B05-B13A2B9097F4}" srcOrd="0" destOrd="0" presId="urn:microsoft.com/office/officeart/2005/8/layout/hierarchy2"/>
    <dgm:cxn modelId="{8FC41755-AA90-4389-B991-D24BE82F572C}" type="presOf" srcId="{BA0C0440-FD2B-4C0C-A3E4-5C48ECE505E7}" destId="{3228C892-0120-4FA9-BFC7-4AD4F011B7B6}" srcOrd="0" destOrd="0" presId="urn:microsoft.com/office/officeart/2005/8/layout/hierarchy2"/>
    <dgm:cxn modelId="{E86AA538-29E7-4726-8C2A-0909C8A91462}" type="presParOf" srcId="{7A351D89-E549-414B-82E3-DC3B9420213D}" destId="{B03425CB-30CA-40C0-A85F-B82EDE2C0E3C}" srcOrd="0" destOrd="0" presId="urn:microsoft.com/office/officeart/2005/8/layout/hierarchy2"/>
    <dgm:cxn modelId="{06EFCB55-F7D4-4790-8FEF-5529C2C53B7B}" type="presParOf" srcId="{B03425CB-30CA-40C0-A85F-B82EDE2C0E3C}" destId="{8A056F0F-48FD-4C44-BE58-E3C60F96B43F}" srcOrd="0" destOrd="0" presId="urn:microsoft.com/office/officeart/2005/8/layout/hierarchy2"/>
    <dgm:cxn modelId="{60C9A13E-F1AA-41E3-AFF5-CCB8B48A0694}" type="presParOf" srcId="{B03425CB-30CA-40C0-A85F-B82EDE2C0E3C}" destId="{D76B4127-C5CA-4701-951C-2D1D6441F93D}" srcOrd="1" destOrd="0" presId="urn:microsoft.com/office/officeart/2005/8/layout/hierarchy2"/>
    <dgm:cxn modelId="{08887B48-9ABC-4CD3-996E-BB4BB3951E20}" type="presParOf" srcId="{D76B4127-C5CA-4701-951C-2D1D6441F93D}" destId="{142DA2C2-123A-4826-8024-2716384538DC}" srcOrd="0" destOrd="0" presId="urn:microsoft.com/office/officeart/2005/8/layout/hierarchy2"/>
    <dgm:cxn modelId="{F78165C9-BCE1-457A-B65E-7A2769FC9D67}" type="presParOf" srcId="{142DA2C2-123A-4826-8024-2716384538DC}" destId="{D73A1D5C-E13E-474C-8EDE-05963106F080}" srcOrd="0" destOrd="0" presId="urn:microsoft.com/office/officeart/2005/8/layout/hierarchy2"/>
    <dgm:cxn modelId="{4F9B85A2-B1E4-4106-A4FF-E8B8E2278A22}" type="presParOf" srcId="{D76B4127-C5CA-4701-951C-2D1D6441F93D}" destId="{1D293AED-9E7C-4988-A653-8390823F4573}" srcOrd="1" destOrd="0" presId="urn:microsoft.com/office/officeart/2005/8/layout/hierarchy2"/>
    <dgm:cxn modelId="{E36F26EA-00CF-4257-AFCC-3349EEEAECB4}" type="presParOf" srcId="{1D293AED-9E7C-4988-A653-8390823F4573}" destId="{59318DA2-F81A-485E-BC8B-9E4016938DF7}" srcOrd="0" destOrd="0" presId="urn:microsoft.com/office/officeart/2005/8/layout/hierarchy2"/>
    <dgm:cxn modelId="{7FA0A640-9AF4-479A-A06B-F9EE1C763CC0}" type="presParOf" srcId="{1D293AED-9E7C-4988-A653-8390823F4573}" destId="{5B074719-2EFD-4F03-8AD5-943E92E19DB4}" srcOrd="1" destOrd="0" presId="urn:microsoft.com/office/officeart/2005/8/layout/hierarchy2"/>
    <dgm:cxn modelId="{FE76EB60-8757-4C5B-B16E-FC4DB2ABCBA4}" type="presParOf" srcId="{5B074719-2EFD-4F03-8AD5-943E92E19DB4}" destId="{3228C892-0120-4FA9-BFC7-4AD4F011B7B6}" srcOrd="0" destOrd="0" presId="urn:microsoft.com/office/officeart/2005/8/layout/hierarchy2"/>
    <dgm:cxn modelId="{3F947FAE-CDDE-44D9-8082-6293E86F6111}" type="presParOf" srcId="{3228C892-0120-4FA9-BFC7-4AD4F011B7B6}" destId="{1BC4347D-41CE-4A49-AF5E-69AC8FC202E1}" srcOrd="0" destOrd="0" presId="urn:microsoft.com/office/officeart/2005/8/layout/hierarchy2"/>
    <dgm:cxn modelId="{79310656-0C69-4F62-91F2-2159603FEC57}" type="presParOf" srcId="{5B074719-2EFD-4F03-8AD5-943E92E19DB4}" destId="{CBC381BA-7E7A-4508-9199-50EF822DA928}" srcOrd="1" destOrd="0" presId="urn:microsoft.com/office/officeart/2005/8/layout/hierarchy2"/>
    <dgm:cxn modelId="{5F3ABC8E-9B30-43C5-85D1-69DEC379B17E}" type="presParOf" srcId="{CBC381BA-7E7A-4508-9199-50EF822DA928}" destId="{F88562AF-E2C8-4A05-9DD9-4AA28901A80F}" srcOrd="0" destOrd="0" presId="urn:microsoft.com/office/officeart/2005/8/layout/hierarchy2"/>
    <dgm:cxn modelId="{0BEA458A-CC23-4BA5-8F0C-E02CB7E60F86}" type="presParOf" srcId="{CBC381BA-7E7A-4508-9199-50EF822DA928}" destId="{57FA6169-BB8F-4666-AE3B-57EBF731C4AC}" srcOrd="1" destOrd="0" presId="urn:microsoft.com/office/officeart/2005/8/layout/hierarchy2"/>
    <dgm:cxn modelId="{8CA6960F-9EC9-4E6B-81FD-C96EFA7E2877}" type="presParOf" srcId="{5B074719-2EFD-4F03-8AD5-943E92E19DB4}" destId="{3DD0D9F2-0EE0-40D9-BCF5-1DC047397005}" srcOrd="2" destOrd="0" presId="urn:microsoft.com/office/officeart/2005/8/layout/hierarchy2"/>
    <dgm:cxn modelId="{681C183F-4F80-441C-874F-715CA703377A}" type="presParOf" srcId="{3DD0D9F2-0EE0-40D9-BCF5-1DC047397005}" destId="{D12F1BEC-EB89-4C85-9A56-01768068656F}" srcOrd="0" destOrd="0" presId="urn:microsoft.com/office/officeart/2005/8/layout/hierarchy2"/>
    <dgm:cxn modelId="{F9FF0A91-E0A8-4C64-BB4B-2268F84C1618}" type="presParOf" srcId="{5B074719-2EFD-4F03-8AD5-943E92E19DB4}" destId="{333A7077-68E7-4D82-A8AF-42185934CFC1}" srcOrd="3" destOrd="0" presId="urn:microsoft.com/office/officeart/2005/8/layout/hierarchy2"/>
    <dgm:cxn modelId="{B6A81324-BE81-4DFC-B856-3728555F2ECB}" type="presParOf" srcId="{333A7077-68E7-4D82-A8AF-42185934CFC1}" destId="{93236688-5A7B-4367-B5B5-9A531DE53EF0}" srcOrd="0" destOrd="0" presId="urn:microsoft.com/office/officeart/2005/8/layout/hierarchy2"/>
    <dgm:cxn modelId="{C3FA0815-ABC1-46EC-AE62-CFE4CC2A7360}" type="presParOf" srcId="{333A7077-68E7-4D82-A8AF-42185934CFC1}" destId="{342F0D18-E1A6-42B9-BACB-9900D21720D0}" srcOrd="1" destOrd="0" presId="urn:microsoft.com/office/officeart/2005/8/layout/hierarchy2"/>
    <dgm:cxn modelId="{AC593080-556F-4838-936C-1126E53B6698}" type="presParOf" srcId="{D76B4127-C5CA-4701-951C-2D1D6441F93D}" destId="{4AB626D8-9BEE-4657-8DE2-03D6CF976E05}" srcOrd="2" destOrd="0" presId="urn:microsoft.com/office/officeart/2005/8/layout/hierarchy2"/>
    <dgm:cxn modelId="{510C7576-F245-42E8-8FA4-439525986EAE}" type="presParOf" srcId="{4AB626D8-9BEE-4657-8DE2-03D6CF976E05}" destId="{99CE1A22-7F52-414A-862C-1100AA5CA805}" srcOrd="0" destOrd="0" presId="urn:microsoft.com/office/officeart/2005/8/layout/hierarchy2"/>
    <dgm:cxn modelId="{EA1E24C2-22A3-411A-8232-AAE5D061FFA1}" type="presParOf" srcId="{D76B4127-C5CA-4701-951C-2D1D6441F93D}" destId="{CFFC4B2C-1F55-421E-9027-DD221BBB5A20}" srcOrd="3" destOrd="0" presId="urn:microsoft.com/office/officeart/2005/8/layout/hierarchy2"/>
    <dgm:cxn modelId="{6447C0EF-C94E-4A4B-B267-9DAF18F51326}" type="presParOf" srcId="{CFFC4B2C-1F55-421E-9027-DD221BBB5A20}" destId="{450A6A1B-150B-43AE-8B05-B13A2B9097F4}" srcOrd="0" destOrd="0" presId="urn:microsoft.com/office/officeart/2005/8/layout/hierarchy2"/>
    <dgm:cxn modelId="{D0055FC0-3D20-48B0-B5CC-5E1FCDC75053}" type="presParOf" srcId="{CFFC4B2C-1F55-421E-9027-DD221BBB5A20}" destId="{7ED9B1B3-FD64-48A2-85D4-3204D0F25D10}" srcOrd="1" destOrd="0" presId="urn:microsoft.com/office/officeart/2005/8/layout/hierarchy2"/>
    <dgm:cxn modelId="{D623FD8A-F4E2-453E-8CC5-51AA9F732161}" type="presParOf" srcId="{7ED9B1B3-FD64-48A2-85D4-3204D0F25D10}" destId="{46D8E3F2-4281-4137-BFB6-396B542A9CA0}" srcOrd="0" destOrd="0" presId="urn:microsoft.com/office/officeart/2005/8/layout/hierarchy2"/>
    <dgm:cxn modelId="{FED6929A-FD3F-4B82-8A72-8B17AF33C84A}" type="presParOf" srcId="{46D8E3F2-4281-4137-BFB6-396B542A9CA0}" destId="{E5AE23E0-953A-477A-9EBD-B659D765F3DD}" srcOrd="0" destOrd="0" presId="urn:microsoft.com/office/officeart/2005/8/layout/hierarchy2"/>
    <dgm:cxn modelId="{9394C1B8-60FB-44DE-BD32-66EC4EC64BB0}" type="presParOf" srcId="{7ED9B1B3-FD64-48A2-85D4-3204D0F25D10}" destId="{D41D1F08-FD1C-4601-A2CB-5D014E1AD9E8}" srcOrd="1" destOrd="0" presId="urn:microsoft.com/office/officeart/2005/8/layout/hierarchy2"/>
    <dgm:cxn modelId="{BFE85BB4-5F31-495F-A123-5A0CA7F3AE7F}" type="presParOf" srcId="{D41D1F08-FD1C-4601-A2CB-5D014E1AD9E8}" destId="{1C376B4F-FC17-427A-8405-E9680F41CC11}" srcOrd="0" destOrd="0" presId="urn:microsoft.com/office/officeart/2005/8/layout/hierarchy2"/>
    <dgm:cxn modelId="{26546E6F-0DB7-4B8A-8F7B-7044D02923C4}" type="presParOf" srcId="{D41D1F08-FD1C-4601-A2CB-5D014E1AD9E8}" destId="{8BD6D0D6-9E14-496B-94AF-9689AAA30310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CDF6FAE-E0F7-4DC7-8B9D-D2B9A932D8EF}">
      <dsp:nvSpPr>
        <dsp:cNvPr id="0" name=""/>
        <dsp:cNvSpPr/>
      </dsp:nvSpPr>
      <dsp:spPr>
        <a:xfrm>
          <a:off x="4714980" y="3665290"/>
          <a:ext cx="601967" cy="73402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300983" y="0"/>
              </a:lnTo>
              <a:lnTo>
                <a:pt x="300983" y="734028"/>
              </a:lnTo>
              <a:lnTo>
                <a:pt x="601967" y="734028"/>
              </a:lnTo>
            </a:path>
          </a:pathLst>
        </a:custGeom>
        <a:noFill/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4992231" y="4008572"/>
        <a:ext cx="47464" cy="47464"/>
      </dsp:txXfrm>
    </dsp:sp>
    <dsp:sp modelId="{DF7B150F-74D0-453B-ADA7-F1BAEB198253}">
      <dsp:nvSpPr>
        <dsp:cNvPr id="0" name=""/>
        <dsp:cNvSpPr/>
      </dsp:nvSpPr>
      <dsp:spPr>
        <a:xfrm>
          <a:off x="4714980" y="3430772"/>
          <a:ext cx="601967" cy="234518"/>
        </a:xfrm>
        <a:custGeom>
          <a:avLst/>
          <a:gdLst/>
          <a:ahLst/>
          <a:cxnLst/>
          <a:rect l="0" t="0" r="0" b="0"/>
          <a:pathLst>
            <a:path>
              <a:moveTo>
                <a:pt x="0" y="234518"/>
              </a:moveTo>
              <a:lnTo>
                <a:pt x="300983" y="234518"/>
              </a:lnTo>
              <a:lnTo>
                <a:pt x="300983" y="0"/>
              </a:lnTo>
              <a:lnTo>
                <a:pt x="601967" y="0"/>
              </a:lnTo>
            </a:path>
          </a:pathLst>
        </a:custGeom>
        <a:noFill/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4999813" y="3531880"/>
        <a:ext cx="32301" cy="32301"/>
      </dsp:txXfrm>
    </dsp:sp>
    <dsp:sp modelId="{2619B992-E4D8-483C-813B-02C5EC88D799}">
      <dsp:nvSpPr>
        <dsp:cNvPr id="0" name=""/>
        <dsp:cNvSpPr/>
      </dsp:nvSpPr>
      <dsp:spPr>
        <a:xfrm>
          <a:off x="1325879" y="2336513"/>
          <a:ext cx="538338" cy="132877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69169" y="0"/>
              </a:lnTo>
              <a:lnTo>
                <a:pt x="269169" y="1328777"/>
              </a:lnTo>
              <a:lnTo>
                <a:pt x="538338" y="1328777"/>
              </a:lnTo>
            </a:path>
          </a:pathLst>
        </a:custGeom>
        <a:noFill/>
        <a:ln w="190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1559206" y="2965060"/>
        <a:ext cx="71684" cy="71684"/>
      </dsp:txXfrm>
    </dsp:sp>
    <dsp:sp modelId="{12042ACE-5B15-4CE3-8712-2C2460C4EF1C}">
      <dsp:nvSpPr>
        <dsp:cNvPr id="0" name=""/>
        <dsp:cNvSpPr/>
      </dsp:nvSpPr>
      <dsp:spPr>
        <a:xfrm>
          <a:off x="4669254" y="1832241"/>
          <a:ext cx="686463" cy="58199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343231" y="0"/>
              </a:lnTo>
              <a:lnTo>
                <a:pt x="343231" y="581990"/>
              </a:lnTo>
              <a:lnTo>
                <a:pt x="686463" y="581990"/>
              </a:lnTo>
            </a:path>
          </a:pathLst>
        </a:custGeom>
        <a:noFill/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4989986" y="2100737"/>
        <a:ext cx="44998" cy="44998"/>
      </dsp:txXfrm>
    </dsp:sp>
    <dsp:sp modelId="{B103ACF9-2C8D-4362-BAFC-2C938BC54C3A}">
      <dsp:nvSpPr>
        <dsp:cNvPr id="0" name=""/>
        <dsp:cNvSpPr/>
      </dsp:nvSpPr>
      <dsp:spPr>
        <a:xfrm>
          <a:off x="4669254" y="1405365"/>
          <a:ext cx="647693" cy="426875"/>
        </a:xfrm>
        <a:custGeom>
          <a:avLst/>
          <a:gdLst/>
          <a:ahLst/>
          <a:cxnLst/>
          <a:rect l="0" t="0" r="0" b="0"/>
          <a:pathLst>
            <a:path>
              <a:moveTo>
                <a:pt x="0" y="426875"/>
              </a:moveTo>
              <a:lnTo>
                <a:pt x="323846" y="426875"/>
              </a:lnTo>
              <a:lnTo>
                <a:pt x="323846" y="0"/>
              </a:lnTo>
              <a:lnTo>
                <a:pt x="647693" y="0"/>
              </a:lnTo>
            </a:path>
          </a:pathLst>
        </a:custGeom>
        <a:noFill/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4973708" y="1599410"/>
        <a:ext cx="38785" cy="38785"/>
      </dsp:txXfrm>
    </dsp:sp>
    <dsp:sp modelId="{DD5E6C5C-39F1-44E9-AFC9-9534CCAA1F06}">
      <dsp:nvSpPr>
        <dsp:cNvPr id="0" name=""/>
        <dsp:cNvSpPr/>
      </dsp:nvSpPr>
      <dsp:spPr>
        <a:xfrm>
          <a:off x="1325879" y="1832241"/>
          <a:ext cx="492611" cy="504272"/>
        </a:xfrm>
        <a:custGeom>
          <a:avLst/>
          <a:gdLst/>
          <a:ahLst/>
          <a:cxnLst/>
          <a:rect l="0" t="0" r="0" b="0"/>
          <a:pathLst>
            <a:path>
              <a:moveTo>
                <a:pt x="0" y="504272"/>
              </a:moveTo>
              <a:lnTo>
                <a:pt x="246305" y="504272"/>
              </a:lnTo>
              <a:lnTo>
                <a:pt x="246305" y="0"/>
              </a:lnTo>
              <a:lnTo>
                <a:pt x="492611" y="0"/>
              </a:lnTo>
            </a:path>
          </a:pathLst>
        </a:custGeom>
        <a:noFill/>
        <a:ln w="190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1554561" y="2066753"/>
        <a:ext cx="35247" cy="35247"/>
      </dsp:txXfrm>
    </dsp:sp>
    <dsp:sp modelId="{F7934779-FD5C-4386-BEB3-33E1E29FE441}">
      <dsp:nvSpPr>
        <dsp:cNvPr id="0" name=""/>
        <dsp:cNvSpPr/>
      </dsp:nvSpPr>
      <dsp:spPr>
        <a:xfrm>
          <a:off x="4746795" y="389560"/>
          <a:ext cx="570152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70152" y="45720"/>
              </a:lnTo>
            </a:path>
          </a:pathLst>
        </a:custGeom>
        <a:noFill/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5017617" y="421026"/>
        <a:ext cx="28507" cy="28507"/>
      </dsp:txXfrm>
    </dsp:sp>
    <dsp:sp modelId="{124474CB-CD2D-45C1-89C7-5E54E558D225}">
      <dsp:nvSpPr>
        <dsp:cNvPr id="0" name=""/>
        <dsp:cNvSpPr/>
      </dsp:nvSpPr>
      <dsp:spPr>
        <a:xfrm>
          <a:off x="1325879" y="435280"/>
          <a:ext cx="570152" cy="1901233"/>
        </a:xfrm>
        <a:custGeom>
          <a:avLst/>
          <a:gdLst/>
          <a:ahLst/>
          <a:cxnLst/>
          <a:rect l="0" t="0" r="0" b="0"/>
          <a:pathLst>
            <a:path>
              <a:moveTo>
                <a:pt x="0" y="1901233"/>
              </a:moveTo>
              <a:lnTo>
                <a:pt x="285076" y="1901233"/>
              </a:lnTo>
              <a:lnTo>
                <a:pt x="285076" y="0"/>
              </a:lnTo>
              <a:lnTo>
                <a:pt x="570152" y="0"/>
              </a:lnTo>
            </a:path>
          </a:pathLst>
        </a:custGeom>
        <a:noFill/>
        <a:ln w="190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700" kern="1200"/>
        </a:p>
      </dsp:txBody>
      <dsp:txXfrm>
        <a:off x="1561333" y="1336275"/>
        <a:ext cx="99244" cy="99244"/>
      </dsp:txXfrm>
    </dsp:sp>
    <dsp:sp modelId="{E1F6C875-AFD3-4D89-B98B-505515F053BE}">
      <dsp:nvSpPr>
        <dsp:cNvPr id="0" name=""/>
        <dsp:cNvSpPr/>
      </dsp:nvSpPr>
      <dsp:spPr>
        <a:xfrm rot="16200000">
          <a:off x="-1395885" y="1901946"/>
          <a:ext cx="4574395" cy="869135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6195" tIns="36195" rIns="36195" bIns="36195" numCol="1" spcCol="1270" anchor="ctr" anchorCtr="0">
          <a:noAutofit/>
        </a:bodyPr>
        <a:lstStyle/>
        <a:p>
          <a:pPr lvl="0" algn="ctr" defTabSz="2533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5700" kern="1200" dirty="0" smtClean="0"/>
            <a:t>Клетка</a:t>
          </a:r>
          <a:endParaRPr lang="ru-RU" sz="5700" kern="1200" dirty="0"/>
        </a:p>
      </dsp:txBody>
      <dsp:txXfrm>
        <a:off x="-1395885" y="1901946"/>
        <a:ext cx="4574395" cy="869135"/>
      </dsp:txXfrm>
    </dsp:sp>
    <dsp:sp modelId="{C4564E26-5061-4127-BE13-8FB25A86BC18}">
      <dsp:nvSpPr>
        <dsp:cNvPr id="0" name=""/>
        <dsp:cNvSpPr/>
      </dsp:nvSpPr>
      <dsp:spPr>
        <a:xfrm>
          <a:off x="1896031" y="713"/>
          <a:ext cx="2850763" cy="869135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Из каких частей состоит клетка?</a:t>
          </a:r>
          <a:endParaRPr lang="ru-RU" sz="2000" kern="1200" dirty="0"/>
        </a:p>
      </dsp:txBody>
      <dsp:txXfrm>
        <a:off x="1896031" y="713"/>
        <a:ext cx="2850763" cy="869135"/>
      </dsp:txXfrm>
    </dsp:sp>
    <dsp:sp modelId="{064F1E5A-9B14-4549-B07B-56EC76692B68}">
      <dsp:nvSpPr>
        <dsp:cNvPr id="0" name=""/>
        <dsp:cNvSpPr/>
      </dsp:nvSpPr>
      <dsp:spPr>
        <a:xfrm>
          <a:off x="5316947" y="713"/>
          <a:ext cx="2850763" cy="86913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 Для чего нужны эти части клетке?</a:t>
          </a:r>
          <a:endParaRPr lang="ru-RU" sz="2000" kern="1200" dirty="0"/>
        </a:p>
      </dsp:txBody>
      <dsp:txXfrm>
        <a:off x="5316947" y="713"/>
        <a:ext cx="2850763" cy="869135"/>
      </dsp:txXfrm>
    </dsp:sp>
    <dsp:sp modelId="{5129AE02-0A4F-4BD4-9868-B0141BA5A1CD}">
      <dsp:nvSpPr>
        <dsp:cNvPr id="0" name=""/>
        <dsp:cNvSpPr/>
      </dsp:nvSpPr>
      <dsp:spPr>
        <a:xfrm>
          <a:off x="1818491" y="1397674"/>
          <a:ext cx="2850763" cy="869135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Вещества</a:t>
          </a:r>
          <a:endParaRPr lang="ru-RU" sz="2000" kern="1200" dirty="0"/>
        </a:p>
      </dsp:txBody>
      <dsp:txXfrm>
        <a:off x="1818491" y="1397674"/>
        <a:ext cx="2850763" cy="869135"/>
      </dsp:txXfrm>
    </dsp:sp>
    <dsp:sp modelId="{19F0A51F-CFEA-4575-A20E-BB9F49FB14DD}">
      <dsp:nvSpPr>
        <dsp:cNvPr id="0" name=""/>
        <dsp:cNvSpPr/>
      </dsp:nvSpPr>
      <dsp:spPr>
        <a:xfrm>
          <a:off x="5316947" y="970798"/>
          <a:ext cx="2850763" cy="86913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Органические</a:t>
          </a:r>
          <a:endParaRPr lang="ru-RU" sz="2000" kern="1200" dirty="0"/>
        </a:p>
      </dsp:txBody>
      <dsp:txXfrm>
        <a:off x="5316947" y="970798"/>
        <a:ext cx="2850763" cy="869135"/>
      </dsp:txXfrm>
    </dsp:sp>
    <dsp:sp modelId="{5568BC7A-7E3D-4CC2-BEA7-3DBB2B5C70C3}">
      <dsp:nvSpPr>
        <dsp:cNvPr id="0" name=""/>
        <dsp:cNvSpPr/>
      </dsp:nvSpPr>
      <dsp:spPr>
        <a:xfrm>
          <a:off x="5355718" y="1979664"/>
          <a:ext cx="2850763" cy="86913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Неорганические</a:t>
          </a:r>
          <a:endParaRPr lang="ru-RU" sz="2000" kern="1200" dirty="0"/>
        </a:p>
      </dsp:txBody>
      <dsp:txXfrm>
        <a:off x="5355718" y="1979664"/>
        <a:ext cx="2850763" cy="869135"/>
      </dsp:txXfrm>
    </dsp:sp>
    <dsp:sp modelId="{A7205B2F-A50F-4612-AFD9-7B9D5D6E3F8E}">
      <dsp:nvSpPr>
        <dsp:cNvPr id="0" name=""/>
        <dsp:cNvSpPr/>
      </dsp:nvSpPr>
      <dsp:spPr>
        <a:xfrm>
          <a:off x="1864217" y="3230723"/>
          <a:ext cx="2850763" cy="869135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Какие процессы жизнедеятельности происходят ?</a:t>
          </a:r>
          <a:endParaRPr lang="ru-RU" sz="2000" kern="1200" dirty="0"/>
        </a:p>
      </dsp:txBody>
      <dsp:txXfrm>
        <a:off x="1864217" y="3230723"/>
        <a:ext cx="2850763" cy="869135"/>
      </dsp:txXfrm>
    </dsp:sp>
    <dsp:sp modelId="{546649B5-1946-4D38-98A9-32C07F5D7DE1}">
      <dsp:nvSpPr>
        <dsp:cNvPr id="0" name=""/>
        <dsp:cNvSpPr/>
      </dsp:nvSpPr>
      <dsp:spPr>
        <a:xfrm>
          <a:off x="5316947" y="2996204"/>
          <a:ext cx="2850763" cy="86913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Внутри клетки?</a:t>
          </a:r>
          <a:endParaRPr lang="ru-RU" sz="2000" kern="1200" dirty="0"/>
        </a:p>
      </dsp:txBody>
      <dsp:txXfrm>
        <a:off x="5316947" y="2996204"/>
        <a:ext cx="2850763" cy="869135"/>
      </dsp:txXfrm>
    </dsp:sp>
    <dsp:sp modelId="{2A788F31-8867-4F12-92AB-6476F096EAB4}">
      <dsp:nvSpPr>
        <dsp:cNvPr id="0" name=""/>
        <dsp:cNvSpPr/>
      </dsp:nvSpPr>
      <dsp:spPr>
        <a:xfrm>
          <a:off x="5316947" y="3964751"/>
          <a:ext cx="2850763" cy="86913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Связь клетки с другими клетками или средой?</a:t>
          </a:r>
          <a:endParaRPr lang="ru-RU" sz="2000" kern="1200" dirty="0"/>
        </a:p>
      </dsp:txBody>
      <dsp:txXfrm>
        <a:off x="5316947" y="3964751"/>
        <a:ext cx="2850763" cy="86913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A056F0F-48FD-4C44-BE58-E3C60F96B43F}">
      <dsp:nvSpPr>
        <dsp:cNvPr id="0" name=""/>
        <dsp:cNvSpPr/>
      </dsp:nvSpPr>
      <dsp:spPr>
        <a:xfrm>
          <a:off x="4387" y="2268045"/>
          <a:ext cx="1500582" cy="750291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Изменчивость</a:t>
          </a:r>
          <a:endParaRPr lang="ru-RU" sz="1800" kern="1200" dirty="0"/>
        </a:p>
      </dsp:txBody>
      <dsp:txXfrm>
        <a:off x="26362" y="2290020"/>
        <a:ext cx="1456632" cy="706341"/>
      </dsp:txXfrm>
    </dsp:sp>
    <dsp:sp modelId="{142DA2C2-123A-4826-8024-2716384538DC}">
      <dsp:nvSpPr>
        <dsp:cNvPr id="0" name=""/>
        <dsp:cNvSpPr/>
      </dsp:nvSpPr>
      <dsp:spPr>
        <a:xfrm rot="18770822">
          <a:off x="1363767" y="2305719"/>
          <a:ext cx="882639" cy="27817"/>
        </a:xfrm>
        <a:custGeom>
          <a:avLst/>
          <a:gdLst/>
          <a:ahLst/>
          <a:cxnLst/>
          <a:rect l="0" t="0" r="0" b="0"/>
          <a:pathLst>
            <a:path>
              <a:moveTo>
                <a:pt x="0" y="13908"/>
              </a:moveTo>
              <a:lnTo>
                <a:pt x="882639" y="13908"/>
              </a:lnTo>
            </a:path>
          </a:pathLst>
        </a:custGeom>
        <a:noFill/>
        <a:ln w="190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1783020" y="2297562"/>
        <a:ext cx="44131" cy="44131"/>
      </dsp:txXfrm>
    </dsp:sp>
    <dsp:sp modelId="{59318DA2-F81A-485E-BC8B-9E4016938DF7}">
      <dsp:nvSpPr>
        <dsp:cNvPr id="0" name=""/>
        <dsp:cNvSpPr/>
      </dsp:nvSpPr>
      <dsp:spPr>
        <a:xfrm>
          <a:off x="2105203" y="1620919"/>
          <a:ext cx="1500582" cy="750291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?</a:t>
          </a:r>
          <a:endParaRPr lang="ru-RU" sz="1800" kern="1200" dirty="0"/>
        </a:p>
      </dsp:txBody>
      <dsp:txXfrm>
        <a:off x="2127178" y="1642894"/>
        <a:ext cx="1456632" cy="706341"/>
      </dsp:txXfrm>
    </dsp:sp>
    <dsp:sp modelId="{3228C892-0120-4FA9-BFC7-4AD4F011B7B6}">
      <dsp:nvSpPr>
        <dsp:cNvPr id="0" name=""/>
        <dsp:cNvSpPr/>
      </dsp:nvSpPr>
      <dsp:spPr>
        <a:xfrm rot="19457599">
          <a:off x="3536307" y="1766447"/>
          <a:ext cx="739189" cy="27817"/>
        </a:xfrm>
        <a:custGeom>
          <a:avLst/>
          <a:gdLst/>
          <a:ahLst/>
          <a:cxnLst/>
          <a:rect l="0" t="0" r="0" b="0"/>
          <a:pathLst>
            <a:path>
              <a:moveTo>
                <a:pt x="0" y="13908"/>
              </a:moveTo>
              <a:lnTo>
                <a:pt x="739189" y="13908"/>
              </a:lnTo>
            </a:path>
          </a:pathLst>
        </a:custGeom>
        <a:noFill/>
        <a:ln w="190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3887422" y="1761876"/>
        <a:ext cx="36959" cy="36959"/>
      </dsp:txXfrm>
    </dsp:sp>
    <dsp:sp modelId="{F88562AF-E2C8-4A05-9DD9-4AA28901A80F}">
      <dsp:nvSpPr>
        <dsp:cNvPr id="0" name=""/>
        <dsp:cNvSpPr/>
      </dsp:nvSpPr>
      <dsp:spPr>
        <a:xfrm>
          <a:off x="4206018" y="1189501"/>
          <a:ext cx="1500582" cy="750291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?</a:t>
          </a:r>
          <a:endParaRPr lang="ru-RU" sz="1800" kern="1200" dirty="0"/>
        </a:p>
      </dsp:txBody>
      <dsp:txXfrm>
        <a:off x="4227993" y="1211476"/>
        <a:ext cx="1456632" cy="706341"/>
      </dsp:txXfrm>
    </dsp:sp>
    <dsp:sp modelId="{3DD0D9F2-0EE0-40D9-BCF5-1DC047397005}">
      <dsp:nvSpPr>
        <dsp:cNvPr id="0" name=""/>
        <dsp:cNvSpPr/>
      </dsp:nvSpPr>
      <dsp:spPr>
        <a:xfrm rot="2142401">
          <a:off x="3536307" y="2197865"/>
          <a:ext cx="739189" cy="27817"/>
        </a:xfrm>
        <a:custGeom>
          <a:avLst/>
          <a:gdLst/>
          <a:ahLst/>
          <a:cxnLst/>
          <a:rect l="0" t="0" r="0" b="0"/>
          <a:pathLst>
            <a:path>
              <a:moveTo>
                <a:pt x="0" y="13908"/>
              </a:moveTo>
              <a:lnTo>
                <a:pt x="739189" y="13908"/>
              </a:lnTo>
            </a:path>
          </a:pathLst>
        </a:custGeom>
        <a:noFill/>
        <a:ln w="190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3887422" y="2193294"/>
        <a:ext cx="36959" cy="36959"/>
      </dsp:txXfrm>
    </dsp:sp>
    <dsp:sp modelId="{93236688-5A7B-4367-B5B5-9A531DE53EF0}">
      <dsp:nvSpPr>
        <dsp:cNvPr id="0" name=""/>
        <dsp:cNvSpPr/>
      </dsp:nvSpPr>
      <dsp:spPr>
        <a:xfrm>
          <a:off x="4206018" y="2052336"/>
          <a:ext cx="1500582" cy="750291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?</a:t>
          </a:r>
          <a:endParaRPr lang="ru-RU" sz="1800" kern="1200" dirty="0"/>
        </a:p>
      </dsp:txBody>
      <dsp:txXfrm>
        <a:off x="4227993" y="2074311"/>
        <a:ext cx="1456632" cy="706341"/>
      </dsp:txXfrm>
    </dsp:sp>
    <dsp:sp modelId="{4AB626D8-9BEE-4657-8DE2-03D6CF976E05}">
      <dsp:nvSpPr>
        <dsp:cNvPr id="0" name=""/>
        <dsp:cNvSpPr/>
      </dsp:nvSpPr>
      <dsp:spPr>
        <a:xfrm rot="2829178">
          <a:off x="1363767" y="2952845"/>
          <a:ext cx="882639" cy="27817"/>
        </a:xfrm>
        <a:custGeom>
          <a:avLst/>
          <a:gdLst/>
          <a:ahLst/>
          <a:cxnLst/>
          <a:rect l="0" t="0" r="0" b="0"/>
          <a:pathLst>
            <a:path>
              <a:moveTo>
                <a:pt x="0" y="13908"/>
              </a:moveTo>
              <a:lnTo>
                <a:pt x="882639" y="13908"/>
              </a:lnTo>
            </a:path>
          </a:pathLst>
        </a:custGeom>
        <a:noFill/>
        <a:ln w="190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1783020" y="2944688"/>
        <a:ext cx="44131" cy="44131"/>
      </dsp:txXfrm>
    </dsp:sp>
    <dsp:sp modelId="{450A6A1B-150B-43AE-8B05-B13A2B9097F4}">
      <dsp:nvSpPr>
        <dsp:cNvPr id="0" name=""/>
        <dsp:cNvSpPr/>
      </dsp:nvSpPr>
      <dsp:spPr>
        <a:xfrm>
          <a:off x="2105203" y="2915171"/>
          <a:ext cx="1500582" cy="750291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?</a:t>
          </a:r>
          <a:endParaRPr lang="ru-RU" sz="1800" kern="1200" dirty="0"/>
        </a:p>
      </dsp:txBody>
      <dsp:txXfrm>
        <a:off x="2127178" y="2937146"/>
        <a:ext cx="1456632" cy="706341"/>
      </dsp:txXfrm>
    </dsp:sp>
    <dsp:sp modelId="{46D8E3F2-4281-4137-BFB6-396B542A9CA0}">
      <dsp:nvSpPr>
        <dsp:cNvPr id="0" name=""/>
        <dsp:cNvSpPr/>
      </dsp:nvSpPr>
      <dsp:spPr>
        <a:xfrm>
          <a:off x="3605785" y="3276408"/>
          <a:ext cx="600232" cy="27817"/>
        </a:xfrm>
        <a:custGeom>
          <a:avLst/>
          <a:gdLst/>
          <a:ahLst/>
          <a:cxnLst/>
          <a:rect l="0" t="0" r="0" b="0"/>
          <a:pathLst>
            <a:path>
              <a:moveTo>
                <a:pt x="0" y="13908"/>
              </a:moveTo>
              <a:lnTo>
                <a:pt x="600232" y="13908"/>
              </a:lnTo>
            </a:path>
          </a:pathLst>
        </a:custGeom>
        <a:noFill/>
        <a:ln w="190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3890896" y="3275311"/>
        <a:ext cx="30011" cy="30011"/>
      </dsp:txXfrm>
    </dsp:sp>
    <dsp:sp modelId="{1C376B4F-FC17-427A-8405-E9680F41CC11}">
      <dsp:nvSpPr>
        <dsp:cNvPr id="0" name=""/>
        <dsp:cNvSpPr/>
      </dsp:nvSpPr>
      <dsp:spPr>
        <a:xfrm>
          <a:off x="4206018" y="2915171"/>
          <a:ext cx="1500582" cy="750291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?</a:t>
          </a:r>
          <a:endParaRPr lang="ru-RU" sz="1800" kern="1200" dirty="0"/>
        </a:p>
      </dsp:txBody>
      <dsp:txXfrm>
        <a:off x="4227993" y="2937146"/>
        <a:ext cx="1456632" cy="70634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065F98-CB10-44D7-AFCD-942AE0D58F6D}" type="datetimeFigureOut">
              <a:rPr lang="ru-RU" smtClean="0"/>
              <a:t>31.01.2017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FFBE68-2787-4DCB-A536-2658082D7A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63291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041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6042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B7C9147-EF48-4B35-9ED2-2E9AF325CFAB}" type="slidenum">
              <a:rPr lang="ru-RU" altLang="ru-RU" smtClean="0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31</a:t>
            </a:fld>
            <a:endParaRPr lang="ru-RU" altLang="ru-RU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02847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57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15770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6"/>
          <p:cNvSpPr>
            <a:spLocks/>
          </p:cNvSpPr>
          <p:nvPr/>
        </p:nvSpPr>
        <p:spPr bwMode="auto">
          <a:xfrm>
            <a:off x="0" y="4324350"/>
            <a:ext cx="1744663" cy="777875"/>
          </a:xfrm>
          <a:custGeom>
            <a:avLst/>
            <a:gdLst>
              <a:gd name="T0" fmla="*/ 1346017 w 372"/>
              <a:gd name="T1" fmla="*/ 777875 h 166"/>
              <a:gd name="T2" fmla="*/ 1374157 w 372"/>
              <a:gd name="T3" fmla="*/ 768503 h 166"/>
              <a:gd name="T4" fmla="*/ 1378847 w 372"/>
              <a:gd name="T5" fmla="*/ 763817 h 166"/>
              <a:gd name="T6" fmla="*/ 1735283 w 372"/>
              <a:gd name="T7" fmla="*/ 407681 h 166"/>
              <a:gd name="T8" fmla="*/ 1735283 w 372"/>
              <a:gd name="T9" fmla="*/ 365508 h 166"/>
              <a:gd name="T10" fmla="*/ 1378847 w 372"/>
              <a:gd name="T11" fmla="*/ 14058 h 166"/>
              <a:gd name="T12" fmla="*/ 1374157 w 372"/>
              <a:gd name="T13" fmla="*/ 9372 h 166"/>
              <a:gd name="T14" fmla="*/ 1346017 w 372"/>
              <a:gd name="T15" fmla="*/ 0 h 166"/>
              <a:gd name="T16" fmla="*/ 0 w 372"/>
              <a:gd name="T17" fmla="*/ 0 h 166"/>
              <a:gd name="T18" fmla="*/ 0 w 372"/>
              <a:gd name="T19" fmla="*/ 777875 h 166"/>
              <a:gd name="T20" fmla="*/ 1346017 w 372"/>
              <a:gd name="T21" fmla="*/ 777875 h 16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B99A33-19C0-4992-8ECE-D1DB728A605C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31.01.2017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3" y="4529138"/>
            <a:ext cx="779462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DD208A-678E-4BD7-A823-80DEF8698D7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73562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1"/>
          <p:cNvSpPr>
            <a:spLocks/>
          </p:cNvSpPr>
          <p:nvPr/>
        </p:nvSpPr>
        <p:spPr bwMode="auto">
          <a:xfrm flipV="1">
            <a:off x="-4763" y="3178175"/>
            <a:ext cx="1589088" cy="508000"/>
          </a:xfrm>
          <a:custGeom>
            <a:avLst/>
            <a:gdLst>
              <a:gd name="T0" fmla="*/ 1589088 w 9248"/>
              <a:gd name="T1" fmla="*/ 238811 h 10000"/>
              <a:gd name="T2" fmla="*/ 1360038 w 9248"/>
              <a:gd name="T3" fmla="*/ 9550 h 10000"/>
              <a:gd name="T4" fmla="*/ 1355055 w 9248"/>
              <a:gd name="T5" fmla="*/ 4775 h 10000"/>
              <a:gd name="T6" fmla="*/ 1340793 w 9248"/>
              <a:gd name="T7" fmla="*/ 0 h 10000"/>
              <a:gd name="T8" fmla="*/ 1250067 w 9248"/>
              <a:gd name="T9" fmla="*/ 0 h 10000"/>
              <a:gd name="T10" fmla="*/ 0 w 9248"/>
              <a:gd name="T11" fmla="*/ 3556 h 10000"/>
              <a:gd name="T12" fmla="*/ 4296 w 9248"/>
              <a:gd name="T13" fmla="*/ 508000 h 10000"/>
              <a:gd name="T14" fmla="*/ 1250067 w 9248"/>
              <a:gd name="T15" fmla="*/ 506273 h 10000"/>
              <a:gd name="T16" fmla="*/ 1340793 w 9248"/>
              <a:gd name="T17" fmla="*/ 506273 h 10000"/>
              <a:gd name="T18" fmla="*/ 1355055 w 9248"/>
              <a:gd name="T19" fmla="*/ 501498 h 10000"/>
              <a:gd name="T20" fmla="*/ 1360038 w 9248"/>
              <a:gd name="T21" fmla="*/ 496722 h 10000"/>
              <a:gd name="T22" fmla="*/ 1589088 w 9248"/>
              <a:gd name="T23" fmla="*/ 267462 h 10000"/>
              <a:gd name="T24" fmla="*/ 1589088 w 9248"/>
              <a:gd name="T25" fmla="*/ 238811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FE5EA5-84F6-408A-9783-CEF447D989E6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31.01.2017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3" y="3244850"/>
            <a:ext cx="779462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ED6820-E7CB-4F96-A6B0-5BA3E963110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0930498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31.01.2017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0484602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31.01.2017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7966454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31.01.2017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3932137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31.01.2017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4649021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31.01.2017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3027361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FEE9B46-0002-4EDA-A7E9-F5F0D01D9C60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9760116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51505A7-7018-4FC4-8C53-9BDC66B8C8DF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3802721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445607-378F-4E39-9ED7-965468471ADC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0192888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2042404-DDC5-4EEC-8F50-F3B1466F1C4F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5012433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C86FE71-6BAF-4A95-8A4D-FEC5E195C118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96925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1"/>
          <p:cNvSpPr>
            <a:spLocks/>
          </p:cNvSpPr>
          <p:nvPr/>
        </p:nvSpPr>
        <p:spPr bwMode="auto">
          <a:xfrm flipV="1">
            <a:off x="-4763" y="3178175"/>
            <a:ext cx="1589088" cy="508000"/>
          </a:xfrm>
          <a:custGeom>
            <a:avLst/>
            <a:gdLst>
              <a:gd name="T0" fmla="*/ 1589088 w 9248"/>
              <a:gd name="T1" fmla="*/ 238811 h 10000"/>
              <a:gd name="T2" fmla="*/ 1360038 w 9248"/>
              <a:gd name="T3" fmla="*/ 9550 h 10000"/>
              <a:gd name="T4" fmla="*/ 1355055 w 9248"/>
              <a:gd name="T5" fmla="*/ 4775 h 10000"/>
              <a:gd name="T6" fmla="*/ 1340793 w 9248"/>
              <a:gd name="T7" fmla="*/ 0 h 10000"/>
              <a:gd name="T8" fmla="*/ 1250067 w 9248"/>
              <a:gd name="T9" fmla="*/ 0 h 10000"/>
              <a:gd name="T10" fmla="*/ 0 w 9248"/>
              <a:gd name="T11" fmla="*/ 3556 h 10000"/>
              <a:gd name="T12" fmla="*/ 4296 w 9248"/>
              <a:gd name="T13" fmla="*/ 508000 h 10000"/>
              <a:gd name="T14" fmla="*/ 1250067 w 9248"/>
              <a:gd name="T15" fmla="*/ 506273 h 10000"/>
              <a:gd name="T16" fmla="*/ 1340793 w 9248"/>
              <a:gd name="T17" fmla="*/ 506273 h 10000"/>
              <a:gd name="T18" fmla="*/ 1355055 w 9248"/>
              <a:gd name="T19" fmla="*/ 501498 h 10000"/>
              <a:gd name="T20" fmla="*/ 1360038 w 9248"/>
              <a:gd name="T21" fmla="*/ 496722 h 10000"/>
              <a:gd name="T22" fmla="*/ 1589088 w 9248"/>
              <a:gd name="T23" fmla="*/ 267462 h 10000"/>
              <a:gd name="T24" fmla="*/ 1589088 w 9248"/>
              <a:gd name="T25" fmla="*/ 238811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sp>
        <p:nvSpPr>
          <p:cNvPr id="6" name="TextBox 36"/>
          <p:cNvSpPr txBox="1">
            <a:spLocks noChangeArrowheads="1"/>
          </p:cNvSpPr>
          <p:nvPr/>
        </p:nvSpPr>
        <p:spPr bwMode="auto">
          <a:xfrm>
            <a:off x="2466975" y="647700"/>
            <a:ext cx="60960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ru-RU" sz="8000" smtClean="0">
                <a:solidFill>
                  <a:srgbClr val="A53010"/>
                </a:solidFill>
                <a:latin typeface="Arial" panose="020B0604020202020204" pitchFamily="34" charset="0"/>
              </a:rPr>
              <a:t>“</a:t>
            </a:r>
          </a:p>
        </p:txBody>
      </p:sp>
      <p:sp>
        <p:nvSpPr>
          <p:cNvPr id="7" name="TextBox 37"/>
          <p:cNvSpPr txBox="1">
            <a:spLocks noChangeArrowheads="1"/>
          </p:cNvSpPr>
          <p:nvPr/>
        </p:nvSpPr>
        <p:spPr bwMode="auto">
          <a:xfrm>
            <a:off x="11114088" y="2905125"/>
            <a:ext cx="609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ru-RU" sz="8000" smtClean="0">
                <a:solidFill>
                  <a:srgbClr val="A53010"/>
                </a:solidFill>
                <a:latin typeface="Arial" panose="020B0604020202020204" pitchFamily="34" charset="0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33FF5F-B1C3-4FEF-9D9B-B96590E214D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31.01.2017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6"/>
          </p:nvPr>
        </p:nvSpPr>
        <p:spPr>
          <a:xfrm>
            <a:off x="531813" y="3244850"/>
            <a:ext cx="779462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0A9FDD-6C7E-4F80-B550-3B5193732C2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8099300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4F76B3-C8C2-4616-A053-60A0430E562D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2161714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23E2C9F-C07A-4544-86A0-E64820B73E64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1892615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4910E3F-82D7-42F2-86F2-A13707D1873B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286453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E152078-6217-4C65-87F6-6E2136AA1D0C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3411337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AB71D47-3615-4AD0-8CBF-44FBD107806E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2958417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7684167-EA37-466A-9984-C4635126132C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61864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1"/>
          <p:cNvSpPr>
            <a:spLocks/>
          </p:cNvSpPr>
          <p:nvPr/>
        </p:nvSpPr>
        <p:spPr bwMode="auto">
          <a:xfrm flipV="1">
            <a:off x="-4763" y="4911725"/>
            <a:ext cx="1589088" cy="508000"/>
          </a:xfrm>
          <a:custGeom>
            <a:avLst/>
            <a:gdLst>
              <a:gd name="T0" fmla="*/ 1589088 w 9248"/>
              <a:gd name="T1" fmla="*/ 238811 h 10000"/>
              <a:gd name="T2" fmla="*/ 1360038 w 9248"/>
              <a:gd name="T3" fmla="*/ 9550 h 10000"/>
              <a:gd name="T4" fmla="*/ 1355055 w 9248"/>
              <a:gd name="T5" fmla="*/ 4775 h 10000"/>
              <a:gd name="T6" fmla="*/ 1340793 w 9248"/>
              <a:gd name="T7" fmla="*/ 0 h 10000"/>
              <a:gd name="T8" fmla="*/ 1250067 w 9248"/>
              <a:gd name="T9" fmla="*/ 0 h 10000"/>
              <a:gd name="T10" fmla="*/ 0 w 9248"/>
              <a:gd name="T11" fmla="*/ 3556 h 10000"/>
              <a:gd name="T12" fmla="*/ 4296 w 9248"/>
              <a:gd name="T13" fmla="*/ 508000 h 10000"/>
              <a:gd name="T14" fmla="*/ 1250067 w 9248"/>
              <a:gd name="T15" fmla="*/ 506273 h 10000"/>
              <a:gd name="T16" fmla="*/ 1340793 w 9248"/>
              <a:gd name="T17" fmla="*/ 506273 h 10000"/>
              <a:gd name="T18" fmla="*/ 1355055 w 9248"/>
              <a:gd name="T19" fmla="*/ 501498 h 10000"/>
              <a:gd name="T20" fmla="*/ 1360038 w 9248"/>
              <a:gd name="T21" fmla="*/ 496722 h 10000"/>
              <a:gd name="T22" fmla="*/ 1589088 w 9248"/>
              <a:gd name="T23" fmla="*/ 267462 h 10000"/>
              <a:gd name="T24" fmla="*/ 1589088 w 9248"/>
              <a:gd name="T25" fmla="*/ 238811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rtlCol="0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BFD3FE-A940-41E1-984B-6B42D27FC066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31.01.2017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3" y="4983163"/>
            <a:ext cx="779462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EAFB39-1056-4133-A081-79B6A5B2FA8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33386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1"/>
          <p:cNvSpPr>
            <a:spLocks/>
          </p:cNvSpPr>
          <p:nvPr/>
        </p:nvSpPr>
        <p:spPr bwMode="auto">
          <a:xfrm flipV="1">
            <a:off x="-4763" y="4911725"/>
            <a:ext cx="1589088" cy="508000"/>
          </a:xfrm>
          <a:custGeom>
            <a:avLst/>
            <a:gdLst>
              <a:gd name="T0" fmla="*/ 1589088 w 9248"/>
              <a:gd name="T1" fmla="*/ 238811 h 10000"/>
              <a:gd name="T2" fmla="*/ 1360038 w 9248"/>
              <a:gd name="T3" fmla="*/ 9550 h 10000"/>
              <a:gd name="T4" fmla="*/ 1355055 w 9248"/>
              <a:gd name="T5" fmla="*/ 4775 h 10000"/>
              <a:gd name="T6" fmla="*/ 1340793 w 9248"/>
              <a:gd name="T7" fmla="*/ 0 h 10000"/>
              <a:gd name="T8" fmla="*/ 1250067 w 9248"/>
              <a:gd name="T9" fmla="*/ 0 h 10000"/>
              <a:gd name="T10" fmla="*/ 0 w 9248"/>
              <a:gd name="T11" fmla="*/ 3556 h 10000"/>
              <a:gd name="T12" fmla="*/ 4296 w 9248"/>
              <a:gd name="T13" fmla="*/ 508000 h 10000"/>
              <a:gd name="T14" fmla="*/ 1250067 w 9248"/>
              <a:gd name="T15" fmla="*/ 506273 h 10000"/>
              <a:gd name="T16" fmla="*/ 1340793 w 9248"/>
              <a:gd name="T17" fmla="*/ 506273 h 10000"/>
              <a:gd name="T18" fmla="*/ 1355055 w 9248"/>
              <a:gd name="T19" fmla="*/ 501498 h 10000"/>
              <a:gd name="T20" fmla="*/ 1360038 w 9248"/>
              <a:gd name="T21" fmla="*/ 496722 h 10000"/>
              <a:gd name="T22" fmla="*/ 1589088 w 9248"/>
              <a:gd name="T23" fmla="*/ 267462 h 10000"/>
              <a:gd name="T24" fmla="*/ 1589088 w 9248"/>
              <a:gd name="T25" fmla="*/ 238811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sp>
        <p:nvSpPr>
          <p:cNvPr id="6" name="TextBox 36"/>
          <p:cNvSpPr txBox="1">
            <a:spLocks noChangeArrowheads="1"/>
          </p:cNvSpPr>
          <p:nvPr/>
        </p:nvSpPr>
        <p:spPr bwMode="auto">
          <a:xfrm>
            <a:off x="2466975" y="647700"/>
            <a:ext cx="60960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ru-RU" sz="8000" smtClean="0">
                <a:solidFill>
                  <a:srgbClr val="A53010"/>
                </a:solidFill>
                <a:latin typeface="Arial" panose="020B0604020202020204" pitchFamily="34" charset="0"/>
              </a:rPr>
              <a:t>“</a:t>
            </a:r>
          </a:p>
        </p:txBody>
      </p:sp>
      <p:sp>
        <p:nvSpPr>
          <p:cNvPr id="7" name="TextBox 37"/>
          <p:cNvSpPr txBox="1">
            <a:spLocks noChangeArrowheads="1"/>
          </p:cNvSpPr>
          <p:nvPr/>
        </p:nvSpPr>
        <p:spPr bwMode="auto">
          <a:xfrm>
            <a:off x="11114088" y="2905125"/>
            <a:ext cx="609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ru-RU" sz="8000" smtClean="0">
                <a:solidFill>
                  <a:srgbClr val="A53010"/>
                </a:solidFill>
                <a:latin typeface="Arial" panose="020B0604020202020204" pitchFamily="34" charset="0"/>
              </a:rPr>
              <a:t>”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rtlCol="0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5B606E-4014-4692-A875-B568B125C8E1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31.01.2017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ooter Placehold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16"/>
          </p:nvPr>
        </p:nvSpPr>
        <p:spPr>
          <a:xfrm>
            <a:off x="531813" y="4983163"/>
            <a:ext cx="779462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79AC57-CDCC-4556-8407-DC061312954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74739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1"/>
          <p:cNvSpPr>
            <a:spLocks/>
          </p:cNvSpPr>
          <p:nvPr/>
        </p:nvSpPr>
        <p:spPr bwMode="auto">
          <a:xfrm flipV="1">
            <a:off x="-4763" y="4911725"/>
            <a:ext cx="1589088" cy="508000"/>
          </a:xfrm>
          <a:custGeom>
            <a:avLst/>
            <a:gdLst>
              <a:gd name="T0" fmla="*/ 1589088 w 9248"/>
              <a:gd name="T1" fmla="*/ 238811 h 10000"/>
              <a:gd name="T2" fmla="*/ 1360038 w 9248"/>
              <a:gd name="T3" fmla="*/ 9550 h 10000"/>
              <a:gd name="T4" fmla="*/ 1355055 w 9248"/>
              <a:gd name="T5" fmla="*/ 4775 h 10000"/>
              <a:gd name="T6" fmla="*/ 1340793 w 9248"/>
              <a:gd name="T7" fmla="*/ 0 h 10000"/>
              <a:gd name="T8" fmla="*/ 1250067 w 9248"/>
              <a:gd name="T9" fmla="*/ 0 h 10000"/>
              <a:gd name="T10" fmla="*/ 0 w 9248"/>
              <a:gd name="T11" fmla="*/ 3556 h 10000"/>
              <a:gd name="T12" fmla="*/ 4296 w 9248"/>
              <a:gd name="T13" fmla="*/ 508000 h 10000"/>
              <a:gd name="T14" fmla="*/ 1250067 w 9248"/>
              <a:gd name="T15" fmla="*/ 506273 h 10000"/>
              <a:gd name="T16" fmla="*/ 1340793 w 9248"/>
              <a:gd name="T17" fmla="*/ 506273 h 10000"/>
              <a:gd name="T18" fmla="*/ 1355055 w 9248"/>
              <a:gd name="T19" fmla="*/ 501498 h 10000"/>
              <a:gd name="T20" fmla="*/ 1360038 w 9248"/>
              <a:gd name="T21" fmla="*/ 496722 h 10000"/>
              <a:gd name="T22" fmla="*/ 1589088 w 9248"/>
              <a:gd name="T23" fmla="*/ 267462 h 10000"/>
              <a:gd name="T24" fmla="*/ 1589088 w 9248"/>
              <a:gd name="T25" fmla="*/ 238811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rtlCol="0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6E140F-62EE-4A06-BED6-66E4113218EB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31.01.2017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6"/>
          </p:nvPr>
        </p:nvSpPr>
        <p:spPr>
          <a:xfrm>
            <a:off x="531813" y="4983163"/>
            <a:ext cx="779462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D74211-BF8F-47A7-A30A-CB8E8F2E808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2126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1"/>
          <p:cNvSpPr>
            <a:spLocks/>
          </p:cNvSpPr>
          <p:nvPr/>
        </p:nvSpPr>
        <p:spPr bwMode="auto">
          <a:xfrm flipV="1">
            <a:off x="-4763" y="714375"/>
            <a:ext cx="1589088" cy="508000"/>
          </a:xfrm>
          <a:custGeom>
            <a:avLst/>
            <a:gdLst>
              <a:gd name="T0" fmla="*/ 1589088 w 9248"/>
              <a:gd name="T1" fmla="*/ 238811 h 10000"/>
              <a:gd name="T2" fmla="*/ 1360038 w 9248"/>
              <a:gd name="T3" fmla="*/ 9550 h 10000"/>
              <a:gd name="T4" fmla="*/ 1355055 w 9248"/>
              <a:gd name="T5" fmla="*/ 4775 h 10000"/>
              <a:gd name="T6" fmla="*/ 1340793 w 9248"/>
              <a:gd name="T7" fmla="*/ 0 h 10000"/>
              <a:gd name="T8" fmla="*/ 1250067 w 9248"/>
              <a:gd name="T9" fmla="*/ 0 h 10000"/>
              <a:gd name="T10" fmla="*/ 0 w 9248"/>
              <a:gd name="T11" fmla="*/ 3556 h 10000"/>
              <a:gd name="T12" fmla="*/ 4296 w 9248"/>
              <a:gd name="T13" fmla="*/ 508000 h 10000"/>
              <a:gd name="T14" fmla="*/ 1250067 w 9248"/>
              <a:gd name="T15" fmla="*/ 506273 h 10000"/>
              <a:gd name="T16" fmla="*/ 1340793 w 9248"/>
              <a:gd name="T17" fmla="*/ 506273 h 10000"/>
              <a:gd name="T18" fmla="*/ 1355055 w 9248"/>
              <a:gd name="T19" fmla="*/ 501498 h 10000"/>
              <a:gd name="T20" fmla="*/ 1360038 w 9248"/>
              <a:gd name="T21" fmla="*/ 496722 h 10000"/>
              <a:gd name="T22" fmla="*/ 1589088 w 9248"/>
              <a:gd name="T23" fmla="*/ 267462 h 10000"/>
              <a:gd name="T24" fmla="*/ 1589088 w 9248"/>
              <a:gd name="T25" fmla="*/ 238811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F9AC65-0AB1-4DBE-9E8C-C51E2BD9142C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31.01.2017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D953A4-9468-4456-8AC9-0803B0256BE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05976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1"/>
          <p:cNvSpPr>
            <a:spLocks/>
          </p:cNvSpPr>
          <p:nvPr/>
        </p:nvSpPr>
        <p:spPr bwMode="auto">
          <a:xfrm flipV="1">
            <a:off x="-4763" y="714375"/>
            <a:ext cx="1589088" cy="508000"/>
          </a:xfrm>
          <a:custGeom>
            <a:avLst/>
            <a:gdLst>
              <a:gd name="T0" fmla="*/ 1589088 w 9248"/>
              <a:gd name="T1" fmla="*/ 238811 h 10000"/>
              <a:gd name="T2" fmla="*/ 1360038 w 9248"/>
              <a:gd name="T3" fmla="*/ 9550 h 10000"/>
              <a:gd name="T4" fmla="*/ 1355055 w 9248"/>
              <a:gd name="T5" fmla="*/ 4775 h 10000"/>
              <a:gd name="T6" fmla="*/ 1340793 w 9248"/>
              <a:gd name="T7" fmla="*/ 0 h 10000"/>
              <a:gd name="T8" fmla="*/ 1250067 w 9248"/>
              <a:gd name="T9" fmla="*/ 0 h 10000"/>
              <a:gd name="T10" fmla="*/ 0 w 9248"/>
              <a:gd name="T11" fmla="*/ 3556 h 10000"/>
              <a:gd name="T12" fmla="*/ 4296 w 9248"/>
              <a:gd name="T13" fmla="*/ 508000 h 10000"/>
              <a:gd name="T14" fmla="*/ 1250067 w 9248"/>
              <a:gd name="T15" fmla="*/ 506273 h 10000"/>
              <a:gd name="T16" fmla="*/ 1340793 w 9248"/>
              <a:gd name="T17" fmla="*/ 506273 h 10000"/>
              <a:gd name="T18" fmla="*/ 1355055 w 9248"/>
              <a:gd name="T19" fmla="*/ 501498 h 10000"/>
              <a:gd name="T20" fmla="*/ 1360038 w 9248"/>
              <a:gd name="T21" fmla="*/ 496722 h 10000"/>
              <a:gd name="T22" fmla="*/ 1589088 w 9248"/>
              <a:gd name="T23" fmla="*/ 267462 h 10000"/>
              <a:gd name="T24" fmla="*/ 1589088 w 9248"/>
              <a:gd name="T25" fmla="*/ 238811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596ACD-4554-4FE2-8B0D-54E71BD719B3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31.01.2017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A5BCDE-C1AD-443B-9980-F94F6D1C1EC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950758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>
            <a:spLocks noChangeAspect="1"/>
          </p:cNvSpPr>
          <p:nvPr/>
        </p:nvSpPr>
        <p:spPr>
          <a:xfrm>
            <a:off x="231775" y="244475"/>
            <a:ext cx="11723688" cy="6376988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5" name="Straight Connector 7"/>
          <p:cNvCxnSpPr/>
          <p:nvPr/>
        </p:nvCxnSpPr>
        <p:spPr>
          <a:xfrm>
            <a:off x="1978025" y="3733800"/>
            <a:ext cx="8229600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7200" b="1" cap="all" baseline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B9F11983-7FBE-49AF-9280-4E9F1492A832}" type="datetimeFigureOut">
              <a:rPr lang="ru-RU"/>
              <a:pPr>
                <a:defRPr/>
              </a:pPr>
              <a:t>31.01.2017</a:t>
            </a:fld>
            <a:endParaRPr lang="ru-RU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6BA40125-A752-4B95-8BD2-6D94A30DABA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221821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B573B4-E813-45B9-A5B4-ADD71FB4C434}" type="datetimeFigureOut">
              <a:rPr lang="ru-RU">
                <a:solidFill>
                  <a:srgbClr val="549E39"/>
                </a:solidFill>
              </a:rPr>
              <a:pPr>
                <a:defRPr/>
              </a:pPr>
              <a:t>31.01.2017</a:t>
            </a:fld>
            <a:endParaRPr lang="ru-RU">
              <a:solidFill>
                <a:srgbClr val="549E3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549E39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4D4D21-0A63-42BE-91BF-A1CF2A76208C}" type="slidenum">
              <a:rPr lang="ru-RU">
                <a:solidFill>
                  <a:srgbClr val="549E39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549E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488756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6"/>
          <p:cNvCxnSpPr/>
          <p:nvPr/>
        </p:nvCxnSpPr>
        <p:spPr>
          <a:xfrm>
            <a:off x="1981200" y="4021138"/>
            <a:ext cx="82296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7200" b="0" cap="all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5C5AC2-9C09-4B2C-BB16-D585DB087CAE}" type="datetimeFigureOut">
              <a:rPr lang="ru-RU">
                <a:solidFill>
                  <a:srgbClr val="549E39"/>
                </a:solidFill>
              </a:rPr>
              <a:pPr>
                <a:defRPr/>
              </a:pPr>
              <a:t>31.01.2017</a:t>
            </a:fld>
            <a:endParaRPr lang="ru-RU">
              <a:solidFill>
                <a:srgbClr val="549E39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549E39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A0F22E-378E-4B07-9DF3-599725D1FD9B}" type="slidenum">
              <a:rPr lang="ru-RU">
                <a:solidFill>
                  <a:srgbClr val="549E39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549E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27899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1"/>
          <p:cNvSpPr>
            <a:spLocks/>
          </p:cNvSpPr>
          <p:nvPr/>
        </p:nvSpPr>
        <p:spPr bwMode="auto">
          <a:xfrm flipV="1">
            <a:off x="-4763" y="714375"/>
            <a:ext cx="1589088" cy="508000"/>
          </a:xfrm>
          <a:custGeom>
            <a:avLst/>
            <a:gdLst>
              <a:gd name="T0" fmla="*/ 1589088 w 9248"/>
              <a:gd name="T1" fmla="*/ 238811 h 10000"/>
              <a:gd name="T2" fmla="*/ 1360038 w 9248"/>
              <a:gd name="T3" fmla="*/ 9550 h 10000"/>
              <a:gd name="T4" fmla="*/ 1355055 w 9248"/>
              <a:gd name="T5" fmla="*/ 4775 h 10000"/>
              <a:gd name="T6" fmla="*/ 1340793 w 9248"/>
              <a:gd name="T7" fmla="*/ 0 h 10000"/>
              <a:gd name="T8" fmla="*/ 1250067 w 9248"/>
              <a:gd name="T9" fmla="*/ 0 h 10000"/>
              <a:gd name="T10" fmla="*/ 0 w 9248"/>
              <a:gd name="T11" fmla="*/ 3556 h 10000"/>
              <a:gd name="T12" fmla="*/ 4296 w 9248"/>
              <a:gd name="T13" fmla="*/ 508000 h 10000"/>
              <a:gd name="T14" fmla="*/ 1250067 w 9248"/>
              <a:gd name="T15" fmla="*/ 506273 h 10000"/>
              <a:gd name="T16" fmla="*/ 1340793 w 9248"/>
              <a:gd name="T17" fmla="*/ 506273 h 10000"/>
              <a:gd name="T18" fmla="*/ 1355055 w 9248"/>
              <a:gd name="T19" fmla="*/ 501498 h 10000"/>
              <a:gd name="T20" fmla="*/ 1360038 w 9248"/>
              <a:gd name="T21" fmla="*/ 496722 h 10000"/>
              <a:gd name="T22" fmla="*/ 1589088 w 9248"/>
              <a:gd name="T23" fmla="*/ 267462 h 10000"/>
              <a:gd name="T24" fmla="*/ 1589088 w 9248"/>
              <a:gd name="T25" fmla="*/ 238811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12314F-39FE-403F-8529-0D4A99117410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31.01.2017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0AC19A-E9AD-46ED-BE96-C0276293B38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605722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A61485-45CF-4992-833E-CC78CA3AC2FB}" type="datetimeFigureOut">
              <a:rPr lang="ru-RU">
                <a:solidFill>
                  <a:srgbClr val="549E39"/>
                </a:solidFill>
              </a:rPr>
              <a:pPr>
                <a:defRPr/>
              </a:pPr>
              <a:t>31.01.2017</a:t>
            </a:fld>
            <a:endParaRPr lang="ru-RU">
              <a:solidFill>
                <a:srgbClr val="549E39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549E39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37B052-8B6C-400D-BE20-F8505D56F9C9}" type="slidenum">
              <a:rPr lang="ru-RU">
                <a:solidFill>
                  <a:srgbClr val="549E39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549E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430921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630AE4-C4CA-4BBE-942F-ECA306C05C23}" type="datetimeFigureOut">
              <a:rPr lang="ru-RU">
                <a:solidFill>
                  <a:srgbClr val="549E39"/>
                </a:solidFill>
              </a:rPr>
              <a:pPr>
                <a:defRPr/>
              </a:pPr>
              <a:t>31.01.2017</a:t>
            </a:fld>
            <a:endParaRPr lang="ru-RU">
              <a:solidFill>
                <a:srgbClr val="549E39"/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549E39"/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F4F2D7-03AA-42DB-B0B3-DA18BAE6B6CF}" type="slidenum">
              <a:rPr lang="ru-RU">
                <a:solidFill>
                  <a:srgbClr val="549E39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549E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422360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3DFE89-4CED-4B91-B26B-D105FEDAB900}" type="datetimeFigureOut">
              <a:rPr lang="ru-RU">
                <a:solidFill>
                  <a:srgbClr val="549E39"/>
                </a:solidFill>
              </a:rPr>
              <a:pPr>
                <a:defRPr/>
              </a:pPr>
              <a:t>31.01.2017</a:t>
            </a:fld>
            <a:endParaRPr lang="ru-RU">
              <a:solidFill>
                <a:srgbClr val="549E39"/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549E39"/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4C4E98-3E08-4178-A783-8A08B813BEC8}" type="slidenum">
              <a:rPr lang="ru-RU">
                <a:solidFill>
                  <a:srgbClr val="549E39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549E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777796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A7C5C8-3A0E-470E-B057-167156448823}" type="datetimeFigureOut">
              <a:rPr lang="ru-RU">
                <a:solidFill>
                  <a:srgbClr val="549E39"/>
                </a:solidFill>
              </a:rPr>
              <a:pPr>
                <a:defRPr/>
              </a:pPr>
              <a:t>31.01.2017</a:t>
            </a:fld>
            <a:endParaRPr lang="ru-RU">
              <a:solidFill>
                <a:srgbClr val="549E39"/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549E39"/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A2FFC9-7AC8-4B54-9B86-10E574952015}" type="slidenum">
              <a:rPr lang="ru-RU">
                <a:solidFill>
                  <a:srgbClr val="549E39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549E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552811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AA55EC-04E9-4772-92FE-752FCEA6DBD2}" type="datetimeFigureOut">
              <a:rPr lang="ru-RU">
                <a:solidFill>
                  <a:srgbClr val="549E39"/>
                </a:solidFill>
              </a:rPr>
              <a:pPr>
                <a:defRPr/>
              </a:pPr>
              <a:t>31.01.2017</a:t>
            </a:fld>
            <a:endParaRPr lang="ru-RU">
              <a:solidFill>
                <a:srgbClr val="549E39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549E39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BC79D9-B88B-486D-B879-59ED5BCDCA16}" type="slidenum">
              <a:rPr lang="ru-RU">
                <a:solidFill>
                  <a:srgbClr val="549E39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549E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771873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rtlCol="0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DC42FD-86B4-43D8-A485-BA9075F1C38D}" type="datetimeFigureOut">
              <a:rPr lang="ru-RU">
                <a:solidFill>
                  <a:srgbClr val="549E39"/>
                </a:solidFill>
              </a:rPr>
              <a:pPr>
                <a:defRPr/>
              </a:pPr>
              <a:t>31.01.2017</a:t>
            </a:fld>
            <a:endParaRPr lang="ru-RU">
              <a:solidFill>
                <a:srgbClr val="549E39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549E39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30262A-485A-4A5F-AA1A-3A8A4871C730}" type="slidenum">
              <a:rPr lang="ru-RU">
                <a:solidFill>
                  <a:srgbClr val="549E39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549E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872893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54FC15-2A8C-4118-B04A-988808F4CA11}" type="datetimeFigureOut">
              <a:rPr lang="ru-RU">
                <a:solidFill>
                  <a:srgbClr val="549E39"/>
                </a:solidFill>
              </a:rPr>
              <a:pPr>
                <a:defRPr/>
              </a:pPr>
              <a:t>31.01.2017</a:t>
            </a:fld>
            <a:endParaRPr lang="ru-RU">
              <a:solidFill>
                <a:srgbClr val="549E3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549E39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404E1F-8B62-4F28-9581-204DBFC9FCB6}" type="slidenum">
              <a:rPr lang="ru-RU">
                <a:solidFill>
                  <a:srgbClr val="549E39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549E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200271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1A64C7-ECF3-4FCF-8D50-A809DDAF0786}" type="datetimeFigureOut">
              <a:rPr lang="ru-RU">
                <a:solidFill>
                  <a:srgbClr val="549E39"/>
                </a:solidFill>
              </a:rPr>
              <a:pPr>
                <a:defRPr/>
              </a:pPr>
              <a:t>31.01.2017</a:t>
            </a:fld>
            <a:endParaRPr lang="ru-RU">
              <a:solidFill>
                <a:srgbClr val="549E3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549E39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E46486-2E6C-4D67-9B09-2AB561E8811C}" type="slidenum">
              <a:rPr lang="ru-RU">
                <a:solidFill>
                  <a:srgbClr val="549E39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549E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43714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>
            <a:spLocks noChangeAspect="1"/>
          </p:cNvSpPr>
          <p:nvPr/>
        </p:nvSpPr>
        <p:spPr>
          <a:xfrm>
            <a:off x="231775" y="244475"/>
            <a:ext cx="11723688" cy="6376988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5" name="Straight Connector 7"/>
          <p:cNvCxnSpPr/>
          <p:nvPr/>
        </p:nvCxnSpPr>
        <p:spPr>
          <a:xfrm>
            <a:off x="1978025" y="3733800"/>
            <a:ext cx="8229600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7200" b="1" cap="all" baseline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5B879B6F-DBF1-4F23-8B9D-0113116CC8F0}" type="datetimeFigureOut">
              <a:rPr lang="ru-RU"/>
              <a:pPr>
                <a:defRPr/>
              </a:pPr>
              <a:t>31.01.2017</a:t>
            </a:fld>
            <a:endParaRPr lang="ru-RU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5D61E54D-EC26-4577-99B2-8AAB1B64350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02964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B3B099-9DCA-45CB-BBF8-0EBC0E454B02}" type="datetimeFigureOut">
              <a:rPr lang="ru-RU">
                <a:solidFill>
                  <a:srgbClr val="A6B727"/>
                </a:solidFill>
              </a:rPr>
              <a:pPr>
                <a:defRPr/>
              </a:pPr>
              <a:t>31.01.2017</a:t>
            </a:fld>
            <a:endParaRPr lang="ru-RU">
              <a:solidFill>
                <a:srgbClr val="A6B72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A6B72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0CBBD9-6365-48B7-BE60-18CE032B5795}" type="slidenum">
              <a:rPr lang="ru-RU">
                <a:solidFill>
                  <a:srgbClr val="A6B727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A6B72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1298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1"/>
          <p:cNvSpPr>
            <a:spLocks/>
          </p:cNvSpPr>
          <p:nvPr/>
        </p:nvSpPr>
        <p:spPr bwMode="auto">
          <a:xfrm flipV="1">
            <a:off x="-4763" y="3178175"/>
            <a:ext cx="1589088" cy="508000"/>
          </a:xfrm>
          <a:custGeom>
            <a:avLst/>
            <a:gdLst>
              <a:gd name="T0" fmla="*/ 1589088 w 9248"/>
              <a:gd name="T1" fmla="*/ 238811 h 10000"/>
              <a:gd name="T2" fmla="*/ 1360038 w 9248"/>
              <a:gd name="T3" fmla="*/ 9550 h 10000"/>
              <a:gd name="T4" fmla="*/ 1355055 w 9248"/>
              <a:gd name="T5" fmla="*/ 4775 h 10000"/>
              <a:gd name="T6" fmla="*/ 1340793 w 9248"/>
              <a:gd name="T7" fmla="*/ 0 h 10000"/>
              <a:gd name="T8" fmla="*/ 1250067 w 9248"/>
              <a:gd name="T9" fmla="*/ 0 h 10000"/>
              <a:gd name="T10" fmla="*/ 0 w 9248"/>
              <a:gd name="T11" fmla="*/ 3556 h 10000"/>
              <a:gd name="T12" fmla="*/ 4296 w 9248"/>
              <a:gd name="T13" fmla="*/ 508000 h 10000"/>
              <a:gd name="T14" fmla="*/ 1250067 w 9248"/>
              <a:gd name="T15" fmla="*/ 506273 h 10000"/>
              <a:gd name="T16" fmla="*/ 1340793 w 9248"/>
              <a:gd name="T17" fmla="*/ 506273 h 10000"/>
              <a:gd name="T18" fmla="*/ 1355055 w 9248"/>
              <a:gd name="T19" fmla="*/ 501498 h 10000"/>
              <a:gd name="T20" fmla="*/ 1360038 w 9248"/>
              <a:gd name="T21" fmla="*/ 496722 h 10000"/>
              <a:gd name="T22" fmla="*/ 1589088 w 9248"/>
              <a:gd name="T23" fmla="*/ 267462 h 10000"/>
              <a:gd name="T24" fmla="*/ 1589088 w 9248"/>
              <a:gd name="T25" fmla="*/ 238811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DEEBF8-4292-4841-A864-316511C4F8D5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31.01.2017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3" y="3244850"/>
            <a:ext cx="779462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667671-88AB-4223-9DAE-625B4D812B8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260744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6"/>
          <p:cNvCxnSpPr/>
          <p:nvPr/>
        </p:nvCxnSpPr>
        <p:spPr>
          <a:xfrm>
            <a:off x="1981200" y="4021138"/>
            <a:ext cx="82296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7200" b="0" cap="all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A2923E-48C2-4937-AAAA-73075CC2C8A9}" type="datetimeFigureOut">
              <a:rPr lang="ru-RU">
                <a:solidFill>
                  <a:srgbClr val="A6B727"/>
                </a:solidFill>
              </a:rPr>
              <a:pPr>
                <a:defRPr/>
              </a:pPr>
              <a:t>31.01.2017</a:t>
            </a:fld>
            <a:endParaRPr lang="ru-RU">
              <a:solidFill>
                <a:srgbClr val="A6B727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A6B727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C212A5-69B5-4D67-BD46-A6EFBE0C11E8}" type="slidenum">
              <a:rPr lang="ru-RU">
                <a:solidFill>
                  <a:srgbClr val="A6B727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A6B72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894547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762D34-1333-4A53-B56B-203084EF3406}" type="datetimeFigureOut">
              <a:rPr lang="ru-RU">
                <a:solidFill>
                  <a:srgbClr val="A6B727"/>
                </a:solidFill>
              </a:rPr>
              <a:pPr>
                <a:defRPr/>
              </a:pPr>
              <a:t>31.01.2017</a:t>
            </a:fld>
            <a:endParaRPr lang="ru-RU">
              <a:solidFill>
                <a:srgbClr val="A6B727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A6B727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7DCCD1-E88C-4AFE-8B74-ACE181BA8AFD}" type="slidenum">
              <a:rPr lang="ru-RU">
                <a:solidFill>
                  <a:srgbClr val="A6B727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A6B72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644984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3B49A5-8B4F-4230-B1EC-F7A0DD77EE88}" type="datetimeFigureOut">
              <a:rPr lang="ru-RU">
                <a:solidFill>
                  <a:srgbClr val="A6B727"/>
                </a:solidFill>
              </a:rPr>
              <a:pPr>
                <a:defRPr/>
              </a:pPr>
              <a:t>31.01.2017</a:t>
            </a:fld>
            <a:endParaRPr lang="ru-RU">
              <a:solidFill>
                <a:srgbClr val="A6B727"/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A6B727"/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EFEB9E-7614-42A5-BF0F-6DE985B2107C}" type="slidenum">
              <a:rPr lang="ru-RU">
                <a:solidFill>
                  <a:srgbClr val="A6B727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A6B72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990766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EE4D84-242E-4B12-B577-79C847292EE8}" type="datetimeFigureOut">
              <a:rPr lang="ru-RU">
                <a:solidFill>
                  <a:srgbClr val="A6B727"/>
                </a:solidFill>
              </a:rPr>
              <a:pPr>
                <a:defRPr/>
              </a:pPr>
              <a:t>31.01.2017</a:t>
            </a:fld>
            <a:endParaRPr lang="ru-RU">
              <a:solidFill>
                <a:srgbClr val="A6B727"/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A6B727"/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4E5E62-B1D0-4C3F-8FE3-BFBB6CFA4F5C}" type="slidenum">
              <a:rPr lang="ru-RU">
                <a:solidFill>
                  <a:srgbClr val="A6B727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A6B72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846640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F767B9-C46C-498A-AF87-9D6FAE87E1A3}" type="datetimeFigureOut">
              <a:rPr lang="ru-RU">
                <a:solidFill>
                  <a:srgbClr val="A6B727"/>
                </a:solidFill>
              </a:rPr>
              <a:pPr>
                <a:defRPr/>
              </a:pPr>
              <a:t>31.01.2017</a:t>
            </a:fld>
            <a:endParaRPr lang="ru-RU">
              <a:solidFill>
                <a:srgbClr val="A6B727"/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A6B727"/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6215E9-DD01-4F34-B79A-2D986CCD7D07}" type="slidenum">
              <a:rPr lang="ru-RU">
                <a:solidFill>
                  <a:srgbClr val="A6B727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A6B72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922128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E07EAA-2F70-4A0D-AF6C-B0B9EA5CD6DC}" type="datetimeFigureOut">
              <a:rPr lang="ru-RU">
                <a:solidFill>
                  <a:srgbClr val="A6B727"/>
                </a:solidFill>
              </a:rPr>
              <a:pPr>
                <a:defRPr/>
              </a:pPr>
              <a:t>31.01.2017</a:t>
            </a:fld>
            <a:endParaRPr lang="ru-RU">
              <a:solidFill>
                <a:srgbClr val="A6B727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A6B727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BD5343-B6DE-43FF-A822-CA150127FA5F}" type="slidenum">
              <a:rPr lang="ru-RU">
                <a:solidFill>
                  <a:srgbClr val="A6B727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A6B72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842473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rtlCol="0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0E8A85-5B28-41E9-8BF9-AF3F33B7EDAF}" type="datetimeFigureOut">
              <a:rPr lang="ru-RU">
                <a:solidFill>
                  <a:srgbClr val="A6B727"/>
                </a:solidFill>
              </a:rPr>
              <a:pPr>
                <a:defRPr/>
              </a:pPr>
              <a:t>31.01.2017</a:t>
            </a:fld>
            <a:endParaRPr lang="ru-RU">
              <a:solidFill>
                <a:srgbClr val="A6B727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A6B727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49A2EE-5BE4-4C8E-9B7C-4B7DE8054BC7}" type="slidenum">
              <a:rPr lang="ru-RU">
                <a:solidFill>
                  <a:srgbClr val="A6B727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A6B72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266332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860665-16DF-4E75-872A-2D28D78772CC}" type="datetimeFigureOut">
              <a:rPr lang="ru-RU">
                <a:solidFill>
                  <a:srgbClr val="A6B727"/>
                </a:solidFill>
              </a:rPr>
              <a:pPr>
                <a:defRPr/>
              </a:pPr>
              <a:t>31.01.2017</a:t>
            </a:fld>
            <a:endParaRPr lang="ru-RU">
              <a:solidFill>
                <a:srgbClr val="A6B72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A6B72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BBD1AD-CC6C-4F61-B1E3-680A563DB2E8}" type="slidenum">
              <a:rPr lang="ru-RU">
                <a:solidFill>
                  <a:srgbClr val="A6B727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A6B72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287271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55D749-47E1-4556-BC69-A1C87FC9B229}" type="datetimeFigureOut">
              <a:rPr lang="ru-RU">
                <a:solidFill>
                  <a:srgbClr val="A6B727"/>
                </a:solidFill>
              </a:rPr>
              <a:pPr>
                <a:defRPr/>
              </a:pPr>
              <a:t>31.01.2017</a:t>
            </a:fld>
            <a:endParaRPr lang="ru-RU">
              <a:solidFill>
                <a:srgbClr val="A6B72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A6B72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F480CB-8506-4268-A41A-2F82C9B7FB38}" type="slidenum">
              <a:rPr lang="ru-RU">
                <a:solidFill>
                  <a:srgbClr val="A6B727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A6B72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257984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>
            <a:spLocks noChangeAspect="1"/>
          </p:cNvSpPr>
          <p:nvPr/>
        </p:nvSpPr>
        <p:spPr>
          <a:xfrm>
            <a:off x="231775" y="244475"/>
            <a:ext cx="11723688" cy="6376988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5" name="Straight Connector 7"/>
          <p:cNvCxnSpPr/>
          <p:nvPr/>
        </p:nvCxnSpPr>
        <p:spPr>
          <a:xfrm>
            <a:off x="1978025" y="3733800"/>
            <a:ext cx="8229600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7200" b="1" cap="all" baseline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7292994A-519E-4B04-8183-A1CAEF534C6C}" type="datetimeFigureOut">
              <a:rPr lang="ru-RU"/>
              <a:pPr>
                <a:defRPr/>
              </a:pPr>
              <a:t>31.01.2017</a:t>
            </a:fld>
            <a:endParaRPr lang="ru-RU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C6475DBA-2698-4064-805A-FA675C672C5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57662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1"/>
          <p:cNvSpPr>
            <a:spLocks/>
          </p:cNvSpPr>
          <p:nvPr/>
        </p:nvSpPr>
        <p:spPr bwMode="auto">
          <a:xfrm flipV="1">
            <a:off x="-4763" y="714375"/>
            <a:ext cx="1589088" cy="508000"/>
          </a:xfrm>
          <a:custGeom>
            <a:avLst/>
            <a:gdLst>
              <a:gd name="T0" fmla="*/ 1589088 w 9248"/>
              <a:gd name="T1" fmla="*/ 238811 h 10000"/>
              <a:gd name="T2" fmla="*/ 1360038 w 9248"/>
              <a:gd name="T3" fmla="*/ 9550 h 10000"/>
              <a:gd name="T4" fmla="*/ 1355055 w 9248"/>
              <a:gd name="T5" fmla="*/ 4775 h 10000"/>
              <a:gd name="T6" fmla="*/ 1340793 w 9248"/>
              <a:gd name="T7" fmla="*/ 0 h 10000"/>
              <a:gd name="T8" fmla="*/ 1250067 w 9248"/>
              <a:gd name="T9" fmla="*/ 0 h 10000"/>
              <a:gd name="T10" fmla="*/ 0 w 9248"/>
              <a:gd name="T11" fmla="*/ 3556 h 10000"/>
              <a:gd name="T12" fmla="*/ 4296 w 9248"/>
              <a:gd name="T13" fmla="*/ 508000 h 10000"/>
              <a:gd name="T14" fmla="*/ 1250067 w 9248"/>
              <a:gd name="T15" fmla="*/ 506273 h 10000"/>
              <a:gd name="T16" fmla="*/ 1340793 w 9248"/>
              <a:gd name="T17" fmla="*/ 506273 h 10000"/>
              <a:gd name="T18" fmla="*/ 1355055 w 9248"/>
              <a:gd name="T19" fmla="*/ 501498 h 10000"/>
              <a:gd name="T20" fmla="*/ 1360038 w 9248"/>
              <a:gd name="T21" fmla="*/ 496722 h 10000"/>
              <a:gd name="T22" fmla="*/ 1589088 w 9248"/>
              <a:gd name="T23" fmla="*/ 267462 h 10000"/>
              <a:gd name="T24" fmla="*/ 1589088 w 9248"/>
              <a:gd name="T25" fmla="*/ 238811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A1909F-1D66-406D-A68B-33537226D0D3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31.01.2017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78FEB7-7545-47D4-9DFB-3C688DFED52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936446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D76FEC-465E-4C15-BF8B-98983754F2A3}" type="datetimeFigureOut">
              <a:rPr lang="ru-RU">
                <a:solidFill>
                  <a:srgbClr val="A6B727"/>
                </a:solidFill>
              </a:rPr>
              <a:pPr>
                <a:defRPr/>
              </a:pPr>
              <a:t>31.01.2017</a:t>
            </a:fld>
            <a:endParaRPr lang="ru-RU">
              <a:solidFill>
                <a:srgbClr val="A6B72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A6B72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C4CB4E-11D7-4D8C-B15C-C83BC07C2ABF}" type="slidenum">
              <a:rPr lang="ru-RU">
                <a:solidFill>
                  <a:srgbClr val="A6B727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A6B72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49326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6"/>
          <p:cNvCxnSpPr/>
          <p:nvPr/>
        </p:nvCxnSpPr>
        <p:spPr>
          <a:xfrm>
            <a:off x="1981200" y="4021138"/>
            <a:ext cx="82296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7200" b="0" cap="all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9257B7-689A-4B57-9762-21AC87ED4D26}" type="datetimeFigureOut">
              <a:rPr lang="ru-RU">
                <a:solidFill>
                  <a:srgbClr val="A6B727"/>
                </a:solidFill>
              </a:rPr>
              <a:pPr>
                <a:defRPr/>
              </a:pPr>
              <a:t>31.01.2017</a:t>
            </a:fld>
            <a:endParaRPr lang="ru-RU">
              <a:solidFill>
                <a:srgbClr val="A6B727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A6B727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CCE745-9AF1-43CC-BC83-258EBB1B4A00}" type="slidenum">
              <a:rPr lang="ru-RU">
                <a:solidFill>
                  <a:srgbClr val="A6B727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A6B72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941771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1C77C8-6C2A-434F-8B1B-DE6B092002A7}" type="datetimeFigureOut">
              <a:rPr lang="ru-RU">
                <a:solidFill>
                  <a:srgbClr val="A6B727"/>
                </a:solidFill>
              </a:rPr>
              <a:pPr>
                <a:defRPr/>
              </a:pPr>
              <a:t>31.01.2017</a:t>
            </a:fld>
            <a:endParaRPr lang="ru-RU">
              <a:solidFill>
                <a:srgbClr val="A6B727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A6B727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CE5C64-6CE2-4896-BEEC-CB61ACCF439F}" type="slidenum">
              <a:rPr lang="ru-RU">
                <a:solidFill>
                  <a:srgbClr val="A6B727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A6B72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634532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0AC288-50CC-4492-8F99-9C0C52418ECF}" type="datetimeFigureOut">
              <a:rPr lang="ru-RU">
                <a:solidFill>
                  <a:srgbClr val="A6B727"/>
                </a:solidFill>
              </a:rPr>
              <a:pPr>
                <a:defRPr/>
              </a:pPr>
              <a:t>31.01.2017</a:t>
            </a:fld>
            <a:endParaRPr lang="ru-RU">
              <a:solidFill>
                <a:srgbClr val="A6B727"/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A6B727"/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47B923-A605-49D0-808D-D365588066BF}" type="slidenum">
              <a:rPr lang="ru-RU">
                <a:solidFill>
                  <a:srgbClr val="A6B727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A6B72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558207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25145F-2016-4FE7-94B5-76367186A840}" type="datetimeFigureOut">
              <a:rPr lang="ru-RU">
                <a:solidFill>
                  <a:srgbClr val="A6B727"/>
                </a:solidFill>
              </a:rPr>
              <a:pPr>
                <a:defRPr/>
              </a:pPr>
              <a:t>31.01.2017</a:t>
            </a:fld>
            <a:endParaRPr lang="ru-RU">
              <a:solidFill>
                <a:srgbClr val="A6B727"/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A6B727"/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D9F6AF-1D94-4AD5-8B9E-A9415050BCD3}" type="slidenum">
              <a:rPr lang="ru-RU">
                <a:solidFill>
                  <a:srgbClr val="A6B727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A6B72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935239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342851-AD05-4AE5-B431-A821D2EB0E83}" type="datetimeFigureOut">
              <a:rPr lang="ru-RU">
                <a:solidFill>
                  <a:srgbClr val="A6B727"/>
                </a:solidFill>
              </a:rPr>
              <a:pPr>
                <a:defRPr/>
              </a:pPr>
              <a:t>31.01.2017</a:t>
            </a:fld>
            <a:endParaRPr lang="ru-RU">
              <a:solidFill>
                <a:srgbClr val="A6B727"/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A6B727"/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6354CE-C249-44AA-973A-7DC26C9A422F}" type="slidenum">
              <a:rPr lang="ru-RU">
                <a:solidFill>
                  <a:srgbClr val="A6B727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A6B72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575344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C06A22-B121-46D0-854C-18B7608BF1DF}" type="datetimeFigureOut">
              <a:rPr lang="ru-RU">
                <a:solidFill>
                  <a:srgbClr val="A6B727"/>
                </a:solidFill>
              </a:rPr>
              <a:pPr>
                <a:defRPr/>
              </a:pPr>
              <a:t>31.01.2017</a:t>
            </a:fld>
            <a:endParaRPr lang="ru-RU">
              <a:solidFill>
                <a:srgbClr val="A6B727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A6B727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B887D5-920C-4A55-A6B6-1FBB476A2FCC}" type="slidenum">
              <a:rPr lang="ru-RU">
                <a:solidFill>
                  <a:srgbClr val="A6B727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A6B72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860155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rtlCol="0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CE103A-5A1E-4822-A090-FD0E39B98C5D}" type="datetimeFigureOut">
              <a:rPr lang="ru-RU">
                <a:solidFill>
                  <a:srgbClr val="A6B727"/>
                </a:solidFill>
              </a:rPr>
              <a:pPr>
                <a:defRPr/>
              </a:pPr>
              <a:t>31.01.2017</a:t>
            </a:fld>
            <a:endParaRPr lang="ru-RU">
              <a:solidFill>
                <a:srgbClr val="A6B727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A6B727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1A259B-A588-4B49-B926-B7B446310ACF}" type="slidenum">
              <a:rPr lang="ru-RU">
                <a:solidFill>
                  <a:srgbClr val="A6B727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A6B72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118466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FA220C-6C58-46DB-A06C-50893859B7BC}" type="datetimeFigureOut">
              <a:rPr lang="ru-RU">
                <a:solidFill>
                  <a:srgbClr val="A6B727"/>
                </a:solidFill>
              </a:rPr>
              <a:pPr>
                <a:defRPr/>
              </a:pPr>
              <a:t>31.01.2017</a:t>
            </a:fld>
            <a:endParaRPr lang="ru-RU">
              <a:solidFill>
                <a:srgbClr val="A6B72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A6B72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D32286-8F27-42A5-884A-67D6DF1C3857}" type="slidenum">
              <a:rPr lang="ru-RU">
                <a:solidFill>
                  <a:srgbClr val="A6B727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A6B72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638730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6BCE9F-33F5-4B7E-99B6-138E72C15A2C}" type="datetimeFigureOut">
              <a:rPr lang="ru-RU">
                <a:solidFill>
                  <a:srgbClr val="A6B727"/>
                </a:solidFill>
              </a:rPr>
              <a:pPr>
                <a:defRPr/>
              </a:pPr>
              <a:t>31.01.2017</a:t>
            </a:fld>
            <a:endParaRPr lang="ru-RU">
              <a:solidFill>
                <a:srgbClr val="A6B72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A6B72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73C4CE-0BD0-4E4D-A9A3-346EAFE46450}" type="slidenum">
              <a:rPr lang="ru-RU">
                <a:solidFill>
                  <a:srgbClr val="A6B727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A6B72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74991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11"/>
          <p:cNvSpPr>
            <a:spLocks/>
          </p:cNvSpPr>
          <p:nvPr/>
        </p:nvSpPr>
        <p:spPr bwMode="auto">
          <a:xfrm flipV="1">
            <a:off x="-4763" y="714375"/>
            <a:ext cx="1589088" cy="508000"/>
          </a:xfrm>
          <a:custGeom>
            <a:avLst/>
            <a:gdLst>
              <a:gd name="T0" fmla="*/ 1589088 w 9248"/>
              <a:gd name="T1" fmla="*/ 238811 h 10000"/>
              <a:gd name="T2" fmla="*/ 1360038 w 9248"/>
              <a:gd name="T3" fmla="*/ 9550 h 10000"/>
              <a:gd name="T4" fmla="*/ 1355055 w 9248"/>
              <a:gd name="T5" fmla="*/ 4775 h 10000"/>
              <a:gd name="T6" fmla="*/ 1340793 w 9248"/>
              <a:gd name="T7" fmla="*/ 0 h 10000"/>
              <a:gd name="T8" fmla="*/ 1250067 w 9248"/>
              <a:gd name="T9" fmla="*/ 0 h 10000"/>
              <a:gd name="T10" fmla="*/ 0 w 9248"/>
              <a:gd name="T11" fmla="*/ 3556 h 10000"/>
              <a:gd name="T12" fmla="*/ 4296 w 9248"/>
              <a:gd name="T13" fmla="*/ 508000 h 10000"/>
              <a:gd name="T14" fmla="*/ 1250067 w 9248"/>
              <a:gd name="T15" fmla="*/ 506273 h 10000"/>
              <a:gd name="T16" fmla="*/ 1340793 w 9248"/>
              <a:gd name="T17" fmla="*/ 506273 h 10000"/>
              <a:gd name="T18" fmla="*/ 1355055 w 9248"/>
              <a:gd name="T19" fmla="*/ 501498 h 10000"/>
              <a:gd name="T20" fmla="*/ 1360038 w 9248"/>
              <a:gd name="T21" fmla="*/ 496722 h 10000"/>
              <a:gd name="T22" fmla="*/ 1589088 w 9248"/>
              <a:gd name="T23" fmla="*/ 267462 h 10000"/>
              <a:gd name="T24" fmla="*/ 1589088 w 9248"/>
              <a:gd name="T25" fmla="*/ 238811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8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1D61C8-6ECF-4E84-8240-E6519C94548F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31.01.2017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727723-7CF3-4486-BB9A-8C8816D54FB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416434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>
            <a:spLocks noChangeAspect="1"/>
          </p:cNvSpPr>
          <p:nvPr/>
        </p:nvSpPr>
        <p:spPr>
          <a:xfrm>
            <a:off x="231775" y="244475"/>
            <a:ext cx="11723688" cy="6376988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5" name="Straight Connector 7"/>
          <p:cNvCxnSpPr/>
          <p:nvPr/>
        </p:nvCxnSpPr>
        <p:spPr>
          <a:xfrm>
            <a:off x="1978025" y="3733800"/>
            <a:ext cx="8229600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7200" b="1" cap="all" baseline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E680A85B-DC9B-4499-A535-624754CCAD0E}" type="datetimeFigureOut">
              <a:rPr lang="ru-RU"/>
              <a:pPr>
                <a:defRPr/>
              </a:pPr>
              <a:t>31.01.2017</a:t>
            </a:fld>
            <a:endParaRPr lang="ru-RU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864BE340-3BAA-40E0-975C-360D3422BDA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627828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DD09C6-C301-4FB4-A1DB-A7844282DDC7}" type="datetimeFigureOut">
              <a:rPr lang="ru-RU">
                <a:solidFill>
                  <a:srgbClr val="549E39"/>
                </a:solidFill>
              </a:rPr>
              <a:pPr>
                <a:defRPr/>
              </a:pPr>
              <a:t>31.01.2017</a:t>
            </a:fld>
            <a:endParaRPr lang="ru-RU">
              <a:solidFill>
                <a:srgbClr val="549E3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549E39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58D225-BE02-49B9-A677-D92F7BCEF890}" type="slidenum">
              <a:rPr lang="ru-RU">
                <a:solidFill>
                  <a:srgbClr val="549E39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549E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14434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6"/>
          <p:cNvCxnSpPr/>
          <p:nvPr/>
        </p:nvCxnSpPr>
        <p:spPr>
          <a:xfrm>
            <a:off x="1981200" y="4021138"/>
            <a:ext cx="82296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7200" b="0" cap="all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53B0C4-A082-44AC-A801-C5117B11880F}" type="datetimeFigureOut">
              <a:rPr lang="ru-RU">
                <a:solidFill>
                  <a:srgbClr val="549E39"/>
                </a:solidFill>
              </a:rPr>
              <a:pPr>
                <a:defRPr/>
              </a:pPr>
              <a:t>31.01.2017</a:t>
            </a:fld>
            <a:endParaRPr lang="ru-RU">
              <a:solidFill>
                <a:srgbClr val="549E39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549E39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707F02-A709-448E-B25A-A33579718403}" type="slidenum">
              <a:rPr lang="ru-RU">
                <a:solidFill>
                  <a:srgbClr val="549E39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549E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656144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AC19FF-129F-4969-BFC6-F5EB90A3B25C}" type="datetimeFigureOut">
              <a:rPr lang="ru-RU">
                <a:solidFill>
                  <a:srgbClr val="549E39"/>
                </a:solidFill>
              </a:rPr>
              <a:pPr>
                <a:defRPr/>
              </a:pPr>
              <a:t>31.01.2017</a:t>
            </a:fld>
            <a:endParaRPr lang="ru-RU">
              <a:solidFill>
                <a:srgbClr val="549E39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549E39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7D4691-AFB9-479F-A1F8-2BB35D46A9CA}" type="slidenum">
              <a:rPr lang="ru-RU">
                <a:solidFill>
                  <a:srgbClr val="549E39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549E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851853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7FBCA4-912C-4EBF-A6C3-6E55586EAB78}" type="datetimeFigureOut">
              <a:rPr lang="ru-RU">
                <a:solidFill>
                  <a:srgbClr val="549E39"/>
                </a:solidFill>
              </a:rPr>
              <a:pPr>
                <a:defRPr/>
              </a:pPr>
              <a:t>31.01.2017</a:t>
            </a:fld>
            <a:endParaRPr lang="ru-RU">
              <a:solidFill>
                <a:srgbClr val="549E39"/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549E39"/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D2CC1B-E96A-46E6-8584-36574CBC03A4}" type="slidenum">
              <a:rPr lang="ru-RU">
                <a:solidFill>
                  <a:srgbClr val="549E39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549E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880118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BAC2FA-B35E-4B49-9066-2986A48E849D}" type="datetimeFigureOut">
              <a:rPr lang="ru-RU">
                <a:solidFill>
                  <a:srgbClr val="549E39"/>
                </a:solidFill>
              </a:rPr>
              <a:pPr>
                <a:defRPr/>
              </a:pPr>
              <a:t>31.01.2017</a:t>
            </a:fld>
            <a:endParaRPr lang="ru-RU">
              <a:solidFill>
                <a:srgbClr val="549E39"/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549E39"/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30DEF8-70B8-474E-BD39-67422E9D8EAC}" type="slidenum">
              <a:rPr lang="ru-RU">
                <a:solidFill>
                  <a:srgbClr val="549E39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549E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891035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D27191-0208-4D2A-A37E-20B46352B1EE}" type="datetimeFigureOut">
              <a:rPr lang="ru-RU">
                <a:solidFill>
                  <a:srgbClr val="549E39"/>
                </a:solidFill>
              </a:rPr>
              <a:pPr>
                <a:defRPr/>
              </a:pPr>
              <a:t>31.01.2017</a:t>
            </a:fld>
            <a:endParaRPr lang="ru-RU">
              <a:solidFill>
                <a:srgbClr val="549E39"/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549E39"/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AC78A5-501A-44DC-BAEE-6C96CEF49C6B}" type="slidenum">
              <a:rPr lang="ru-RU">
                <a:solidFill>
                  <a:srgbClr val="549E39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549E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153886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E49081-972D-416E-B235-341AC7C3F9AB}" type="datetimeFigureOut">
              <a:rPr lang="ru-RU">
                <a:solidFill>
                  <a:srgbClr val="549E39"/>
                </a:solidFill>
              </a:rPr>
              <a:pPr>
                <a:defRPr/>
              </a:pPr>
              <a:t>31.01.2017</a:t>
            </a:fld>
            <a:endParaRPr lang="ru-RU">
              <a:solidFill>
                <a:srgbClr val="549E39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549E39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93848C-A3D6-404C-BE38-9DD8AD7AB6BD}" type="slidenum">
              <a:rPr lang="ru-RU">
                <a:solidFill>
                  <a:srgbClr val="549E39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549E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603290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rtlCol="0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3E8328-03EB-4E35-A5F2-F4EC09F05E85}" type="datetimeFigureOut">
              <a:rPr lang="ru-RU">
                <a:solidFill>
                  <a:srgbClr val="549E39"/>
                </a:solidFill>
              </a:rPr>
              <a:pPr>
                <a:defRPr/>
              </a:pPr>
              <a:t>31.01.2017</a:t>
            </a:fld>
            <a:endParaRPr lang="ru-RU">
              <a:solidFill>
                <a:srgbClr val="549E39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549E39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13E59F-DE49-4298-9EF6-C66E2125581D}" type="slidenum">
              <a:rPr lang="ru-RU">
                <a:solidFill>
                  <a:srgbClr val="549E39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549E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252314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2F5ABB-AF71-4B4A-A1DE-E814634DFE3A}" type="datetimeFigureOut">
              <a:rPr lang="ru-RU">
                <a:solidFill>
                  <a:srgbClr val="549E39"/>
                </a:solidFill>
              </a:rPr>
              <a:pPr>
                <a:defRPr/>
              </a:pPr>
              <a:t>31.01.2017</a:t>
            </a:fld>
            <a:endParaRPr lang="ru-RU">
              <a:solidFill>
                <a:srgbClr val="549E3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549E39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5D6BC5-4B3B-4114-BD1C-11C2C08591C3}" type="slidenum">
              <a:rPr lang="ru-RU">
                <a:solidFill>
                  <a:srgbClr val="549E39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549E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82892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11"/>
          <p:cNvSpPr>
            <a:spLocks/>
          </p:cNvSpPr>
          <p:nvPr/>
        </p:nvSpPr>
        <p:spPr bwMode="auto">
          <a:xfrm flipV="1">
            <a:off x="-4763" y="714375"/>
            <a:ext cx="1589088" cy="508000"/>
          </a:xfrm>
          <a:custGeom>
            <a:avLst/>
            <a:gdLst>
              <a:gd name="T0" fmla="*/ 1589088 w 9248"/>
              <a:gd name="T1" fmla="*/ 238811 h 10000"/>
              <a:gd name="T2" fmla="*/ 1360038 w 9248"/>
              <a:gd name="T3" fmla="*/ 9550 h 10000"/>
              <a:gd name="T4" fmla="*/ 1355055 w 9248"/>
              <a:gd name="T5" fmla="*/ 4775 h 10000"/>
              <a:gd name="T6" fmla="*/ 1340793 w 9248"/>
              <a:gd name="T7" fmla="*/ 0 h 10000"/>
              <a:gd name="T8" fmla="*/ 1250067 w 9248"/>
              <a:gd name="T9" fmla="*/ 0 h 10000"/>
              <a:gd name="T10" fmla="*/ 0 w 9248"/>
              <a:gd name="T11" fmla="*/ 3556 h 10000"/>
              <a:gd name="T12" fmla="*/ 4296 w 9248"/>
              <a:gd name="T13" fmla="*/ 508000 h 10000"/>
              <a:gd name="T14" fmla="*/ 1250067 w 9248"/>
              <a:gd name="T15" fmla="*/ 506273 h 10000"/>
              <a:gd name="T16" fmla="*/ 1340793 w 9248"/>
              <a:gd name="T17" fmla="*/ 506273 h 10000"/>
              <a:gd name="T18" fmla="*/ 1355055 w 9248"/>
              <a:gd name="T19" fmla="*/ 501498 h 10000"/>
              <a:gd name="T20" fmla="*/ 1360038 w 9248"/>
              <a:gd name="T21" fmla="*/ 496722 h 10000"/>
              <a:gd name="T22" fmla="*/ 1589088 w 9248"/>
              <a:gd name="T23" fmla="*/ 267462 h 10000"/>
              <a:gd name="T24" fmla="*/ 1589088 w 9248"/>
              <a:gd name="T25" fmla="*/ 238811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64E4BE-7E63-41F8-872C-178DAFFF632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31.01.2017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FA8068-F7FB-4BB9-BE78-12A1D61AFB3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96721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8DEB48-0D8A-46E0-85D6-C092F7C98CC2}" type="datetimeFigureOut">
              <a:rPr lang="ru-RU">
                <a:solidFill>
                  <a:srgbClr val="549E39"/>
                </a:solidFill>
              </a:rPr>
              <a:pPr>
                <a:defRPr/>
              </a:pPr>
              <a:t>31.01.2017</a:t>
            </a:fld>
            <a:endParaRPr lang="ru-RU">
              <a:solidFill>
                <a:srgbClr val="549E3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549E39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949DE6-AA76-453A-8DBE-B9ED7E31FE92}" type="slidenum">
              <a:rPr lang="ru-RU">
                <a:solidFill>
                  <a:srgbClr val="549E39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549E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648773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588FF6-F762-4DC1-BBE4-896C6B51788F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31.01.2017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9FBEC9-E142-499A-8FB3-53FA4945DB93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955347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1C5EBF-B148-431E-A4E4-0F0451F955E7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31.01.2017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ACA940-498B-43A5-A1E6-E307C5D178D6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09283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466FCA-81D8-4697-86D6-0BAC788A3C9B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31.01.2017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4A6FD3-D7A1-4BB2-AC7C-A1DF3BA07071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112182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268593-78D5-42E6-8A7E-6F684506B23F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31.01.2017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627B54-983B-4A0F-9414-70A66EF7561B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68690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5E0FB2-8AE1-40F1-B744-F954466803D8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31.01.2017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F0475D-1B56-45DE-973B-DA382143C093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57462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5700B7-60D6-4A47-AD34-D998C846ED4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31.01.2017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1A12BA-286B-446C-B916-B0D1C3BB78E6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640272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D13C7E-D930-42BD-BC72-D22CC962BFFB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31.01.2017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E1CEEE-986E-4F2E-A604-8BC34CC47240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796384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C67AF3-D481-47F5-9475-DDE45FE221EB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31.01.2017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282572-A286-4EA2-847F-2BCD03B2404C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99798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70C3EB-7F94-4851-B2DD-F591F3E0B875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31.01.2017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F4691F-ACF0-4DEF-AE86-13614B020F51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4440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1"/>
          <p:cNvSpPr>
            <a:spLocks/>
          </p:cNvSpPr>
          <p:nvPr/>
        </p:nvSpPr>
        <p:spPr bwMode="auto">
          <a:xfrm flipV="1">
            <a:off x="-4763" y="714375"/>
            <a:ext cx="1589088" cy="508000"/>
          </a:xfrm>
          <a:custGeom>
            <a:avLst/>
            <a:gdLst>
              <a:gd name="T0" fmla="*/ 1589088 w 9248"/>
              <a:gd name="T1" fmla="*/ 238811 h 10000"/>
              <a:gd name="T2" fmla="*/ 1360038 w 9248"/>
              <a:gd name="T3" fmla="*/ 9550 h 10000"/>
              <a:gd name="T4" fmla="*/ 1355055 w 9248"/>
              <a:gd name="T5" fmla="*/ 4775 h 10000"/>
              <a:gd name="T6" fmla="*/ 1340793 w 9248"/>
              <a:gd name="T7" fmla="*/ 0 h 10000"/>
              <a:gd name="T8" fmla="*/ 1250067 w 9248"/>
              <a:gd name="T9" fmla="*/ 0 h 10000"/>
              <a:gd name="T10" fmla="*/ 0 w 9248"/>
              <a:gd name="T11" fmla="*/ 3556 h 10000"/>
              <a:gd name="T12" fmla="*/ 4296 w 9248"/>
              <a:gd name="T13" fmla="*/ 508000 h 10000"/>
              <a:gd name="T14" fmla="*/ 1250067 w 9248"/>
              <a:gd name="T15" fmla="*/ 506273 h 10000"/>
              <a:gd name="T16" fmla="*/ 1340793 w 9248"/>
              <a:gd name="T17" fmla="*/ 506273 h 10000"/>
              <a:gd name="T18" fmla="*/ 1355055 w 9248"/>
              <a:gd name="T19" fmla="*/ 501498 h 10000"/>
              <a:gd name="T20" fmla="*/ 1360038 w 9248"/>
              <a:gd name="T21" fmla="*/ 496722 h 10000"/>
              <a:gd name="T22" fmla="*/ 1589088 w 9248"/>
              <a:gd name="T23" fmla="*/ 267462 h 10000"/>
              <a:gd name="T24" fmla="*/ 1589088 w 9248"/>
              <a:gd name="T25" fmla="*/ 238811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sp>
        <p:nvSpPr>
          <p:cNvPr id="3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4B69DD-F253-4C3D-AF2E-897429980C61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31.01.2017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5814D0-2B30-42AA-BB1D-E584CDE83F6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778015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3D3135-ED07-4143-8748-70DE03590D1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31.01.2017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77C5FD-40E2-4B17-B996-3A629399A055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346719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7A4C04-E0B2-404D-B096-472BBEFE2D95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31.01.2017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93663D-9CCE-4660-8443-86158F79BD14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069571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C4D5A0-AC1C-46AD-A3D6-9B6357140649}" type="datetimeFigureOut">
              <a:rPr lang="ru-RU" smtClean="0"/>
              <a:pPr/>
              <a:t>31.01.2017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057A6B-AB71-4940-89FF-23D305260B1C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219829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C4D5A0-AC1C-46AD-A3D6-9B6357140649}" type="datetimeFigureOut">
              <a:rPr lang="ru-RU" smtClean="0"/>
              <a:pPr/>
              <a:t>31.01.2017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057A6B-AB71-4940-89FF-23D305260B1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682576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C4D5A0-AC1C-46AD-A3D6-9B6357140649}" type="datetimeFigureOut">
              <a:rPr lang="ru-RU" smtClean="0"/>
              <a:pPr/>
              <a:t>31.01.2017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057A6B-AB71-4940-89FF-23D305260B1C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2599887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C4D5A0-AC1C-46AD-A3D6-9B6357140649}" type="datetimeFigureOut">
              <a:rPr lang="ru-RU" smtClean="0"/>
              <a:pPr/>
              <a:t>31.01.2017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057A6B-AB71-4940-89FF-23D305260B1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693995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C4D5A0-AC1C-46AD-A3D6-9B6357140649}" type="datetimeFigureOut">
              <a:rPr lang="ru-RU" smtClean="0"/>
              <a:pPr/>
              <a:t>31.01.2017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057A6B-AB71-4940-89FF-23D305260B1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324130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C4D5A0-AC1C-46AD-A3D6-9B6357140649}" type="datetimeFigureOut">
              <a:rPr lang="ru-RU" smtClean="0"/>
              <a:pPr/>
              <a:t>31.01.2017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057A6B-AB71-4940-89FF-23D305260B1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071834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C4D5A0-AC1C-46AD-A3D6-9B6357140649}" type="datetimeFigureOut">
              <a:rPr lang="ru-RU" smtClean="0"/>
              <a:pPr/>
              <a:t>31.01.2017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057A6B-AB71-4940-89FF-23D305260B1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048087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FFC4D5A0-AC1C-46AD-A3D6-9B6357140649}" type="datetimeFigureOut">
              <a:rPr lang="ru-RU" smtClean="0"/>
              <a:pPr/>
              <a:t>31.01.2017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ru-RU">
              <a:solidFill>
                <a:srgbClr val="637052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B057A6B-AB71-4940-89FF-23D305260B1C}" type="slidenum">
              <a:rPr lang="ru-RU" smtClean="0">
                <a:solidFill>
                  <a:srgbClr val="637052"/>
                </a:solidFill>
              </a:rPr>
              <a:pPr/>
              <a:t>‹#›</a:t>
            </a:fld>
            <a:endParaRPr lang="ru-RU">
              <a:solidFill>
                <a:srgbClr val="63705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40058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1"/>
          <p:cNvSpPr>
            <a:spLocks/>
          </p:cNvSpPr>
          <p:nvPr/>
        </p:nvSpPr>
        <p:spPr bwMode="auto">
          <a:xfrm flipV="1">
            <a:off x="-4763" y="714375"/>
            <a:ext cx="1589088" cy="508000"/>
          </a:xfrm>
          <a:custGeom>
            <a:avLst/>
            <a:gdLst>
              <a:gd name="T0" fmla="*/ 1589088 w 9248"/>
              <a:gd name="T1" fmla="*/ 238811 h 10000"/>
              <a:gd name="T2" fmla="*/ 1360038 w 9248"/>
              <a:gd name="T3" fmla="*/ 9550 h 10000"/>
              <a:gd name="T4" fmla="*/ 1355055 w 9248"/>
              <a:gd name="T5" fmla="*/ 4775 h 10000"/>
              <a:gd name="T6" fmla="*/ 1340793 w 9248"/>
              <a:gd name="T7" fmla="*/ 0 h 10000"/>
              <a:gd name="T8" fmla="*/ 1250067 w 9248"/>
              <a:gd name="T9" fmla="*/ 0 h 10000"/>
              <a:gd name="T10" fmla="*/ 0 w 9248"/>
              <a:gd name="T11" fmla="*/ 3556 h 10000"/>
              <a:gd name="T12" fmla="*/ 4296 w 9248"/>
              <a:gd name="T13" fmla="*/ 508000 h 10000"/>
              <a:gd name="T14" fmla="*/ 1250067 w 9248"/>
              <a:gd name="T15" fmla="*/ 506273 h 10000"/>
              <a:gd name="T16" fmla="*/ 1340793 w 9248"/>
              <a:gd name="T17" fmla="*/ 506273 h 10000"/>
              <a:gd name="T18" fmla="*/ 1355055 w 9248"/>
              <a:gd name="T19" fmla="*/ 501498 h 10000"/>
              <a:gd name="T20" fmla="*/ 1360038 w 9248"/>
              <a:gd name="T21" fmla="*/ 496722 h 10000"/>
              <a:gd name="T22" fmla="*/ 1589088 w 9248"/>
              <a:gd name="T23" fmla="*/ 267462 h 10000"/>
              <a:gd name="T24" fmla="*/ 1589088 w 9248"/>
              <a:gd name="T25" fmla="*/ 238811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55EB62-5911-4097-BA00-0ADCD862E910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31.01.2017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BEBBCA-DF8B-40C0-9184-04F1334AF01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8124451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C4D5A0-AC1C-46AD-A3D6-9B6357140649}" type="datetimeFigureOut">
              <a:rPr lang="ru-RU" smtClean="0"/>
              <a:pPr/>
              <a:t>31.01.2017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057A6B-AB71-4940-89FF-23D305260B1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158068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C4D5A0-AC1C-46AD-A3D6-9B6357140649}" type="datetimeFigureOut">
              <a:rPr lang="ru-RU" smtClean="0"/>
              <a:pPr/>
              <a:t>31.01.2017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057A6B-AB71-4940-89FF-23D305260B1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111048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C4D5A0-AC1C-46AD-A3D6-9B6357140649}" type="datetimeFigureOut">
              <a:rPr lang="ru-RU" smtClean="0"/>
              <a:pPr/>
              <a:t>31.01.2017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057A6B-AB71-4940-89FF-23D305260B1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62453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31.01.2017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1469376"/>
      </p:ext>
    </p:extLst>
  </p:cSld>
  <p:clrMapOvr>
    <a:masterClrMapping/>
  </p:clrMapOvr>
  <p:transition spd="slow">
    <p:fade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31.01.2017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6784363"/>
      </p:ext>
    </p:extLst>
  </p:cSld>
  <p:clrMapOvr>
    <a:masterClrMapping/>
  </p:clrMapOvr>
  <p:transition spd="slow">
    <p:fade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31.01.2017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6615630"/>
      </p:ext>
    </p:extLst>
  </p:cSld>
  <p:clrMapOvr>
    <a:masterClrMapping/>
  </p:clrMapOvr>
  <p:transition spd="slow">
    <p:fade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31.01.2017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9956218"/>
      </p:ext>
    </p:extLst>
  </p:cSld>
  <p:clrMapOvr>
    <a:masterClrMapping/>
  </p:clrMapOvr>
  <p:transition spd="slow">
    <p:fade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31.01.2017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6079419"/>
      </p:ext>
    </p:extLst>
  </p:cSld>
  <p:clrMapOvr>
    <a:masterClrMapping/>
  </p:clrMapOvr>
  <p:transition spd="slow">
    <p:fade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31.01.2017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0270557"/>
      </p:ext>
    </p:extLst>
  </p:cSld>
  <p:clrMapOvr>
    <a:masterClrMapping/>
  </p:clrMapOvr>
  <p:transition spd="slow">
    <p:fade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31.01.2017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7294243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1"/>
          <p:cNvSpPr>
            <a:spLocks/>
          </p:cNvSpPr>
          <p:nvPr/>
        </p:nvSpPr>
        <p:spPr bwMode="auto">
          <a:xfrm flipV="1">
            <a:off x="-4763" y="4911725"/>
            <a:ext cx="1589088" cy="508000"/>
          </a:xfrm>
          <a:custGeom>
            <a:avLst/>
            <a:gdLst>
              <a:gd name="T0" fmla="*/ 1589088 w 9248"/>
              <a:gd name="T1" fmla="*/ 238811 h 10000"/>
              <a:gd name="T2" fmla="*/ 1360038 w 9248"/>
              <a:gd name="T3" fmla="*/ 9550 h 10000"/>
              <a:gd name="T4" fmla="*/ 1355055 w 9248"/>
              <a:gd name="T5" fmla="*/ 4775 h 10000"/>
              <a:gd name="T6" fmla="*/ 1340793 w 9248"/>
              <a:gd name="T7" fmla="*/ 0 h 10000"/>
              <a:gd name="T8" fmla="*/ 1250067 w 9248"/>
              <a:gd name="T9" fmla="*/ 0 h 10000"/>
              <a:gd name="T10" fmla="*/ 0 w 9248"/>
              <a:gd name="T11" fmla="*/ 3556 h 10000"/>
              <a:gd name="T12" fmla="*/ 4296 w 9248"/>
              <a:gd name="T13" fmla="*/ 508000 h 10000"/>
              <a:gd name="T14" fmla="*/ 1250067 w 9248"/>
              <a:gd name="T15" fmla="*/ 506273 h 10000"/>
              <a:gd name="T16" fmla="*/ 1340793 w 9248"/>
              <a:gd name="T17" fmla="*/ 506273 h 10000"/>
              <a:gd name="T18" fmla="*/ 1355055 w 9248"/>
              <a:gd name="T19" fmla="*/ 501498 h 10000"/>
              <a:gd name="T20" fmla="*/ 1360038 w 9248"/>
              <a:gd name="T21" fmla="*/ 496722 h 10000"/>
              <a:gd name="T22" fmla="*/ 1589088 w 9248"/>
              <a:gd name="T23" fmla="*/ 267462 h 10000"/>
              <a:gd name="T24" fmla="*/ 1589088 w 9248"/>
              <a:gd name="T25" fmla="*/ 238811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092E37-A096-4AF3-A9CE-DFA52E994A81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31.01.2017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3" y="4983163"/>
            <a:ext cx="779462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358B1B-DC60-42FD-A175-5449FAE781D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3122143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31.01.2017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0055741"/>
      </p:ext>
    </p:extLst>
  </p:cSld>
  <p:clrMapOvr>
    <a:masterClrMapping/>
  </p:clrMapOvr>
  <p:transition spd="slow">
    <p:fade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31.01.2017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8509906"/>
      </p:ext>
    </p:extLst>
  </p:cSld>
  <p:clrMapOvr>
    <a:masterClrMapping/>
  </p:clrMapOvr>
  <p:transition spd="slow">
    <p:fade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31.01.2017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6689774"/>
      </p:ext>
    </p:extLst>
  </p:cSld>
  <p:clrMapOvr>
    <a:masterClrMapping/>
  </p:clrMapOvr>
  <p:transition spd="slow">
    <p:fade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31.01.2017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1726114"/>
      </p:ext>
    </p:extLst>
  </p:cSld>
  <p:clrMapOvr>
    <a:masterClrMapping/>
  </p:clrMapOvr>
  <p:transition spd="slow">
    <p:fade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31.01.2017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277332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31.01.2017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439558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31.01.2017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7299956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31.01.2017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8747582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31.01.2017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3954692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31.01.2017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13439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2.xml"/><Relationship Id="rId3" Type="http://schemas.openxmlformats.org/officeDocument/2006/relationships/slideLayout" Target="../slideLayouts/slideLayout107.xml"/><Relationship Id="rId7" Type="http://schemas.openxmlformats.org/officeDocument/2006/relationships/slideLayout" Target="../slideLayouts/slideLayout111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6.xml"/><Relationship Id="rId1" Type="http://schemas.openxmlformats.org/officeDocument/2006/relationships/slideLayout" Target="../slideLayouts/slideLayout105.xml"/><Relationship Id="rId6" Type="http://schemas.openxmlformats.org/officeDocument/2006/relationships/slideLayout" Target="../slideLayouts/slideLayout110.xml"/><Relationship Id="rId11" Type="http://schemas.openxmlformats.org/officeDocument/2006/relationships/slideLayout" Target="../slideLayouts/slideLayout115.xml"/><Relationship Id="rId5" Type="http://schemas.openxmlformats.org/officeDocument/2006/relationships/slideLayout" Target="../slideLayouts/slideLayout109.xml"/><Relationship Id="rId10" Type="http://schemas.openxmlformats.org/officeDocument/2006/relationships/slideLayout" Target="../slideLayouts/slideLayout114.xml"/><Relationship Id="rId4" Type="http://schemas.openxmlformats.org/officeDocument/2006/relationships/slideLayout" Target="../slideLayouts/slideLayout108.xml"/><Relationship Id="rId9" Type="http://schemas.openxmlformats.org/officeDocument/2006/relationships/slideLayout" Target="../slideLayouts/slideLayout11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0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85.xml"/><Relationship Id="rId7" Type="http://schemas.openxmlformats.org/officeDocument/2006/relationships/slideLayout" Target="../slideLayouts/slideLayout89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4.xml"/><Relationship Id="rId1" Type="http://schemas.openxmlformats.org/officeDocument/2006/relationships/slideLayout" Target="../slideLayouts/slideLayout83.xml"/><Relationship Id="rId6" Type="http://schemas.openxmlformats.org/officeDocument/2006/relationships/slideLayout" Target="../slideLayouts/slideLayout88.xml"/><Relationship Id="rId11" Type="http://schemas.openxmlformats.org/officeDocument/2006/relationships/slideLayout" Target="../slideLayouts/slideLayout93.xml"/><Relationship Id="rId5" Type="http://schemas.openxmlformats.org/officeDocument/2006/relationships/slideLayout" Target="../slideLayouts/slideLayout87.xml"/><Relationship Id="rId10" Type="http://schemas.openxmlformats.org/officeDocument/2006/relationships/slideLayout" Target="../slideLayouts/slideLayout92.xml"/><Relationship Id="rId4" Type="http://schemas.openxmlformats.org/officeDocument/2006/relationships/slideLayout" Target="../slideLayouts/slideLayout86.xml"/><Relationship Id="rId9" Type="http://schemas.openxmlformats.org/officeDocument/2006/relationships/slideLayout" Target="../slideLayouts/slideLayout91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1.xml"/><Relationship Id="rId3" Type="http://schemas.openxmlformats.org/officeDocument/2006/relationships/slideLayout" Target="../slideLayouts/slideLayout96.xml"/><Relationship Id="rId7" Type="http://schemas.openxmlformats.org/officeDocument/2006/relationships/slideLayout" Target="../slideLayouts/slideLayout100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5.xml"/><Relationship Id="rId1" Type="http://schemas.openxmlformats.org/officeDocument/2006/relationships/slideLayout" Target="../slideLayouts/slideLayout94.xml"/><Relationship Id="rId6" Type="http://schemas.openxmlformats.org/officeDocument/2006/relationships/slideLayout" Target="../slideLayouts/slideLayout99.xml"/><Relationship Id="rId11" Type="http://schemas.openxmlformats.org/officeDocument/2006/relationships/slideLayout" Target="../slideLayouts/slideLayout104.xml"/><Relationship Id="rId5" Type="http://schemas.openxmlformats.org/officeDocument/2006/relationships/slideLayout" Target="../slideLayouts/slideLayout98.xml"/><Relationship Id="rId10" Type="http://schemas.openxmlformats.org/officeDocument/2006/relationships/slideLayout" Target="../slideLayouts/slideLayout103.xml"/><Relationship Id="rId4" Type="http://schemas.openxmlformats.org/officeDocument/2006/relationships/slideLayout" Target="../slideLayouts/slideLayout97.xml"/><Relationship Id="rId9" Type="http://schemas.openxmlformats.org/officeDocument/2006/relationships/slideLayout" Target="../slideLayouts/slideLayout10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8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0" name="Group 22"/>
          <p:cNvGrpSpPr>
            <a:grpSpLocks/>
          </p:cNvGrpSpPr>
          <p:nvPr/>
        </p:nvGrpSpPr>
        <p:grpSpPr bwMode="auto">
          <a:xfrm>
            <a:off x="0" y="228600"/>
            <a:ext cx="2851150" cy="6638925"/>
            <a:chOff x="2487613" y="285750"/>
            <a:chExt cx="2428875" cy="5654676"/>
          </a:xfrm>
        </p:grpSpPr>
        <p:sp>
          <p:nvSpPr>
            <p:cNvPr id="2070" name="Freeform 11"/>
            <p:cNvSpPr>
              <a:spLocks/>
            </p:cNvSpPr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>
                <a:gd name="T0" fmla="*/ 85725 w 22"/>
                <a:gd name="T1" fmla="*/ 533400 h 136"/>
                <a:gd name="T2" fmla="*/ 66242 w 22"/>
                <a:gd name="T3" fmla="*/ 313765 h 136"/>
                <a:gd name="T4" fmla="*/ 0 w 22"/>
                <a:gd name="T5" fmla="*/ 0 h 136"/>
                <a:gd name="T6" fmla="*/ 0 w 22"/>
                <a:gd name="T7" fmla="*/ 137272 h 136"/>
                <a:gd name="T8" fmla="*/ 77932 w 22"/>
                <a:gd name="T9" fmla="*/ 486335 h 136"/>
                <a:gd name="T10" fmla="*/ 85725 w 22"/>
                <a:gd name="T11" fmla="*/ 533400 h 13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071" name="Freeform 12"/>
            <p:cNvSpPr>
              <a:spLocks/>
            </p:cNvSpPr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>
                <a:gd name="T0" fmla="*/ 338387 w 140"/>
                <a:gd name="T1" fmla="*/ 1373628 h 504"/>
                <a:gd name="T2" fmla="*/ 546928 w 140"/>
                <a:gd name="T3" fmla="*/ 1978025 h 504"/>
                <a:gd name="T4" fmla="*/ 550863 w 140"/>
                <a:gd name="T5" fmla="*/ 1875984 h 504"/>
                <a:gd name="T6" fmla="*/ 373800 w 140"/>
                <a:gd name="T7" fmla="*/ 1361855 h 504"/>
                <a:gd name="T8" fmla="*/ 0 w 140"/>
                <a:gd name="T9" fmla="*/ 0 h 504"/>
                <a:gd name="T10" fmla="*/ 23608 w 140"/>
                <a:gd name="T11" fmla="*/ 239404 h 504"/>
                <a:gd name="T12" fmla="*/ 338387 w 140"/>
                <a:gd name="T13" fmla="*/ 1373628 h 50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072" name="Freeform 13"/>
            <p:cNvSpPr>
              <a:spLocks/>
            </p:cNvSpPr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>
                <a:gd name="T0" fmla="*/ 31461 w 132"/>
                <a:gd name="T1" fmla="*/ 86405 h 308"/>
                <a:gd name="T2" fmla="*/ 0 w 132"/>
                <a:gd name="T3" fmla="*/ 0 h 308"/>
                <a:gd name="T4" fmla="*/ 0 w 132"/>
                <a:gd name="T5" fmla="*/ 113898 h 308"/>
                <a:gd name="T6" fmla="*/ 267422 w 132"/>
                <a:gd name="T7" fmla="*/ 761938 h 308"/>
                <a:gd name="T8" fmla="*/ 483719 w 132"/>
                <a:gd name="T9" fmla="*/ 1209675 h 308"/>
                <a:gd name="T10" fmla="*/ 519113 w 132"/>
                <a:gd name="T11" fmla="*/ 1209675 h 308"/>
                <a:gd name="T12" fmla="*/ 302816 w 132"/>
                <a:gd name="T13" fmla="*/ 746228 h 308"/>
                <a:gd name="T14" fmla="*/ 31461 w 132"/>
                <a:gd name="T15" fmla="*/ 86405 h 30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073" name="Freeform 14"/>
            <p:cNvSpPr>
              <a:spLocks/>
            </p:cNvSpPr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>
                <a:gd name="T0" fmla="*/ 110524 w 37"/>
                <a:gd name="T1" fmla="*/ 309563 h 79"/>
                <a:gd name="T2" fmla="*/ 146050 w 37"/>
                <a:gd name="T3" fmla="*/ 309563 h 79"/>
                <a:gd name="T4" fmla="*/ 0 w 37"/>
                <a:gd name="T5" fmla="*/ 0 h 79"/>
                <a:gd name="T6" fmla="*/ 110524 w 37"/>
                <a:gd name="T7" fmla="*/ 309563 h 7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074" name="Freeform 15"/>
            <p:cNvSpPr>
              <a:spLocks/>
            </p:cNvSpPr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>
                <a:gd name="T0" fmla="*/ 637159 w 178"/>
                <a:gd name="T1" fmla="*/ 2591803 h 722"/>
                <a:gd name="T2" fmla="*/ 456237 w 178"/>
                <a:gd name="T3" fmla="*/ 2097004 h 722"/>
                <a:gd name="T4" fmla="*/ 157323 w 178"/>
                <a:gd name="T5" fmla="*/ 926766 h 722"/>
                <a:gd name="T6" fmla="*/ 47197 w 178"/>
                <a:gd name="T7" fmla="*/ 200276 h 722"/>
                <a:gd name="T8" fmla="*/ 0 w 178"/>
                <a:gd name="T9" fmla="*/ 0 h 722"/>
                <a:gd name="T10" fmla="*/ 129792 w 178"/>
                <a:gd name="T11" fmla="*/ 930693 h 722"/>
                <a:gd name="T12" fmla="*/ 420839 w 178"/>
                <a:gd name="T13" fmla="*/ 2108785 h 722"/>
                <a:gd name="T14" fmla="*/ 629293 w 178"/>
                <a:gd name="T15" fmla="*/ 2674269 h 722"/>
                <a:gd name="T16" fmla="*/ 700088 w 178"/>
                <a:gd name="T17" fmla="*/ 2835275 h 722"/>
                <a:gd name="T18" fmla="*/ 684356 w 178"/>
                <a:gd name="T19" fmla="*/ 2780297 h 722"/>
                <a:gd name="T20" fmla="*/ 637159 w 178"/>
                <a:gd name="T21" fmla="*/ 2591803 h 72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075" name="Freeform 16"/>
            <p:cNvSpPr>
              <a:spLocks/>
            </p:cNvSpPr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>
                <a:gd name="T0" fmla="*/ 43277 w 23"/>
                <a:gd name="T1" fmla="*/ 2266168 h 635"/>
                <a:gd name="T2" fmla="*/ 47211 w 23"/>
                <a:gd name="T3" fmla="*/ 2313298 h 635"/>
                <a:gd name="T4" fmla="*/ 86554 w 23"/>
                <a:gd name="T5" fmla="*/ 2482180 h 635"/>
                <a:gd name="T6" fmla="*/ 90488 w 23"/>
                <a:gd name="T7" fmla="*/ 2493963 h 635"/>
                <a:gd name="T8" fmla="*/ 66882 w 23"/>
                <a:gd name="T9" fmla="*/ 2262240 h 635"/>
                <a:gd name="T10" fmla="*/ 19671 w 23"/>
                <a:gd name="T11" fmla="*/ 1056498 h 635"/>
                <a:gd name="T12" fmla="*/ 59014 w 23"/>
                <a:gd name="T13" fmla="*/ 0 h 635"/>
                <a:gd name="T14" fmla="*/ 47211 w 23"/>
                <a:gd name="T15" fmla="*/ 0 h 635"/>
                <a:gd name="T16" fmla="*/ 3934 w 23"/>
                <a:gd name="T17" fmla="*/ 1056498 h 635"/>
                <a:gd name="T18" fmla="*/ 43277 w 23"/>
                <a:gd name="T19" fmla="*/ 2266168 h 63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076" name="Freeform 17"/>
            <p:cNvSpPr>
              <a:spLocks/>
            </p:cNvSpPr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>
                <a:gd name="T0" fmla="*/ 0 w 17"/>
                <a:gd name="T1" fmla="*/ 0 h 107"/>
                <a:gd name="T2" fmla="*/ 19610 w 17"/>
                <a:gd name="T3" fmla="*/ 220173 h 107"/>
                <a:gd name="T4" fmla="*/ 66675 w 17"/>
                <a:gd name="T5" fmla="*/ 420688 h 107"/>
                <a:gd name="T6" fmla="*/ 43143 w 17"/>
                <a:gd name="T7" fmla="*/ 180857 h 107"/>
                <a:gd name="T8" fmla="*/ 39221 w 17"/>
                <a:gd name="T9" fmla="*/ 169062 h 107"/>
                <a:gd name="T10" fmla="*/ 0 w 17"/>
                <a:gd name="T11" fmla="*/ 0 h 10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077" name="Freeform 18"/>
            <p:cNvSpPr>
              <a:spLocks/>
            </p:cNvSpPr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>
                <a:gd name="T0" fmla="*/ 0 w 41"/>
                <a:gd name="T1" fmla="*/ 0 h 222"/>
                <a:gd name="T2" fmla="*/ 19747 w 41"/>
                <a:gd name="T3" fmla="*/ 365769 h 222"/>
                <a:gd name="T4" fmla="*/ 67140 w 41"/>
                <a:gd name="T5" fmla="*/ 652877 h 222"/>
                <a:gd name="T6" fmla="*/ 94785 w 41"/>
                <a:gd name="T7" fmla="*/ 723671 h 222"/>
                <a:gd name="T8" fmla="*/ 161925 w 41"/>
                <a:gd name="T9" fmla="*/ 873125 h 222"/>
                <a:gd name="T10" fmla="*/ 150077 w 41"/>
                <a:gd name="T11" fmla="*/ 833795 h 222"/>
                <a:gd name="T12" fmla="*/ 51342 w 41"/>
                <a:gd name="T13" fmla="*/ 361836 h 222"/>
                <a:gd name="T14" fmla="*/ 31595 w 41"/>
                <a:gd name="T15" fmla="*/ 86526 h 222"/>
                <a:gd name="T16" fmla="*/ 27646 w 41"/>
                <a:gd name="T17" fmla="*/ 70794 h 222"/>
                <a:gd name="T18" fmla="*/ 0 w 41"/>
                <a:gd name="T19" fmla="*/ 0 h 22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078" name="Freeform 19"/>
            <p:cNvSpPr>
              <a:spLocks/>
            </p:cNvSpPr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>
                <a:gd name="T0" fmla="*/ 27510 w 450"/>
                <a:gd name="T1" fmla="*/ 3353798 h 878"/>
                <a:gd name="T2" fmla="*/ 196497 w 450"/>
                <a:gd name="T3" fmla="*/ 2407352 h 878"/>
                <a:gd name="T4" fmla="*/ 585562 w 450"/>
                <a:gd name="T5" fmla="*/ 1523740 h 878"/>
                <a:gd name="T6" fmla="*/ 1120034 w 450"/>
                <a:gd name="T7" fmla="*/ 718671 h 878"/>
                <a:gd name="T8" fmla="*/ 1430500 w 450"/>
                <a:gd name="T9" fmla="*/ 349518 h 878"/>
                <a:gd name="T10" fmla="*/ 1595557 w 450"/>
                <a:gd name="T11" fmla="*/ 172795 h 878"/>
                <a:gd name="T12" fmla="*/ 1768475 w 450"/>
                <a:gd name="T13" fmla="*/ 3927 h 878"/>
                <a:gd name="T14" fmla="*/ 1768475 w 450"/>
                <a:gd name="T15" fmla="*/ 0 h 878"/>
                <a:gd name="T16" fmla="*/ 1591628 w 450"/>
                <a:gd name="T17" fmla="*/ 168868 h 878"/>
                <a:gd name="T18" fmla="*/ 1426570 w 450"/>
                <a:gd name="T19" fmla="*/ 345590 h 878"/>
                <a:gd name="T20" fmla="*/ 1112174 w 450"/>
                <a:gd name="T21" fmla="*/ 710817 h 878"/>
                <a:gd name="T22" fmla="*/ 569842 w 450"/>
                <a:gd name="T23" fmla="*/ 1515885 h 878"/>
                <a:gd name="T24" fmla="*/ 176848 w 450"/>
                <a:gd name="T25" fmla="*/ 2399497 h 878"/>
                <a:gd name="T26" fmla="*/ 0 w 450"/>
                <a:gd name="T27" fmla="*/ 3353798 h 878"/>
                <a:gd name="T28" fmla="*/ 0 w 450"/>
                <a:gd name="T29" fmla="*/ 3373434 h 878"/>
                <a:gd name="T30" fmla="*/ 27510 w 450"/>
                <a:gd name="T31" fmla="*/ 3448050 h 878"/>
                <a:gd name="T32" fmla="*/ 27510 w 450"/>
                <a:gd name="T33" fmla="*/ 3353798 h 87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079" name="Freeform 20"/>
            <p:cNvSpPr>
              <a:spLocks/>
            </p:cNvSpPr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>
                <a:gd name="T0" fmla="*/ 0 w 35"/>
                <a:gd name="T1" fmla="*/ 0 h 73"/>
                <a:gd name="T2" fmla="*/ 102598 w 35"/>
                <a:gd name="T3" fmla="*/ 287338 h 73"/>
                <a:gd name="T4" fmla="*/ 138113 w 35"/>
                <a:gd name="T5" fmla="*/ 287338 h 73"/>
                <a:gd name="T6" fmla="*/ 0 w 35"/>
                <a:gd name="T7" fmla="*/ 0 h 7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080" name="Freeform 21"/>
            <p:cNvSpPr>
              <a:spLocks/>
            </p:cNvSpPr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>
                <a:gd name="T0" fmla="*/ 27781 w 8"/>
                <a:gd name="T1" fmla="*/ 173170 h 48"/>
                <a:gd name="T2" fmla="*/ 31750 w 8"/>
                <a:gd name="T3" fmla="*/ 188913 h 48"/>
                <a:gd name="T4" fmla="*/ 31750 w 8"/>
                <a:gd name="T5" fmla="*/ 74778 h 48"/>
                <a:gd name="T6" fmla="*/ 3969 w 8"/>
                <a:gd name="T7" fmla="*/ 0 h 48"/>
                <a:gd name="T8" fmla="*/ 0 w 8"/>
                <a:gd name="T9" fmla="*/ 102328 h 48"/>
                <a:gd name="T10" fmla="*/ 27781 w 8"/>
                <a:gd name="T11" fmla="*/ 173170 h 4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081" name="Freeform 22"/>
            <p:cNvSpPr>
              <a:spLocks/>
            </p:cNvSpPr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>
                <a:gd name="T0" fmla="*/ 27354 w 52"/>
                <a:gd name="T1" fmla="*/ 70697 h 135"/>
                <a:gd name="T2" fmla="*/ 0 w 52"/>
                <a:gd name="T3" fmla="*/ 0 h 135"/>
                <a:gd name="T4" fmla="*/ 46892 w 52"/>
                <a:gd name="T5" fmla="*/ 188524 h 135"/>
                <a:gd name="T6" fmla="*/ 62523 w 52"/>
                <a:gd name="T7" fmla="*/ 243511 h 135"/>
                <a:gd name="T8" fmla="*/ 199292 w 52"/>
                <a:gd name="T9" fmla="*/ 530225 h 135"/>
                <a:gd name="T10" fmla="*/ 203200 w 52"/>
                <a:gd name="T11" fmla="*/ 530225 h 135"/>
                <a:gd name="T12" fmla="*/ 93785 w 52"/>
                <a:gd name="T13" fmla="*/ 219945 h 135"/>
                <a:gd name="T14" fmla="*/ 27354 w 52"/>
                <a:gd name="T15" fmla="*/ 70697 h 13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Calibri" panose="020F0502020204030204" pitchFamily="34" charset="0"/>
              </a:endParaRPr>
            </a:p>
          </p:txBody>
        </p:sp>
      </p:grpSp>
      <p:grpSp>
        <p:nvGrpSpPr>
          <p:cNvPr id="2051" name="Group 9"/>
          <p:cNvGrpSpPr>
            <a:grpSpLocks/>
          </p:cNvGrpSpPr>
          <p:nvPr/>
        </p:nvGrpSpPr>
        <p:grpSpPr bwMode="auto">
          <a:xfrm>
            <a:off x="26988" y="0"/>
            <a:ext cx="2357437" cy="6853238"/>
            <a:chOff x="6627813" y="194833"/>
            <a:chExt cx="1952625" cy="5678918"/>
          </a:xfrm>
        </p:grpSpPr>
        <p:sp>
          <p:nvSpPr>
            <p:cNvPr id="2058" name="Freeform 27"/>
            <p:cNvSpPr>
              <a:spLocks/>
            </p:cNvSpPr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>
                <a:gd name="T0" fmla="*/ 27835 w 103"/>
                <a:gd name="T1" fmla="*/ 832351 h 920"/>
                <a:gd name="T2" fmla="*/ 103388 w 103"/>
                <a:gd name="T3" fmla="*/ 1763790 h 920"/>
                <a:gd name="T4" fmla="*/ 226658 w 103"/>
                <a:gd name="T5" fmla="*/ 2691267 h 920"/>
                <a:gd name="T6" fmla="*/ 401622 w 103"/>
                <a:gd name="T7" fmla="*/ 3610816 h 920"/>
                <a:gd name="T8" fmla="*/ 409575 w 103"/>
                <a:gd name="T9" fmla="*/ 3646488 h 920"/>
                <a:gd name="T10" fmla="*/ 393669 w 103"/>
                <a:gd name="T11" fmla="*/ 3464164 h 920"/>
                <a:gd name="T12" fmla="*/ 393669 w 103"/>
                <a:gd name="T13" fmla="*/ 3432455 h 920"/>
                <a:gd name="T14" fmla="*/ 250517 w 103"/>
                <a:gd name="T15" fmla="*/ 2687303 h 920"/>
                <a:gd name="T16" fmla="*/ 119294 w 103"/>
                <a:gd name="T17" fmla="*/ 1759827 h 920"/>
                <a:gd name="T18" fmla="*/ 35788 w 103"/>
                <a:gd name="T19" fmla="*/ 828387 h 920"/>
                <a:gd name="T20" fmla="*/ 11929 w 103"/>
                <a:gd name="T21" fmla="*/ 364649 h 920"/>
                <a:gd name="T22" fmla="*/ 3976 w 103"/>
                <a:gd name="T23" fmla="*/ 0 h 920"/>
                <a:gd name="T24" fmla="*/ 0 w 103"/>
                <a:gd name="T25" fmla="*/ 0 h 920"/>
                <a:gd name="T26" fmla="*/ 3976 w 103"/>
                <a:gd name="T27" fmla="*/ 364649 h 920"/>
                <a:gd name="T28" fmla="*/ 27835 w 103"/>
                <a:gd name="T29" fmla="*/ 832351 h 92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059" name="Freeform 28"/>
            <p:cNvSpPr>
              <a:spLocks/>
            </p:cNvSpPr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>
                <a:gd name="T0" fmla="*/ 211300 w 88"/>
                <a:gd name="T1" fmla="*/ 908844 h 330"/>
                <a:gd name="T2" fmla="*/ 350838 w 88"/>
                <a:gd name="T3" fmla="*/ 1309688 h 330"/>
                <a:gd name="T4" fmla="*/ 350838 w 88"/>
                <a:gd name="T5" fmla="*/ 1222375 h 330"/>
                <a:gd name="T6" fmla="*/ 350838 w 88"/>
                <a:gd name="T7" fmla="*/ 1206500 h 330"/>
                <a:gd name="T8" fmla="*/ 247181 w 88"/>
                <a:gd name="T9" fmla="*/ 896938 h 330"/>
                <a:gd name="T10" fmla="*/ 0 w 88"/>
                <a:gd name="T11" fmla="*/ 0 h 330"/>
                <a:gd name="T12" fmla="*/ 27908 w 88"/>
                <a:gd name="T13" fmla="*/ 250031 h 330"/>
                <a:gd name="T14" fmla="*/ 211300 w 88"/>
                <a:gd name="T15" fmla="*/ 908844 h 33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060" name="Freeform 29"/>
            <p:cNvSpPr>
              <a:spLocks/>
            </p:cNvSpPr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>
                <a:gd name="T0" fmla="*/ 23813 w 90"/>
                <a:gd name="T1" fmla="*/ 59474 h 207"/>
                <a:gd name="T2" fmla="*/ 0 w 90"/>
                <a:gd name="T3" fmla="*/ 0 h 207"/>
                <a:gd name="T4" fmla="*/ 3969 w 90"/>
                <a:gd name="T5" fmla="*/ 114983 h 207"/>
                <a:gd name="T6" fmla="*/ 166688 w 90"/>
                <a:gd name="T7" fmla="*/ 503545 h 207"/>
                <a:gd name="T8" fmla="*/ 317500 w 90"/>
                <a:gd name="T9" fmla="*/ 820738 h 207"/>
                <a:gd name="T10" fmla="*/ 357188 w 90"/>
                <a:gd name="T11" fmla="*/ 820738 h 207"/>
                <a:gd name="T12" fmla="*/ 198438 w 90"/>
                <a:gd name="T13" fmla="*/ 487685 h 207"/>
                <a:gd name="T14" fmla="*/ 23813 w 90"/>
                <a:gd name="T15" fmla="*/ 59474 h 20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061" name="Freeform 30"/>
            <p:cNvSpPr>
              <a:spLocks/>
            </p:cNvSpPr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>
                <a:gd name="T0" fmla="*/ 401541 w 115"/>
                <a:gd name="T1" fmla="*/ 1622524 h 467"/>
                <a:gd name="T2" fmla="*/ 310101 w 115"/>
                <a:gd name="T3" fmla="*/ 1364666 h 467"/>
                <a:gd name="T4" fmla="*/ 115294 w 115"/>
                <a:gd name="T5" fmla="*/ 599025 h 467"/>
                <a:gd name="T6" fmla="*/ 51683 w 115"/>
                <a:gd name="T7" fmla="*/ 210254 h 467"/>
                <a:gd name="T8" fmla="*/ 0 w 115"/>
                <a:gd name="T9" fmla="*/ 0 h 467"/>
                <a:gd name="T10" fmla="*/ 83489 w 115"/>
                <a:gd name="T11" fmla="*/ 602992 h 467"/>
                <a:gd name="T12" fmla="*/ 274320 w 115"/>
                <a:gd name="T13" fmla="*/ 1376567 h 467"/>
                <a:gd name="T14" fmla="*/ 409492 w 115"/>
                <a:gd name="T15" fmla="*/ 1749470 h 467"/>
                <a:gd name="T16" fmla="*/ 457200 w 115"/>
                <a:gd name="T17" fmla="*/ 1852613 h 467"/>
                <a:gd name="T18" fmla="*/ 445273 w 115"/>
                <a:gd name="T19" fmla="*/ 1816910 h 467"/>
                <a:gd name="T20" fmla="*/ 401541 w 115"/>
                <a:gd name="T21" fmla="*/ 1622524 h 46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062" name="Freeform 31"/>
            <p:cNvSpPr>
              <a:spLocks/>
            </p:cNvSpPr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>
                <a:gd name="T0" fmla="*/ 68219 w 36"/>
                <a:gd name="T1" fmla="*/ 2508250 h 633"/>
                <a:gd name="T2" fmla="*/ 52167 w 36"/>
                <a:gd name="T3" fmla="*/ 2365601 h 633"/>
                <a:gd name="T4" fmla="*/ 20064 w 36"/>
                <a:gd name="T5" fmla="*/ 1577067 h 633"/>
                <a:gd name="T6" fmla="*/ 52167 w 36"/>
                <a:gd name="T7" fmla="*/ 784571 h 633"/>
                <a:gd name="T8" fmla="*/ 88283 w 36"/>
                <a:gd name="T9" fmla="*/ 392286 h 633"/>
                <a:gd name="T10" fmla="*/ 144463 w 36"/>
                <a:gd name="T11" fmla="*/ 0 h 633"/>
                <a:gd name="T12" fmla="*/ 140450 w 36"/>
                <a:gd name="T13" fmla="*/ 0 h 633"/>
                <a:gd name="T14" fmla="*/ 80257 w 36"/>
                <a:gd name="T15" fmla="*/ 392286 h 633"/>
                <a:gd name="T16" fmla="*/ 40129 w 36"/>
                <a:gd name="T17" fmla="*/ 784571 h 633"/>
                <a:gd name="T18" fmla="*/ 4013 w 36"/>
                <a:gd name="T19" fmla="*/ 1577067 h 633"/>
                <a:gd name="T20" fmla="*/ 28090 w 36"/>
                <a:gd name="T21" fmla="*/ 2333901 h 633"/>
                <a:gd name="T22" fmla="*/ 64206 w 36"/>
                <a:gd name="T23" fmla="*/ 2504288 h 633"/>
                <a:gd name="T24" fmla="*/ 68219 w 36"/>
                <a:gd name="T25" fmla="*/ 2508250 h 63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063" name="Freeform 32"/>
            <p:cNvSpPr>
              <a:spLocks/>
            </p:cNvSpPr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>
                <a:gd name="T0" fmla="*/ 87313 w 28"/>
                <a:gd name="T1" fmla="*/ 233363 h 59"/>
                <a:gd name="T2" fmla="*/ 111125 w 28"/>
                <a:gd name="T3" fmla="*/ 233363 h 59"/>
                <a:gd name="T4" fmla="*/ 0 w 28"/>
                <a:gd name="T5" fmla="*/ 0 h 59"/>
                <a:gd name="T6" fmla="*/ 87313 w 28"/>
                <a:gd name="T7" fmla="*/ 233363 h 5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064" name="Freeform 33"/>
            <p:cNvSpPr>
              <a:spLocks/>
            </p:cNvSpPr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>
                <a:gd name="T0" fmla="*/ 16062 w 17"/>
                <a:gd name="T1" fmla="*/ 213912 h 107"/>
                <a:gd name="T2" fmla="*/ 68263 w 17"/>
                <a:gd name="T3" fmla="*/ 423863 h 107"/>
                <a:gd name="T4" fmla="*/ 40155 w 17"/>
                <a:gd name="T5" fmla="*/ 174299 h 107"/>
                <a:gd name="T6" fmla="*/ 36139 w 17"/>
                <a:gd name="T7" fmla="*/ 170337 h 107"/>
                <a:gd name="T8" fmla="*/ 0 w 17"/>
                <a:gd name="T9" fmla="*/ 0 h 107"/>
                <a:gd name="T10" fmla="*/ 0 w 17"/>
                <a:gd name="T11" fmla="*/ 31691 h 107"/>
                <a:gd name="T12" fmla="*/ 16062 w 17"/>
                <a:gd name="T13" fmla="*/ 213912 h 10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065" name="Freeform 34"/>
            <p:cNvSpPr>
              <a:spLocks/>
            </p:cNvSpPr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>
                <a:gd name="T0" fmla="*/ 31793 w 294"/>
                <a:gd name="T1" fmla="*/ 2191628 h 568"/>
                <a:gd name="T2" fmla="*/ 139095 w 294"/>
                <a:gd name="T3" fmla="*/ 1573375 h 568"/>
                <a:gd name="T4" fmla="*/ 393441 w 294"/>
                <a:gd name="T5" fmla="*/ 998716 h 568"/>
                <a:gd name="T6" fmla="*/ 743166 w 294"/>
                <a:gd name="T7" fmla="*/ 471616 h 568"/>
                <a:gd name="T8" fmla="*/ 945848 w 294"/>
                <a:gd name="T9" fmla="*/ 229863 h 568"/>
                <a:gd name="T10" fmla="*/ 1053150 w 294"/>
                <a:gd name="T11" fmla="*/ 110968 h 568"/>
                <a:gd name="T12" fmla="*/ 1168400 w 294"/>
                <a:gd name="T13" fmla="*/ 0 h 568"/>
                <a:gd name="T14" fmla="*/ 1164426 w 294"/>
                <a:gd name="T15" fmla="*/ 0 h 568"/>
                <a:gd name="T16" fmla="*/ 1049176 w 294"/>
                <a:gd name="T17" fmla="*/ 107005 h 568"/>
                <a:gd name="T18" fmla="*/ 941873 w 294"/>
                <a:gd name="T19" fmla="*/ 221937 h 568"/>
                <a:gd name="T20" fmla="*/ 735218 w 294"/>
                <a:gd name="T21" fmla="*/ 463690 h 568"/>
                <a:gd name="T22" fmla="*/ 377544 w 294"/>
                <a:gd name="T23" fmla="*/ 986827 h 568"/>
                <a:gd name="T24" fmla="*/ 119224 w 294"/>
                <a:gd name="T25" fmla="*/ 1569411 h 568"/>
                <a:gd name="T26" fmla="*/ 0 w 294"/>
                <a:gd name="T27" fmla="*/ 2175775 h 568"/>
                <a:gd name="T28" fmla="*/ 27819 w 294"/>
                <a:gd name="T29" fmla="*/ 2251075 h 568"/>
                <a:gd name="T30" fmla="*/ 31793 w 294"/>
                <a:gd name="T31" fmla="*/ 2191628 h 568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066" name="Freeform 35"/>
            <p:cNvSpPr>
              <a:spLocks/>
            </p:cNvSpPr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>
                <a:gd name="T0" fmla="*/ 0 w 25"/>
                <a:gd name="T1" fmla="*/ 0 h 53"/>
                <a:gd name="T2" fmla="*/ 76010 w 25"/>
                <a:gd name="T3" fmla="*/ 209550 h 53"/>
                <a:gd name="T4" fmla="*/ 100013 w 25"/>
                <a:gd name="T5" fmla="*/ 209550 h 53"/>
                <a:gd name="T6" fmla="*/ 0 w 25"/>
                <a:gd name="T7" fmla="*/ 0 h 5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067" name="Freeform 36"/>
            <p:cNvSpPr>
              <a:spLocks/>
            </p:cNvSpPr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>
                <a:gd name="T0" fmla="*/ 0 w 29"/>
                <a:gd name="T1" fmla="*/ 0 h 141"/>
                <a:gd name="T2" fmla="*/ 27590 w 29"/>
                <a:gd name="T3" fmla="*/ 352718 h 141"/>
                <a:gd name="T4" fmla="*/ 70945 w 29"/>
                <a:gd name="T5" fmla="*/ 463685 h 141"/>
                <a:gd name="T6" fmla="*/ 114300 w 29"/>
                <a:gd name="T7" fmla="*/ 558800 h 141"/>
                <a:gd name="T8" fmla="*/ 106417 w 29"/>
                <a:gd name="T9" fmla="*/ 535021 h 141"/>
                <a:gd name="T10" fmla="*/ 31531 w 29"/>
                <a:gd name="T11" fmla="*/ 87189 h 141"/>
                <a:gd name="T12" fmla="*/ 15766 w 29"/>
                <a:gd name="T13" fmla="*/ 43594 h 141"/>
                <a:gd name="T14" fmla="*/ 0 w 29"/>
                <a:gd name="T15" fmla="*/ 0 h 14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068" name="Freeform 37"/>
            <p:cNvSpPr>
              <a:spLocks/>
            </p:cNvSpPr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>
                <a:gd name="T0" fmla="*/ 0 w 8"/>
                <a:gd name="T1" fmla="*/ 102328 h 48"/>
                <a:gd name="T2" fmla="*/ 15875 w 8"/>
                <a:gd name="T3" fmla="*/ 145620 h 48"/>
                <a:gd name="T4" fmla="*/ 31750 w 8"/>
                <a:gd name="T5" fmla="*/ 188913 h 48"/>
                <a:gd name="T6" fmla="*/ 27781 w 8"/>
                <a:gd name="T7" fmla="*/ 74778 h 48"/>
                <a:gd name="T8" fmla="*/ 0 w 8"/>
                <a:gd name="T9" fmla="*/ 0 h 48"/>
                <a:gd name="T10" fmla="*/ 0 w 8"/>
                <a:gd name="T11" fmla="*/ 15743 h 48"/>
                <a:gd name="T12" fmla="*/ 0 w 8"/>
                <a:gd name="T13" fmla="*/ 102328 h 4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069" name="Freeform 38"/>
            <p:cNvSpPr>
              <a:spLocks/>
            </p:cNvSpPr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>
                <a:gd name="T0" fmla="*/ 43656 w 44"/>
                <a:gd name="T1" fmla="*/ 110925 h 111"/>
                <a:gd name="T2" fmla="*/ 0 w 44"/>
                <a:gd name="T3" fmla="*/ 0 h 111"/>
                <a:gd name="T4" fmla="*/ 43656 w 44"/>
                <a:gd name="T5" fmla="*/ 194119 h 111"/>
                <a:gd name="T6" fmla="*/ 55563 w 44"/>
                <a:gd name="T7" fmla="*/ 229773 h 111"/>
                <a:gd name="T8" fmla="*/ 154781 w 44"/>
                <a:gd name="T9" fmla="*/ 439738 h 111"/>
                <a:gd name="T10" fmla="*/ 174625 w 44"/>
                <a:gd name="T11" fmla="*/ 439738 h 111"/>
                <a:gd name="T12" fmla="*/ 87313 w 44"/>
                <a:gd name="T13" fmla="*/ 206003 h 111"/>
                <a:gd name="T14" fmla="*/ 43656 w 44"/>
                <a:gd name="T15" fmla="*/ 110925 h 11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Calibri" panose="020F0502020204030204" pitchFamily="34" charset="0"/>
              </a:endParaRPr>
            </a:p>
          </p:txBody>
        </p:sp>
      </p:grpSp>
      <p:sp>
        <p:nvSpPr>
          <p:cNvPr id="7" name="Rectangle 6"/>
          <p:cNvSpPr/>
          <p:nvPr/>
        </p:nvSpPr>
        <p:spPr>
          <a:xfrm>
            <a:off x="0" y="0"/>
            <a:ext cx="182563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53" name="Title Placeholder 1"/>
          <p:cNvSpPr>
            <a:spLocks noGrp="1"/>
          </p:cNvSpPr>
          <p:nvPr>
            <p:ph type="title"/>
          </p:nvPr>
        </p:nvSpPr>
        <p:spPr bwMode="auto">
          <a:xfrm>
            <a:off x="2592388" y="623888"/>
            <a:ext cx="8912225" cy="1281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  <a:endParaRPr lang="en-US" altLang="ru-RU" smtClean="0"/>
          </a:p>
        </p:txBody>
      </p:sp>
      <p:sp>
        <p:nvSpPr>
          <p:cNvPr id="2054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2589213" y="2133600"/>
            <a:ext cx="891540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3" y="6130925"/>
            <a:ext cx="1146175" cy="3698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63A38E83-5C88-433D-97D9-D5765972A898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31.01.2017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3" y="6135688"/>
            <a:ext cx="7620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3" y="787400"/>
            <a:ext cx="7794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2000">
                <a:solidFill>
                  <a:srgbClr val="FEFFFF"/>
                </a:solidFill>
                <a:latin typeface="+mn-lt"/>
              </a:defRPr>
            </a:lvl1pPr>
          </a:lstStyle>
          <a:p>
            <a:pPr>
              <a:defRPr/>
            </a:pPr>
            <a:fld id="{DAB93DCB-44B2-43DE-8C0F-D1D1459F607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71114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600" kern="1200">
          <a:solidFill>
            <a:srgbClr val="262626"/>
          </a:solidFill>
          <a:latin typeface="+mj-lt"/>
          <a:ea typeface="+mj-ea"/>
          <a:cs typeface="+mj-c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rgbClr val="262626"/>
          </a:solidFill>
          <a:latin typeface="Century Gothic" panose="020B0502020202020204" pitchFamily="34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rgbClr val="262626"/>
          </a:solidFill>
          <a:latin typeface="Century Gothic" panose="020B0502020202020204" pitchFamily="34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rgbClr val="262626"/>
          </a:solidFill>
          <a:latin typeface="Century Gothic" panose="020B0502020202020204" pitchFamily="34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rgbClr val="262626"/>
          </a:solidFill>
          <a:latin typeface="Century Gothic" panose="020B0502020202020204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Font typeface="Wingdings 3" panose="05040102010807070707" pitchFamily="18" charset="2"/>
        <a:buChar char=""/>
        <a:defRPr kern="1200">
          <a:solidFill>
            <a:srgbClr val="404040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Font typeface="Wingdings 3" panose="05040102010807070707" pitchFamily="18" charset="2"/>
        <a:buChar char=""/>
        <a:defRPr sz="1600" kern="1200">
          <a:solidFill>
            <a:srgbClr val="404040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Font typeface="Wingdings 3" panose="05040102010807070707" pitchFamily="18" charset="2"/>
        <a:buChar char=""/>
        <a:defRPr sz="1400" kern="1200">
          <a:solidFill>
            <a:srgbClr val="404040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Font typeface="Wingdings 3" panose="05040102010807070707" pitchFamily="18" charset="2"/>
        <a:buChar char=""/>
        <a:defRPr sz="1200" kern="1200">
          <a:solidFill>
            <a:srgbClr val="404040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Font typeface="Wingdings 3" panose="05040102010807070707" pitchFamily="18" charset="2"/>
        <a:buChar char=""/>
        <a:defRPr sz="1200" kern="1200">
          <a:solidFill>
            <a:srgbClr val="404040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altLang="ru-RU" smtClean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altLang="ru-RU" smtClean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DB641D4-5033-49C9-ADB8-89279496AE58}" type="slidenum">
              <a:rPr lang="ru-RU" altLang="ru-RU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altLang="ru-RU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05880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  <p:sldLayoutId id="2147483778" r:id="rId5"/>
    <p:sldLayoutId id="2147483779" r:id="rId6"/>
    <p:sldLayoutId id="2147483780" r:id="rId7"/>
    <p:sldLayoutId id="2147483781" r:id="rId8"/>
    <p:sldLayoutId id="2147483782" r:id="rId9"/>
    <p:sldLayoutId id="2147483783" r:id="rId10"/>
    <p:sldLayoutId id="2147483784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3DC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775" y="244475"/>
            <a:ext cx="11723688" cy="6376988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75" name="Title Placeholder 1"/>
          <p:cNvSpPr>
            <a:spLocks noGrp="1"/>
          </p:cNvSpPr>
          <p:nvPr>
            <p:ph type="title"/>
          </p:nvPr>
        </p:nvSpPr>
        <p:spPr bwMode="auto">
          <a:xfrm>
            <a:off x="1143000" y="609600"/>
            <a:ext cx="9875838" cy="135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  <a:endParaRPr lang="en-US" altLang="ru-RU" smtClean="0"/>
          </a:p>
        </p:txBody>
      </p:sp>
      <p:sp>
        <p:nvSpPr>
          <p:cNvPr id="3076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143000" y="2057400"/>
            <a:ext cx="9872663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3000" y="6224588"/>
            <a:ext cx="23288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accent1"/>
                </a:solidFill>
                <a:latin typeface="+mn-lt"/>
              </a:defRPr>
            </a:lvl1pPr>
          </a:lstStyle>
          <a:p>
            <a:pPr>
              <a:defRPr/>
            </a:pPr>
            <a:fld id="{39FDAE2C-661C-4665-8B5C-EB7F3AE3BD7F}" type="datetimeFigureOut">
              <a:rPr lang="ru-RU">
                <a:solidFill>
                  <a:srgbClr val="549E39"/>
                </a:solidFill>
              </a:rPr>
              <a:pPr>
                <a:defRPr/>
              </a:pPr>
              <a:t>31.01.2017</a:t>
            </a:fld>
            <a:endParaRPr lang="ru-RU">
              <a:solidFill>
                <a:srgbClr val="549E3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700" y="6224588"/>
            <a:ext cx="47164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accent1"/>
                </a:solidFill>
                <a:latin typeface="+mn-lt"/>
              </a:defRPr>
            </a:lvl1pPr>
          </a:lstStyle>
          <a:p>
            <a:pPr>
              <a:defRPr/>
            </a:pPr>
            <a:endParaRPr lang="ru-RU">
              <a:solidFill>
                <a:srgbClr val="549E39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738" y="6224588"/>
            <a:ext cx="17065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accent1"/>
                </a:solidFill>
                <a:latin typeface="+mn-lt"/>
              </a:defRPr>
            </a:lvl1pPr>
          </a:lstStyle>
          <a:p>
            <a:pPr>
              <a:defRPr/>
            </a:pPr>
            <a:fld id="{680EDBA9-8709-49D4-999D-05961D1367B8}" type="slidenum">
              <a:rPr lang="ru-RU">
                <a:solidFill>
                  <a:srgbClr val="549E39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549E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39825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Corbel" panose="020B050302020402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Corbel" panose="020B050302020402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Corbel" panose="020B050302020402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Corbel" panose="020B050302020402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Corbel" panose="020B050302020402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Corbel" panose="020B050302020402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Corbel" panose="020B050302020402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Corbel" panose="020B0503020204020204" pitchFamily="34" charset="0"/>
        </a:defRPr>
      </a:lvl9pPr>
    </p:titleStyle>
    <p:bodyStyle>
      <a:lvl1pPr marL="228600" indent="-182563" algn="l" rtl="0" eaLnBrk="0" fontAlgn="base" hangingPunct="0">
        <a:lnSpc>
          <a:spcPct val="90000"/>
        </a:lnSpc>
        <a:spcBef>
          <a:spcPts val="1400"/>
        </a:spcBef>
        <a:spcAft>
          <a:spcPct val="0"/>
        </a:spcAft>
        <a:buClr>
          <a:schemeClr val="accent1"/>
        </a:buClr>
        <a:buSzPct val="80000"/>
        <a:buFont typeface="Corbel" panose="020B0503020204020204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-182563" algn="l" rtl="0" eaLnBrk="0" fontAlgn="base" hangingPunct="0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30250" indent="-182563" algn="l" rtl="0" eaLnBrk="0" fontAlgn="base" hangingPunct="0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kern="1200">
          <a:solidFill>
            <a:schemeClr val="accent1"/>
          </a:solidFill>
          <a:latin typeface="+mn-lt"/>
          <a:ea typeface="+mn-ea"/>
          <a:cs typeface="+mn-cs"/>
        </a:defRPr>
      </a:lvl3pPr>
      <a:lvl4pPr marL="1004888" indent="-182563" algn="l" rtl="0" eaLnBrk="0" fontAlgn="base" hangingPunct="0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79525" indent="-182563" algn="l" rtl="0" eaLnBrk="0" fontAlgn="base" hangingPunct="0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775" y="244475"/>
            <a:ext cx="11723688" cy="6376988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147" name="Title Placeholder 1"/>
          <p:cNvSpPr>
            <a:spLocks noGrp="1"/>
          </p:cNvSpPr>
          <p:nvPr>
            <p:ph type="title"/>
          </p:nvPr>
        </p:nvSpPr>
        <p:spPr bwMode="auto">
          <a:xfrm>
            <a:off x="1143000" y="609600"/>
            <a:ext cx="9875838" cy="135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  <a:endParaRPr lang="en-US" altLang="ru-RU" smtClean="0"/>
          </a:p>
        </p:txBody>
      </p:sp>
      <p:sp>
        <p:nvSpPr>
          <p:cNvPr id="614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143000" y="2057400"/>
            <a:ext cx="9872663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3000" y="6224588"/>
            <a:ext cx="23288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mtClean="0">
                <a:solidFill>
                  <a:schemeClr val="accent1"/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0B817D5-FCF5-47E6-93D4-75B42A674FD7}" type="datetimeFigureOut">
              <a:rPr lang="ru-RU">
                <a:solidFill>
                  <a:srgbClr val="A6B727"/>
                </a:solidFill>
                <a:latin typeface="Calibri" panose="020F050202020403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31.01.2017</a:t>
            </a:fld>
            <a:endParaRPr lang="ru-RU">
              <a:solidFill>
                <a:srgbClr val="A6B727"/>
              </a:solidFill>
              <a:latin typeface="Calibri" panose="020F050202020403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700" y="6224588"/>
            <a:ext cx="47164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A6B727"/>
              </a:solidFill>
              <a:latin typeface="Calibri" panose="020F050202020403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738" y="6224588"/>
            <a:ext cx="17065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mtClean="0">
                <a:solidFill>
                  <a:schemeClr val="accent1"/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A6083FCA-A5CF-4786-9790-38C5DC116E7E}" type="slidenum">
              <a:rPr lang="ru-RU">
                <a:solidFill>
                  <a:srgbClr val="A6B727"/>
                </a:solidFill>
                <a:latin typeface="Calibri" panose="020F050202020403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srgbClr val="A6B727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01416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</p:sldLayoutIdLs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Corbel" panose="020B0503020204020204" pitchFamily="34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Corbel" panose="020B0503020204020204" pitchFamily="34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Corbel" panose="020B0503020204020204" pitchFamily="34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Corbel" panose="020B050302020402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Corbel" panose="020B050302020402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Corbel" panose="020B050302020402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Corbel" panose="020B050302020402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Corbel" panose="020B0503020204020204" pitchFamily="34" charset="0"/>
        </a:defRPr>
      </a:lvl9pPr>
    </p:titleStyle>
    <p:bodyStyle>
      <a:lvl1pPr marL="228600" indent="-182563" algn="l" rtl="0" fontAlgn="base">
        <a:lnSpc>
          <a:spcPct val="90000"/>
        </a:lnSpc>
        <a:spcBef>
          <a:spcPts val="1400"/>
        </a:spcBef>
        <a:spcAft>
          <a:spcPct val="0"/>
        </a:spcAft>
        <a:buClr>
          <a:schemeClr val="accent1"/>
        </a:buClr>
        <a:buSzPct val="80000"/>
        <a:buFont typeface="Corbel" panose="020B0503020204020204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-182563" algn="l" rtl="0" fontAlgn="base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30250" indent="-182563" algn="l" rtl="0" fontAlgn="base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kern="1200">
          <a:solidFill>
            <a:schemeClr val="accent1"/>
          </a:solidFill>
          <a:latin typeface="+mn-lt"/>
          <a:ea typeface="+mn-ea"/>
          <a:cs typeface="+mn-cs"/>
        </a:defRPr>
      </a:lvl3pPr>
      <a:lvl4pPr marL="1004888" indent="-182563" algn="l" rtl="0" fontAlgn="base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79525" indent="-182563" algn="l" rtl="0" fontAlgn="base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775" y="244475"/>
            <a:ext cx="11723688" cy="6376988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123" name="Title Placeholder 1"/>
          <p:cNvSpPr>
            <a:spLocks noGrp="1"/>
          </p:cNvSpPr>
          <p:nvPr>
            <p:ph type="title"/>
          </p:nvPr>
        </p:nvSpPr>
        <p:spPr bwMode="auto">
          <a:xfrm>
            <a:off x="1143000" y="609600"/>
            <a:ext cx="9875838" cy="135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  <a:endParaRPr lang="en-US" altLang="ru-RU" smtClean="0"/>
          </a:p>
        </p:txBody>
      </p:sp>
      <p:sp>
        <p:nvSpPr>
          <p:cNvPr id="5124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143000" y="2057400"/>
            <a:ext cx="9872663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3000" y="6224588"/>
            <a:ext cx="23288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mtClean="0">
                <a:solidFill>
                  <a:schemeClr val="accent1"/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3C405EF5-1E00-400A-9E4B-EB42568C9616}" type="datetimeFigureOut">
              <a:rPr lang="ru-RU">
                <a:solidFill>
                  <a:srgbClr val="A6B727"/>
                </a:solidFill>
                <a:latin typeface="Calibri" panose="020F050202020403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31.01.2017</a:t>
            </a:fld>
            <a:endParaRPr lang="ru-RU">
              <a:solidFill>
                <a:srgbClr val="A6B727"/>
              </a:solidFill>
              <a:latin typeface="Calibri" panose="020F050202020403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700" y="6224588"/>
            <a:ext cx="47164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A6B727"/>
              </a:solidFill>
              <a:latin typeface="Calibri" panose="020F050202020403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738" y="6224588"/>
            <a:ext cx="17065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mtClean="0">
                <a:solidFill>
                  <a:schemeClr val="accent1"/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055C98BD-9621-44A4-96FA-76C76A9AAB39}" type="slidenum">
              <a:rPr lang="ru-RU">
                <a:solidFill>
                  <a:srgbClr val="A6B727"/>
                </a:solidFill>
                <a:latin typeface="Calibri" panose="020F050202020403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srgbClr val="A6B727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65114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</p:sldLayoutIdLs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Corbel" panose="020B0503020204020204" pitchFamily="34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Corbel" panose="020B0503020204020204" pitchFamily="34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Corbel" panose="020B0503020204020204" pitchFamily="34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Corbel" panose="020B050302020402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Corbel" panose="020B050302020402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Corbel" panose="020B050302020402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Corbel" panose="020B050302020402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Corbel" panose="020B0503020204020204" pitchFamily="34" charset="0"/>
        </a:defRPr>
      </a:lvl9pPr>
    </p:titleStyle>
    <p:bodyStyle>
      <a:lvl1pPr marL="228600" indent="-182563" algn="l" rtl="0" fontAlgn="base">
        <a:lnSpc>
          <a:spcPct val="90000"/>
        </a:lnSpc>
        <a:spcBef>
          <a:spcPts val="1400"/>
        </a:spcBef>
        <a:spcAft>
          <a:spcPct val="0"/>
        </a:spcAft>
        <a:buClr>
          <a:schemeClr val="accent1"/>
        </a:buClr>
        <a:buSzPct val="80000"/>
        <a:buFont typeface="Corbel" panose="020B0503020204020204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-182563" algn="l" rtl="0" fontAlgn="base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30250" indent="-182563" algn="l" rtl="0" fontAlgn="base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kern="1200">
          <a:solidFill>
            <a:schemeClr val="accent1"/>
          </a:solidFill>
          <a:latin typeface="+mn-lt"/>
          <a:ea typeface="+mn-ea"/>
          <a:cs typeface="+mn-cs"/>
        </a:defRPr>
      </a:lvl3pPr>
      <a:lvl4pPr marL="1004888" indent="-182563" algn="l" rtl="0" fontAlgn="base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79525" indent="-182563" algn="l" rtl="0" fontAlgn="base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775" y="244475"/>
            <a:ext cx="11723688" cy="6376988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195" name="Title Placeholder 1"/>
          <p:cNvSpPr>
            <a:spLocks noGrp="1"/>
          </p:cNvSpPr>
          <p:nvPr>
            <p:ph type="title"/>
          </p:nvPr>
        </p:nvSpPr>
        <p:spPr bwMode="auto">
          <a:xfrm>
            <a:off x="1143000" y="609600"/>
            <a:ext cx="9875838" cy="135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  <a:endParaRPr lang="en-US" altLang="ru-RU" smtClean="0"/>
          </a:p>
        </p:txBody>
      </p:sp>
      <p:sp>
        <p:nvSpPr>
          <p:cNvPr id="8196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143000" y="2057400"/>
            <a:ext cx="9872663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3000" y="6224588"/>
            <a:ext cx="23288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mtClean="0">
                <a:solidFill>
                  <a:schemeClr val="accent1"/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37B6A1C6-AAF5-4DAD-8A76-C6AA9E8D895A}" type="datetimeFigureOut">
              <a:rPr lang="ru-RU">
                <a:solidFill>
                  <a:srgbClr val="549E39"/>
                </a:solidFill>
                <a:latin typeface="Calibri" panose="020F050202020403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31.01.2017</a:t>
            </a:fld>
            <a:endParaRPr lang="ru-RU">
              <a:solidFill>
                <a:srgbClr val="549E39"/>
              </a:solidFill>
              <a:latin typeface="Calibri" panose="020F050202020403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700" y="6224588"/>
            <a:ext cx="47164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549E39"/>
              </a:solidFill>
              <a:latin typeface="Calibri" panose="020F050202020403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738" y="6224588"/>
            <a:ext cx="17065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mtClean="0">
                <a:solidFill>
                  <a:schemeClr val="accent1"/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4C5F11C4-039D-4626-AF13-3484FD9D1379}" type="slidenum">
              <a:rPr lang="ru-RU">
                <a:solidFill>
                  <a:srgbClr val="549E39"/>
                </a:solidFill>
                <a:latin typeface="Calibri" panose="020F050202020403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srgbClr val="549E39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86015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</p:sldLayoutIdLs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Corbel" panose="020B0503020204020204" pitchFamily="34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Corbel" panose="020B0503020204020204" pitchFamily="34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Corbel" panose="020B0503020204020204" pitchFamily="34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Corbel" panose="020B050302020402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Corbel" panose="020B050302020402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Corbel" panose="020B050302020402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Corbel" panose="020B050302020402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Corbel" panose="020B0503020204020204" pitchFamily="34" charset="0"/>
        </a:defRPr>
      </a:lvl9pPr>
    </p:titleStyle>
    <p:bodyStyle>
      <a:lvl1pPr marL="228600" indent="-182563" algn="l" rtl="0" fontAlgn="base">
        <a:lnSpc>
          <a:spcPct val="90000"/>
        </a:lnSpc>
        <a:spcBef>
          <a:spcPts val="1400"/>
        </a:spcBef>
        <a:spcAft>
          <a:spcPct val="0"/>
        </a:spcAft>
        <a:buClr>
          <a:schemeClr val="accent1"/>
        </a:buClr>
        <a:buSzPct val="80000"/>
        <a:buFont typeface="Corbel" panose="020B0503020204020204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-182563" algn="l" rtl="0" fontAlgn="base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30250" indent="-182563" algn="l" rtl="0" fontAlgn="base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kern="1200">
          <a:solidFill>
            <a:schemeClr val="accent1"/>
          </a:solidFill>
          <a:latin typeface="+mn-lt"/>
          <a:ea typeface="+mn-ea"/>
          <a:cs typeface="+mn-cs"/>
        </a:defRPr>
      </a:lvl3pPr>
      <a:lvl4pPr marL="1004888" indent="-182563" algn="l" rtl="0" fontAlgn="base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79525" indent="-182563" algn="l" rtl="0" fontAlgn="base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56B0E1BC-185B-40D5-BE5A-79EAD56793D7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31.01.2017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96657C9D-223A-4EDB-BA9C-B00D37143155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19520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FFC4D5A0-AC1C-46AD-A3D6-9B6357140649}" type="datetimeFigureOut">
              <a:rPr lang="ru-RU" smtClean="0"/>
              <a:pPr/>
              <a:t>31.01.2017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FB057A6B-AB71-4940-89FF-23D305260B1C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412885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377"/>
              <a:t>31.01.2017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11826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</p:sldLayoutIdLst>
  <p:transition spd="slow">
    <p:fade/>
  </p:transition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31.01.2017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7774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hyperlink" Target="mailto:taniavit@list.ru" TargetMode="External"/><Relationship Id="rId1" Type="http://schemas.openxmlformats.org/officeDocument/2006/relationships/slideLayout" Target="../slideLayouts/slideLayout9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5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5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4.jpeg"/><Relationship Id="rId4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18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7" Type="http://schemas.openxmlformats.org/officeDocument/2006/relationships/image" Target="../media/image39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8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8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8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8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2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5.jpe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9.xml"/><Relationship Id="rId1" Type="http://schemas.openxmlformats.org/officeDocument/2006/relationships/themeOverride" Target="../theme/themeOverride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8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8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8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8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8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8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3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0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8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gif"/><Relationship Id="rId1" Type="http://schemas.openxmlformats.org/officeDocument/2006/relationships/slideLayout" Target="../slideLayouts/slideLayout11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Гаврилова Татьяна Витальевна</a:t>
            </a:r>
            <a:br>
              <a:rPr lang="ru-RU" dirty="0"/>
            </a:br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1211179" y="1632285"/>
            <a:ext cx="5338936" cy="4525963"/>
          </a:xfrm>
        </p:spPr>
        <p:txBody>
          <a:bodyPr>
            <a:normAutofit fontScale="92500" lnSpcReduction="20000"/>
          </a:bodyPr>
          <a:lstStyle/>
          <a:p>
            <a:r>
              <a:rPr lang="ru-RU" dirty="0" smtClean="0"/>
              <a:t>Учитель биологии высшей квалификационной категории</a:t>
            </a:r>
            <a:r>
              <a:rPr lang="en-US" dirty="0" smtClean="0"/>
              <a:t> </a:t>
            </a:r>
            <a:r>
              <a:rPr lang="ru-RU" dirty="0" smtClean="0"/>
              <a:t>МБОУ Печерская СШ</a:t>
            </a:r>
          </a:p>
          <a:p>
            <a:r>
              <a:rPr lang="ru-RU" dirty="0"/>
              <a:t>Руководитель РМО учителей </a:t>
            </a:r>
            <a:r>
              <a:rPr lang="ru-RU" dirty="0" smtClean="0"/>
              <a:t>биологии Смоленского района</a:t>
            </a:r>
          </a:p>
          <a:p>
            <a:r>
              <a:rPr lang="ru-RU" dirty="0" smtClean="0"/>
              <a:t>Стаж работы – 29 лет</a:t>
            </a:r>
          </a:p>
          <a:p>
            <a:r>
              <a:rPr lang="ru-RU" dirty="0" smtClean="0"/>
              <a:t>Стаж руководителя РМО – 23 года</a:t>
            </a:r>
          </a:p>
          <a:p>
            <a:r>
              <a:rPr lang="en-US" dirty="0" smtClean="0"/>
              <a:t>E-mail</a:t>
            </a:r>
            <a:r>
              <a:rPr lang="ru-RU" dirty="0" smtClean="0"/>
              <a:t>: </a:t>
            </a:r>
            <a:r>
              <a:rPr lang="en-US" dirty="0" smtClean="0">
                <a:hlinkClick r:id="rId2"/>
              </a:rPr>
              <a:t>taniavit@list.ru</a:t>
            </a:r>
            <a:endParaRPr lang="en-US" dirty="0" smtClean="0"/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0793" y="1412776"/>
            <a:ext cx="2591268" cy="4402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830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1017070" y="192505"/>
            <a:ext cx="10058400" cy="903171"/>
          </a:xfrm>
          <a:prstGeom prst="rect">
            <a:avLst/>
          </a:prstGeom>
        </p:spPr>
        <p:txBody>
          <a:bodyPr>
            <a:normAutofit fontScale="900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900" dirty="0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Формирование мотивации школь</a:t>
            </a:r>
            <a:r>
              <a:rPr lang="ru-RU" dirty="0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ников </a:t>
            </a:r>
            <a:endParaRPr lang="ru-RU" dirty="0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3" name="Объект 2"/>
          <p:cNvSpPr txBox="1">
            <a:spLocks/>
          </p:cNvSpPr>
          <p:nvPr/>
        </p:nvSpPr>
        <p:spPr>
          <a:xfrm>
            <a:off x="114117" y="930442"/>
            <a:ext cx="11837251" cy="1106906"/>
          </a:xfrm>
          <a:prstGeom prst="rect">
            <a:avLst/>
          </a:prstGeom>
        </p:spPr>
        <p:txBody>
          <a:bodyPr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E48312"/>
              </a:buClr>
              <a:buFont typeface="Wingdings" panose="05000000000000000000" pitchFamily="2" charset="2"/>
              <a:buChar char="§"/>
            </a:pPr>
            <a:r>
              <a:rPr lang="ru-RU" sz="2800" dirty="0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Формирование мотивов учения – это создание в школе </a:t>
            </a:r>
            <a:r>
              <a:rPr lang="ru-RU" sz="2800" b="1" i="1" dirty="0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условий</a:t>
            </a:r>
            <a:r>
              <a:rPr lang="ru-RU" sz="2800" dirty="0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 для появления внутренних побуждений к учению, осознания их учеником. </a:t>
            </a:r>
          </a:p>
        </p:txBody>
      </p:sp>
      <p:pic>
        <p:nvPicPr>
          <p:cNvPr id="4" name="Picture 2" descr="На рисунке показан мультфильм мальчик возле доски с указкой и девушка рядом с Globe. Клипарты, векторы, и Набор Иллюстраций Без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2157" y="2406316"/>
            <a:ext cx="5096957" cy="30319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Объект 2"/>
          <p:cNvSpPr txBox="1">
            <a:spLocks/>
          </p:cNvSpPr>
          <p:nvPr/>
        </p:nvSpPr>
        <p:spPr>
          <a:xfrm>
            <a:off x="160422" y="1796717"/>
            <a:ext cx="6769768" cy="4315326"/>
          </a:xfrm>
          <a:prstGeom prst="rect">
            <a:avLst/>
          </a:prstGeom>
        </p:spPr>
        <p:txBody>
          <a:bodyPr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E48312"/>
              </a:buClr>
              <a:buFont typeface="Wingdings" panose="05000000000000000000" pitchFamily="2" charset="2"/>
              <a:buChar char="§"/>
            </a:pPr>
            <a:r>
              <a:rPr lang="ru-RU" sz="2800" dirty="0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 В психологии известно, что развитие мотивов учения идет двумя путями: </a:t>
            </a:r>
          </a:p>
          <a:p>
            <a:pPr marL="971550" lvl="1" indent="-514350">
              <a:buClr>
                <a:srgbClr val="E48312"/>
              </a:buClr>
              <a:buFont typeface="+mj-lt"/>
              <a:buAutoNum type="arabicPeriod"/>
            </a:pPr>
            <a:r>
              <a:rPr lang="ru-RU" sz="2800" dirty="0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Через усвоение учащимися общественного </a:t>
            </a:r>
            <a:r>
              <a:rPr lang="ru-RU" sz="2800" b="1" i="1" dirty="0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смысла учения </a:t>
            </a:r>
            <a:r>
              <a:rPr lang="ru-RU" sz="2800" dirty="0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(ученик должен задаваться вопросом о том, какое значение, смысл имеет для него учение, и уметь находить ответ на него).</a:t>
            </a:r>
          </a:p>
          <a:p>
            <a:pPr marL="971550" lvl="1" indent="-514350">
              <a:buClr>
                <a:srgbClr val="E48312"/>
              </a:buClr>
              <a:buFont typeface="+mj-lt"/>
              <a:buAutoNum type="arabicPeriod"/>
            </a:pPr>
            <a:r>
              <a:rPr lang="ru-RU" sz="2800" dirty="0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 Через саму </a:t>
            </a:r>
            <a:r>
              <a:rPr lang="ru-RU" sz="2800" b="1" i="1" dirty="0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деятельность школьника</a:t>
            </a:r>
            <a:r>
              <a:rPr lang="ru-RU" sz="2800" dirty="0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, которая должна чем-то заинтересовать его.</a:t>
            </a:r>
            <a:endParaRPr lang="ru-RU" sz="2800" dirty="0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557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38990" y="381167"/>
            <a:ext cx="10042357" cy="1325563"/>
          </a:xfrm>
        </p:spPr>
        <p:txBody>
          <a:bodyPr>
            <a:noAutofit/>
          </a:bodyPr>
          <a:lstStyle/>
          <a:p>
            <a:r>
              <a:rPr lang="ru-RU" sz="3600" b="1" dirty="0" smtClean="0"/>
              <a:t>Основные факторы, </a:t>
            </a:r>
            <a:r>
              <a:rPr lang="ru-RU" sz="3600" dirty="0" smtClean="0"/>
              <a:t>влияющие </a:t>
            </a:r>
            <a:r>
              <a:rPr lang="ru-RU" sz="3600" dirty="0"/>
              <a:t>на формирование положительной устойчивой мотивации к учебной </a:t>
            </a:r>
            <a:r>
              <a:rPr lang="ru-RU" sz="3600" dirty="0" smtClean="0"/>
              <a:t>деятельности (по Е</a:t>
            </a:r>
            <a:r>
              <a:rPr lang="ru-RU" sz="3600" dirty="0"/>
              <a:t>. П. </a:t>
            </a:r>
            <a:r>
              <a:rPr lang="ru-RU" sz="3600" dirty="0" smtClean="0"/>
              <a:t>Ильину)</a:t>
            </a:r>
            <a:endParaRPr lang="ru-RU" sz="3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4821" y="1860884"/>
            <a:ext cx="10058400" cy="4170947"/>
          </a:xfrm>
        </p:spPr>
        <p:txBody>
          <a:bodyPr>
            <a:normAutofit/>
          </a:bodyPr>
          <a:lstStyle/>
          <a:p>
            <a:pPr lvl="0" algn="just">
              <a:buFont typeface="Wingdings" panose="05000000000000000000" pitchFamily="2" charset="2"/>
              <a:buChar char="§"/>
            </a:pPr>
            <a:r>
              <a:rPr lang="ru-RU" sz="2400" dirty="0"/>
              <a:t>содержание учебного материала;</a:t>
            </a:r>
          </a:p>
          <a:p>
            <a:pPr lvl="0" algn="just">
              <a:buFont typeface="Wingdings" panose="05000000000000000000" pitchFamily="2" charset="2"/>
              <a:buChar char="§"/>
            </a:pPr>
            <a:r>
              <a:rPr lang="ru-RU" sz="2400" dirty="0"/>
              <a:t>организация учебной деятельности, включающей три основных этапа:</a:t>
            </a:r>
          </a:p>
          <a:p>
            <a:pPr lvl="1" algn="just">
              <a:buFont typeface="Calibri" panose="020F0502020204030204" pitchFamily="34" charset="0"/>
              <a:buChar char="‒"/>
            </a:pPr>
            <a:r>
              <a:rPr lang="ru-RU" sz="2400" dirty="0"/>
              <a:t>мотивационный, </a:t>
            </a:r>
          </a:p>
          <a:p>
            <a:pPr lvl="1" algn="just">
              <a:buFont typeface="Calibri" panose="020F0502020204030204" pitchFamily="34" charset="0"/>
              <a:buChar char="‒"/>
            </a:pPr>
            <a:r>
              <a:rPr lang="ru-RU" sz="2400" dirty="0"/>
              <a:t>операционально-познавательный,</a:t>
            </a:r>
          </a:p>
          <a:p>
            <a:pPr lvl="1" algn="just">
              <a:buFont typeface="Calibri" panose="020F0502020204030204" pitchFamily="34" charset="0"/>
              <a:buChar char="‒"/>
            </a:pPr>
            <a:r>
              <a:rPr lang="ru-RU" sz="2400" dirty="0"/>
              <a:t>рефлексивно-оценочный;</a:t>
            </a:r>
          </a:p>
          <a:p>
            <a:pPr lvl="0" algn="just">
              <a:buFont typeface="Wingdings" panose="05000000000000000000" pitchFamily="2" charset="2"/>
              <a:buChar char="§"/>
            </a:pPr>
            <a:r>
              <a:rPr lang="ru-RU" sz="2400" dirty="0"/>
              <a:t>коллективные формы учебной деятельности;</a:t>
            </a:r>
          </a:p>
          <a:p>
            <a:pPr lvl="0" algn="just">
              <a:buFont typeface="Wingdings" panose="05000000000000000000" pitchFamily="2" charset="2"/>
              <a:buChar char="§"/>
            </a:pPr>
            <a:r>
              <a:rPr lang="ru-RU" sz="2400" dirty="0"/>
              <a:t>оценка учебной деятельности;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ru-RU" sz="2400" dirty="0"/>
              <a:t> стиль педагогической </a:t>
            </a:r>
            <a:r>
              <a:rPr lang="ru-RU" sz="2400" dirty="0" smtClean="0"/>
              <a:t>деятельности. </a:t>
            </a:r>
            <a:endParaRPr lang="ru-RU" sz="2400" dirty="0"/>
          </a:p>
        </p:txBody>
      </p:sp>
      <p:sp>
        <p:nvSpPr>
          <p:cNvPr id="4" name="Правая фигурная скобка 3"/>
          <p:cNvSpPr/>
          <p:nvPr/>
        </p:nvSpPr>
        <p:spPr>
          <a:xfrm>
            <a:off x="6504708" y="2763982"/>
            <a:ext cx="561109" cy="1184563"/>
          </a:xfrm>
          <a:prstGeom prst="rightBrac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Стрелка вправо 4"/>
          <p:cNvSpPr/>
          <p:nvPr/>
        </p:nvSpPr>
        <p:spPr>
          <a:xfrm>
            <a:off x="7232073" y="3283527"/>
            <a:ext cx="706582" cy="20781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8104909" y="2951018"/>
            <a:ext cx="2701637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/>
              <a:t>Учебная ситуация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907293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0"/>
                            </p:stCondLst>
                            <p:childTnLst>
                              <p:par>
                                <p:cTn id="4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 animBg="1"/>
      <p:bldP spid="5" grpId="0" animBg="1"/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33112" y="160420"/>
            <a:ext cx="10058400" cy="774833"/>
          </a:xfrm>
        </p:spPr>
        <p:txBody>
          <a:bodyPr>
            <a:normAutofit/>
          </a:bodyPr>
          <a:lstStyle/>
          <a:p>
            <a:r>
              <a:rPr lang="ru-RU" sz="4000" dirty="0"/>
              <a:t>Диагностика учебной мотивации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0843" y="994611"/>
            <a:ext cx="11325726" cy="5534526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ru-RU" u="sng" dirty="0"/>
              <a:t>Инструкция</a:t>
            </a:r>
            <a:r>
              <a:rPr lang="ru-RU" dirty="0"/>
              <a:t>: прочитайте каждое высказывание и выразите свое мнение по отношению к изучаемому предмету (биология). проставив напротив номера высказывания соответствующий Ваш ответ, используйте для этого указанные в скобках обозначения: верно – (++); пожалуй, верно – (+); пожалуй, неверно – (-); неверно – (- -).</a:t>
            </a:r>
          </a:p>
          <a:p>
            <a:pPr marL="0" indent="0">
              <a:buNone/>
            </a:pPr>
            <a:r>
              <a:rPr lang="ru-RU" b="1" dirty="0"/>
              <a:t>Содержание суждений</a:t>
            </a:r>
            <a:endParaRPr lang="ru-RU" dirty="0"/>
          </a:p>
          <a:p>
            <a:pPr marL="514350" lvl="0" indent="-514350">
              <a:buFont typeface="+mj-lt"/>
              <a:buAutoNum type="arabicPeriod"/>
            </a:pPr>
            <a:r>
              <a:rPr lang="ru-RU" dirty="0"/>
              <a:t>Изучение данного предмета дает мне возможность узнать много важного для себя, проявить свои способности.</a:t>
            </a:r>
          </a:p>
          <a:p>
            <a:pPr marL="514350" lvl="0" indent="-514350">
              <a:buFont typeface="+mj-lt"/>
              <a:buAutoNum type="arabicPeriod"/>
            </a:pPr>
            <a:r>
              <a:rPr lang="ru-RU" dirty="0"/>
              <a:t>Изучаемый предмет мне интересен, и я хочу знать по данному предмету как можно больше.</a:t>
            </a:r>
          </a:p>
          <a:p>
            <a:pPr marL="514350" lvl="0" indent="-514350">
              <a:buFont typeface="+mj-lt"/>
              <a:buAutoNum type="arabicPeriod"/>
            </a:pPr>
            <a:r>
              <a:rPr lang="ru-RU" dirty="0"/>
              <a:t>В изучении данного предмета мне достаточно тех знаний, которые я получаю на уроках.</a:t>
            </a:r>
          </a:p>
          <a:p>
            <a:pPr marL="514350" lvl="0" indent="-514350">
              <a:buFont typeface="+mj-lt"/>
              <a:buAutoNum type="arabicPeriod"/>
            </a:pPr>
            <a:r>
              <a:rPr lang="ru-RU" dirty="0"/>
              <a:t>Учебные задания по данному предмету мне неинтересны, я их выполняю, потому что этого требует учитель.</a:t>
            </a:r>
          </a:p>
          <a:p>
            <a:pPr marL="514350" lvl="0" indent="-514350">
              <a:buFont typeface="+mj-lt"/>
              <a:buAutoNum type="arabicPeriod"/>
            </a:pPr>
            <a:r>
              <a:rPr lang="ru-RU" dirty="0"/>
              <a:t>Трудности, возникающие при изучении данного предмета, делают его для меня еще более увлекательным.</a:t>
            </a:r>
          </a:p>
          <a:p>
            <a:pPr marL="514350" lvl="0" indent="-514350">
              <a:buFont typeface="+mj-lt"/>
              <a:buAutoNum type="arabicPeriod"/>
            </a:pPr>
            <a:r>
              <a:rPr lang="ru-RU" dirty="0"/>
              <a:t>При изучении данного предмета, кроме учебников и рекомендованной литературы, самостоятельно читаю дополнительную литературу.</a:t>
            </a:r>
          </a:p>
          <a:p>
            <a:pPr marL="514350" lvl="0" indent="-514350">
              <a:buFont typeface="+mj-lt"/>
              <a:buAutoNum type="arabicPeriod"/>
            </a:pPr>
            <a:r>
              <a:rPr lang="ru-RU" dirty="0"/>
              <a:t>Считаю, что трудные теоретические вопросы по данному предмету можно было бы не изучать.</a:t>
            </a:r>
          </a:p>
          <a:p>
            <a:pPr marL="514350" lvl="0" indent="-514350">
              <a:buFont typeface="+mj-lt"/>
              <a:buAutoNum type="arabicPeriod"/>
            </a:pPr>
            <a:r>
              <a:rPr lang="ru-RU" dirty="0"/>
              <a:t>Если что-то не получается по данному предмету, стараюсь разобраться и дойти до сути.</a:t>
            </a:r>
          </a:p>
          <a:p>
            <a:pPr marL="514350" lvl="0" indent="-514350">
              <a:buFont typeface="+mj-lt"/>
              <a:buAutoNum type="arabicPeriod"/>
            </a:pPr>
            <a:r>
              <a:rPr lang="ru-RU" dirty="0"/>
              <a:t>На занятиях по данному предмету у меня часто бывает такое состояние, когда «совсем не хочется учиться».</a:t>
            </a:r>
          </a:p>
          <a:p>
            <a:pPr marL="514350" lvl="0" indent="-514350">
              <a:buFont typeface="+mj-lt"/>
              <a:buAutoNum type="arabicPeriod"/>
            </a:pPr>
            <a:r>
              <a:rPr lang="ru-RU" dirty="0"/>
              <a:t>Активно работаю и выполняю задания только под контролем учителя.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23540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dirty="0"/>
              <a:t>Диагностика учебной мотивации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267326"/>
            <a:ext cx="10515600" cy="5181599"/>
          </a:xfrm>
        </p:spPr>
        <p:txBody>
          <a:bodyPr>
            <a:normAutofit fontScale="92500" lnSpcReduction="20000"/>
          </a:bodyPr>
          <a:lstStyle/>
          <a:p>
            <a:pPr marL="514350" lvl="0" indent="-514350">
              <a:buFont typeface="+mj-lt"/>
              <a:buAutoNum type="arabicPeriod" startAt="11"/>
            </a:pPr>
            <a:r>
              <a:rPr lang="ru-RU" dirty="0" smtClean="0"/>
              <a:t>Материал</a:t>
            </a:r>
            <a:r>
              <a:rPr lang="ru-RU" dirty="0"/>
              <a:t>, изучаемый по данному предмету, с интересом обсуждаю в свободное время (на перемене, дома) со своими одноклассниками (друзьями).</a:t>
            </a:r>
          </a:p>
          <a:p>
            <a:pPr marL="514350" lvl="0" indent="-514350">
              <a:buFont typeface="+mj-lt"/>
              <a:buAutoNum type="arabicPeriod" startAt="11"/>
            </a:pPr>
            <a:r>
              <a:rPr lang="ru-RU" dirty="0"/>
              <a:t>Стараюсь самостоятельно выполнять задания поданному предмету, не люблю, когда мне подсказывают и помогают.</a:t>
            </a:r>
          </a:p>
          <a:p>
            <a:pPr marL="514350" lvl="0" indent="-514350">
              <a:buFont typeface="+mj-lt"/>
              <a:buAutoNum type="arabicPeriod" startAt="11"/>
            </a:pPr>
            <a:r>
              <a:rPr lang="ru-RU" dirty="0"/>
              <a:t>По возможности стараюсь списать выполнение заданий у товарищей или прошу кого-то выполнить задание за меня.</a:t>
            </a:r>
          </a:p>
          <a:p>
            <a:pPr marL="514350" lvl="0" indent="-514350">
              <a:buFont typeface="+mj-lt"/>
              <a:buAutoNum type="arabicPeriod" startAt="11"/>
            </a:pPr>
            <a:r>
              <a:rPr lang="ru-RU" dirty="0"/>
              <a:t>Считаю, что все знания по данному предмету являются ценными и, по возможности, нужно знать по данному предмету как можно больше.</a:t>
            </a:r>
          </a:p>
          <a:p>
            <a:pPr marL="514350" lvl="0" indent="-514350">
              <a:buFont typeface="+mj-lt"/>
              <a:buAutoNum type="arabicPeriod" startAt="11"/>
            </a:pPr>
            <a:r>
              <a:rPr lang="ru-RU" dirty="0"/>
              <a:t>Оценка по этому предмету для меня важнее, чем знания.</a:t>
            </a:r>
          </a:p>
          <a:p>
            <a:pPr marL="514350" lvl="0" indent="-514350">
              <a:buFont typeface="+mj-lt"/>
              <a:buAutoNum type="arabicPeriod" startAt="11"/>
            </a:pPr>
            <a:r>
              <a:rPr lang="ru-RU" dirty="0"/>
              <a:t>Если я плохо подготовлен к уроку, то особо не расстраиваюсь и не переживаю.</a:t>
            </a:r>
          </a:p>
          <a:p>
            <a:pPr marL="514350" lvl="0" indent="-514350">
              <a:buFont typeface="+mj-lt"/>
              <a:buAutoNum type="arabicPeriod" startAt="11"/>
            </a:pPr>
            <a:r>
              <a:rPr lang="ru-RU" dirty="0"/>
              <a:t>Мои интересы и увлечения в свободное время связаны с данным предметом.</a:t>
            </a:r>
          </a:p>
          <a:p>
            <a:pPr marL="514350" lvl="0" indent="-514350">
              <a:buFont typeface="+mj-lt"/>
              <a:buAutoNum type="arabicPeriod" startAt="11"/>
            </a:pPr>
            <a:r>
              <a:rPr lang="ru-RU" dirty="0"/>
              <a:t>Данный предмет дается мне с трудом, и мне приходится заставлять себя выполнять учебные задания.</a:t>
            </a:r>
          </a:p>
          <a:p>
            <a:pPr marL="514350" lvl="0" indent="-514350">
              <a:buFont typeface="+mj-lt"/>
              <a:buAutoNum type="arabicPeriod" startAt="11"/>
            </a:pPr>
            <a:r>
              <a:rPr lang="ru-RU" dirty="0"/>
              <a:t>Если по болезни (или другим причинам) я пропускаю уроки по данному предмету, то меня это огорчает.</a:t>
            </a:r>
          </a:p>
          <a:p>
            <a:pPr marL="514350" lvl="0" indent="-514350">
              <a:buFont typeface="+mj-lt"/>
              <a:buAutoNum type="arabicPeriod" startAt="11"/>
            </a:pPr>
            <a:r>
              <a:rPr lang="ru-RU" dirty="0"/>
              <a:t>Если бы это было возможно, то я исключил бы данный предмет из расписания.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86697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dirty="0"/>
              <a:t>Диагностика</a:t>
            </a:r>
            <a:r>
              <a:rPr lang="ru-RU" b="1" dirty="0"/>
              <a:t> </a:t>
            </a:r>
            <a:r>
              <a:rPr lang="ru-RU" sz="4000" dirty="0"/>
              <a:t>учебной</a:t>
            </a:r>
            <a:r>
              <a:rPr lang="ru-RU" b="1" dirty="0"/>
              <a:t> </a:t>
            </a:r>
            <a:r>
              <a:rPr lang="ru-RU" sz="4000" dirty="0" smtClean="0"/>
              <a:t>мотивации*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33137" y="1074822"/>
            <a:ext cx="11373852" cy="5422232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u="sng" dirty="0" smtClean="0"/>
              <a:t>Обработка результатов</a:t>
            </a:r>
            <a:r>
              <a:rPr lang="ru-RU" dirty="0" smtClean="0"/>
              <a:t>. Подсчет показателей опросника производится в соответствии с ключом, где «да» означает положительные ответы (верно; пожалуй, верно), а «нет» - отрицательные (пожалуй, неверно; неверно).</a:t>
            </a:r>
          </a:p>
          <a:p>
            <a:pPr marL="0" indent="0">
              <a:buNone/>
            </a:pPr>
            <a:r>
              <a:rPr lang="ru-RU" dirty="0" smtClean="0"/>
              <a:t>Ключ</a:t>
            </a:r>
          </a:p>
          <a:p>
            <a:endParaRPr lang="ru-RU" dirty="0" smtClean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dirty="0" smtClean="0"/>
              <a:t>Анализ результатов. Полученный в процессе обработки ответов испытуемого результат расшифровывался следующим образом:</a:t>
            </a:r>
          </a:p>
          <a:p>
            <a:pPr lvl="1"/>
            <a:r>
              <a:rPr lang="ru-RU" dirty="0" smtClean="0"/>
              <a:t>0 -10 баллов – внешняя мотивация;</a:t>
            </a:r>
          </a:p>
          <a:p>
            <a:pPr lvl="1"/>
            <a:r>
              <a:rPr lang="ru-RU" dirty="0" smtClean="0"/>
              <a:t>11 -20 баллов – внутренняя мотивация.</a:t>
            </a:r>
          </a:p>
          <a:p>
            <a:pPr marL="201168" lvl="1" indent="0">
              <a:buNone/>
            </a:pPr>
            <a:r>
              <a:rPr lang="ru-RU" dirty="0" smtClean="0"/>
              <a:t>Для определения уровня внутренней мотивации могут быть использованы следующие нормативные границы:</a:t>
            </a:r>
          </a:p>
          <a:p>
            <a:pPr lvl="1"/>
            <a:r>
              <a:rPr lang="ru-RU" dirty="0" smtClean="0"/>
              <a:t>0 – 5 баллов – низкий уровень внутренней мотивации;</a:t>
            </a:r>
          </a:p>
          <a:p>
            <a:pPr lvl="1"/>
            <a:r>
              <a:rPr lang="ru-RU" dirty="0" smtClean="0"/>
              <a:t>6 – 14 баллов – средний уровень внутренней мотивации;</a:t>
            </a:r>
          </a:p>
          <a:p>
            <a:pPr lvl="1"/>
            <a:r>
              <a:rPr lang="ru-RU" dirty="0" smtClean="0"/>
              <a:t>15 – 20 баллов – высокий уровень внутренней мотивации.</a:t>
            </a:r>
          </a:p>
          <a:p>
            <a:pPr marL="0" indent="0">
              <a:buNone/>
            </a:pPr>
            <a:r>
              <a:rPr lang="ru-RU" dirty="0" smtClean="0"/>
              <a:t>*</a:t>
            </a:r>
            <a:r>
              <a:rPr lang="ru-RU" dirty="0" err="1" smtClean="0"/>
              <a:t>Дубовицкая</a:t>
            </a:r>
            <a:r>
              <a:rPr lang="ru-RU" dirty="0" smtClean="0"/>
              <a:t> </a:t>
            </a:r>
            <a:r>
              <a:rPr lang="ru-RU" dirty="0"/>
              <a:t>Т.Д. К проблеме диагностики учебной мотивации. // Вопросы психологии. 2005, №1. С.73.)</a:t>
            </a:r>
          </a:p>
          <a:p>
            <a:endParaRPr lang="ru-RU" dirty="0"/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/>
          </p:nvPr>
        </p:nvGraphicFramePr>
        <p:xfrm>
          <a:off x="715060" y="2294021"/>
          <a:ext cx="6077585" cy="946483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552450"/>
                <a:gridCol w="552450"/>
                <a:gridCol w="552450"/>
                <a:gridCol w="552450"/>
                <a:gridCol w="552450"/>
                <a:gridCol w="552450"/>
                <a:gridCol w="552450"/>
                <a:gridCol w="552450"/>
                <a:gridCol w="552450"/>
                <a:gridCol w="552450"/>
                <a:gridCol w="553085"/>
              </a:tblGrid>
              <a:tr h="579878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000" dirty="0">
                          <a:effectLst/>
                        </a:rPr>
                        <a:t>Да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000" dirty="0">
                          <a:effectLst/>
                        </a:rPr>
                        <a:t>1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000" dirty="0">
                          <a:effectLst/>
                        </a:rPr>
                        <a:t>2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000" dirty="0">
                          <a:effectLst/>
                        </a:rPr>
                        <a:t>5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000">
                          <a:effectLst/>
                        </a:rPr>
                        <a:t>6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000">
                          <a:effectLst/>
                        </a:rPr>
                        <a:t>8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000">
                          <a:effectLst/>
                        </a:rPr>
                        <a:t>11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000">
                          <a:effectLst/>
                        </a:rPr>
                        <a:t>12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000">
                          <a:effectLst/>
                        </a:rPr>
                        <a:t>14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000">
                          <a:effectLst/>
                        </a:rPr>
                        <a:t>17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000">
                          <a:effectLst/>
                        </a:rPr>
                        <a:t>19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66605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000">
                          <a:effectLst/>
                        </a:rPr>
                        <a:t>Нет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000">
                          <a:effectLst/>
                        </a:rPr>
                        <a:t>3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000">
                          <a:effectLst/>
                        </a:rPr>
                        <a:t>4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000">
                          <a:effectLst/>
                        </a:rPr>
                        <a:t>7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000" dirty="0">
                          <a:effectLst/>
                        </a:rPr>
                        <a:t>9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000" dirty="0">
                          <a:effectLst/>
                        </a:rPr>
                        <a:t>10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000" dirty="0">
                          <a:effectLst/>
                        </a:rPr>
                        <a:t>13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000" dirty="0">
                          <a:effectLst/>
                        </a:rPr>
                        <a:t>15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000" dirty="0">
                          <a:effectLst/>
                        </a:rPr>
                        <a:t>16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000" dirty="0">
                          <a:effectLst/>
                        </a:rPr>
                        <a:t>18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000" dirty="0">
                          <a:effectLst/>
                        </a:rPr>
                        <a:t>20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5" name="Управляющая кнопка: назад 4">
            <a:hlinkClick r:id="" action="ppaction://noaction" highlightClick="1"/>
          </p:cNvPr>
          <p:cNvSpPr/>
          <p:nvPr/>
        </p:nvSpPr>
        <p:spPr>
          <a:xfrm>
            <a:off x="11454062" y="5999747"/>
            <a:ext cx="561153" cy="649705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6723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428625"/>
            <a:ext cx="10515600" cy="1325563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 smtClean="0">
                <a:solidFill>
                  <a:schemeClr val="bg2">
                    <a:lumMod val="50000"/>
                  </a:schemeClr>
                </a:solidFill>
              </a:rPr>
              <a:t>Задача учителя</a:t>
            </a:r>
            <a:endParaRPr lang="ru-RU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34753" y="1642896"/>
            <a:ext cx="6448425" cy="4056062"/>
          </a:xfrm>
        </p:spPr>
        <p:txBody>
          <a:bodyPr rtlCol="0">
            <a:normAutofit/>
          </a:bodyPr>
          <a:lstStyle/>
          <a:p>
            <a:pPr indent="-182880" eaLnBrk="1" fontAlgn="auto" hangingPunct="1">
              <a:spcAft>
                <a:spcPts val="0"/>
              </a:spcAft>
              <a:defRPr/>
            </a:pPr>
            <a:r>
              <a:rPr lang="ru-RU" sz="2800" dirty="0" smtClean="0">
                <a:solidFill>
                  <a:schemeClr val="tx1"/>
                </a:solidFill>
              </a:rPr>
              <a:t>научиться </a:t>
            </a:r>
            <a:r>
              <a:rPr lang="ru-RU" sz="2800" u="sng" dirty="0" smtClean="0">
                <a:solidFill>
                  <a:schemeClr val="tx1"/>
                </a:solidFill>
              </a:rPr>
              <a:t>создавать учебные ситуации </a:t>
            </a:r>
            <a:r>
              <a:rPr lang="ru-RU" sz="2800" dirty="0" smtClean="0">
                <a:solidFill>
                  <a:schemeClr val="tx1"/>
                </a:solidFill>
              </a:rPr>
              <a:t>как особые структурные единицы учебной деятельности, </a:t>
            </a:r>
          </a:p>
          <a:p>
            <a:pPr indent="-182880" eaLnBrk="1" fontAlgn="auto" hangingPunct="1">
              <a:spcAft>
                <a:spcPts val="0"/>
              </a:spcAft>
              <a:defRPr/>
            </a:pPr>
            <a:r>
              <a:rPr lang="ru-RU" sz="2800" dirty="0" smtClean="0">
                <a:solidFill>
                  <a:schemeClr val="tx1"/>
                </a:solidFill>
              </a:rPr>
              <a:t>уметь </a:t>
            </a:r>
            <a:r>
              <a:rPr lang="ru-RU" sz="2800" u="sng" dirty="0" smtClean="0">
                <a:solidFill>
                  <a:schemeClr val="tx1"/>
                </a:solidFill>
              </a:rPr>
              <a:t>переводить учебные задачи в учебную ситуацию</a:t>
            </a:r>
            <a:r>
              <a:rPr lang="ru-RU" sz="2800" dirty="0" smtClean="0">
                <a:solidFill>
                  <a:schemeClr val="tx1"/>
                </a:solidFill>
              </a:rPr>
              <a:t>, которая </a:t>
            </a:r>
            <a:r>
              <a:rPr lang="ru-RU" sz="2800" dirty="0">
                <a:solidFill>
                  <a:schemeClr val="tx1"/>
                </a:solidFill>
              </a:rPr>
              <a:t>побуждает учащихся к активному действию, создает мотивацию учения, чтобы ребенок захотел на уроке выполнять определенные действия.</a:t>
            </a:r>
          </a:p>
          <a:p>
            <a:pPr marL="0" indent="0" eaLnBrk="1" fontAlgn="auto" hangingPunct="1">
              <a:spcAft>
                <a:spcPts val="0"/>
              </a:spcAft>
              <a:buFont typeface="Corbel" panose="020B0503020204020204" pitchFamily="34" charset="0"/>
              <a:buNone/>
              <a:defRPr/>
            </a:pPr>
            <a:endParaRPr lang="ru-RU" dirty="0"/>
          </a:p>
        </p:txBody>
      </p:sp>
      <p:pic>
        <p:nvPicPr>
          <p:cNvPr id="50180" name="Picture 2" descr="D:\Татьяна Витальевна\Это - я\урок\DSC0552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68" y="1802232"/>
            <a:ext cx="4228658" cy="31708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16819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802105" y="1524000"/>
            <a:ext cx="882316" cy="4363453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prstClr val="black"/>
                </a:solidFill>
              </a:rPr>
              <a:t>Урок. Тема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005265" y="1507958"/>
            <a:ext cx="924972" cy="1844842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prstClr val="black"/>
                </a:solidFill>
              </a:rPr>
              <a:t>Цель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941095" y="4908885"/>
            <a:ext cx="2486526" cy="978568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prstClr val="black"/>
                </a:solidFill>
              </a:rPr>
              <a:t>Ожидаемый результат</a:t>
            </a:r>
          </a:p>
        </p:txBody>
      </p:sp>
      <p:sp>
        <p:nvSpPr>
          <p:cNvPr id="6" name="Стрелка вниз 5"/>
          <p:cNvSpPr/>
          <p:nvPr/>
        </p:nvSpPr>
        <p:spPr>
          <a:xfrm>
            <a:off x="2197768" y="3384884"/>
            <a:ext cx="657726" cy="1251284"/>
          </a:xfrm>
          <a:prstGeom prst="downArrow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3160294" y="1491916"/>
            <a:ext cx="1251284" cy="882316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prstClr val="black"/>
                </a:solidFill>
              </a:rPr>
              <a:t>Задача 1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700341" y="4924926"/>
            <a:ext cx="1267323" cy="978569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prstClr val="black"/>
                </a:solidFill>
              </a:rPr>
              <a:t>План урока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7812504" y="1475874"/>
            <a:ext cx="3320717" cy="15881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prstClr val="white"/>
                </a:solidFill>
              </a:rPr>
              <a:t>Структура учебной ситуации  = структура  учебной деятельности </a:t>
            </a:r>
          </a:p>
          <a:p>
            <a:pPr algn="ctr"/>
            <a:r>
              <a:rPr lang="ru-RU" dirty="0">
                <a:solidFill>
                  <a:prstClr val="white"/>
                </a:solidFill>
              </a:rPr>
              <a:t>на конкретном содержании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7860631" y="3192380"/>
            <a:ext cx="3288631" cy="15721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prstClr val="white"/>
                </a:solidFill>
              </a:rPr>
              <a:t>Реализация учебной ситуации</a:t>
            </a:r>
          </a:p>
          <a:p>
            <a:pPr algn="ctr"/>
            <a:r>
              <a:rPr lang="ru-RU" dirty="0">
                <a:solidFill>
                  <a:prstClr val="white"/>
                </a:solidFill>
              </a:rPr>
              <a:t>(содержание, методы, формы)</a:t>
            </a:r>
          </a:p>
          <a:p>
            <a:pPr algn="ctr"/>
            <a:endParaRPr lang="ru-RU" dirty="0">
              <a:solidFill>
                <a:prstClr val="white"/>
              </a:solidFill>
            </a:endParaRPr>
          </a:p>
          <a:p>
            <a:pPr algn="ctr"/>
            <a:endParaRPr lang="ru-RU" dirty="0">
              <a:solidFill>
                <a:prstClr val="white"/>
              </a:solidFill>
            </a:endParaRPr>
          </a:p>
          <a:p>
            <a:pPr algn="ctr"/>
            <a:endParaRPr lang="ru-RU" dirty="0">
              <a:solidFill>
                <a:prstClr val="white"/>
              </a:solidFill>
            </a:endParaRPr>
          </a:p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3184357" y="2590800"/>
            <a:ext cx="1251284" cy="882316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prstClr val="black"/>
                </a:solidFill>
              </a:rPr>
              <a:t>Задача 2</a:t>
            </a: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3160294" y="3753855"/>
            <a:ext cx="1251284" cy="882316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prstClr val="black"/>
                </a:solidFill>
              </a:rPr>
              <a:t>Задача </a:t>
            </a:r>
            <a:r>
              <a:rPr lang="en-US" dirty="0">
                <a:solidFill>
                  <a:prstClr val="black"/>
                </a:solidFill>
              </a:rPr>
              <a:t>n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4620125" y="1491916"/>
            <a:ext cx="1251284" cy="866274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prstClr val="black"/>
                </a:solidFill>
              </a:rPr>
              <a:t>Этап 1</a:t>
            </a: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4644188" y="2590800"/>
            <a:ext cx="1251284" cy="88231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prstClr val="black"/>
                </a:solidFill>
              </a:rPr>
              <a:t>Этап 2</a:t>
            </a: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4636166" y="3801979"/>
            <a:ext cx="1251284" cy="88231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prstClr val="black"/>
                </a:solidFill>
              </a:rPr>
              <a:t>Этап </a:t>
            </a:r>
            <a:r>
              <a:rPr lang="en-US" dirty="0">
                <a:solidFill>
                  <a:prstClr val="black"/>
                </a:solidFill>
              </a:rPr>
              <a:t>n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9" name="Стрелка вниз 18"/>
          <p:cNvSpPr/>
          <p:nvPr/>
        </p:nvSpPr>
        <p:spPr>
          <a:xfrm>
            <a:off x="3657601" y="2390274"/>
            <a:ext cx="368968" cy="20854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0" name="Стрелка вниз 19"/>
          <p:cNvSpPr/>
          <p:nvPr/>
        </p:nvSpPr>
        <p:spPr>
          <a:xfrm>
            <a:off x="3633538" y="3473116"/>
            <a:ext cx="368968" cy="20854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1" name="Стрелка вниз 20"/>
          <p:cNvSpPr/>
          <p:nvPr/>
        </p:nvSpPr>
        <p:spPr>
          <a:xfrm>
            <a:off x="3641559" y="4668252"/>
            <a:ext cx="368968" cy="20854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2" name="Стрелка вниз 21"/>
          <p:cNvSpPr/>
          <p:nvPr/>
        </p:nvSpPr>
        <p:spPr>
          <a:xfrm>
            <a:off x="5045243" y="2382253"/>
            <a:ext cx="368968" cy="208547"/>
          </a:xfrm>
          <a:prstGeom prst="down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3" name="Стрелка вниз 22"/>
          <p:cNvSpPr/>
          <p:nvPr/>
        </p:nvSpPr>
        <p:spPr>
          <a:xfrm>
            <a:off x="5085349" y="3497180"/>
            <a:ext cx="368968" cy="208547"/>
          </a:xfrm>
          <a:prstGeom prst="down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4" name="Стрелка вниз 23"/>
          <p:cNvSpPr/>
          <p:nvPr/>
        </p:nvSpPr>
        <p:spPr>
          <a:xfrm>
            <a:off x="5125454" y="4692316"/>
            <a:ext cx="368968" cy="208547"/>
          </a:xfrm>
          <a:prstGeom prst="down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5" name="Стрелка вправо 24"/>
          <p:cNvSpPr/>
          <p:nvPr/>
        </p:nvSpPr>
        <p:spPr>
          <a:xfrm>
            <a:off x="1674941" y="2236415"/>
            <a:ext cx="256674" cy="336884"/>
          </a:xfrm>
          <a:prstGeom prst="rightArrow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sp>
        <p:nvSpPr>
          <p:cNvPr id="26" name="Стрелка вправо 25"/>
          <p:cNvSpPr/>
          <p:nvPr/>
        </p:nvSpPr>
        <p:spPr>
          <a:xfrm>
            <a:off x="1708483" y="5157538"/>
            <a:ext cx="256674" cy="336884"/>
          </a:xfrm>
          <a:prstGeom prst="rightArrow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6136103" y="1483895"/>
            <a:ext cx="1371601" cy="866274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prstClr val="black"/>
                </a:solidFill>
              </a:rPr>
              <a:t>Учебная ситуация 1</a:t>
            </a:r>
          </a:p>
        </p:txBody>
      </p:sp>
      <p:sp>
        <p:nvSpPr>
          <p:cNvPr id="30" name="Скругленный прямоугольник 29"/>
          <p:cNvSpPr/>
          <p:nvPr/>
        </p:nvSpPr>
        <p:spPr>
          <a:xfrm>
            <a:off x="6128082" y="2614864"/>
            <a:ext cx="1371601" cy="866274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prstClr val="black"/>
                </a:solidFill>
              </a:rPr>
              <a:t>Учебная ситуация 2</a:t>
            </a:r>
          </a:p>
        </p:txBody>
      </p:sp>
      <p:sp>
        <p:nvSpPr>
          <p:cNvPr id="31" name="Скругленный прямоугольник 30"/>
          <p:cNvSpPr/>
          <p:nvPr/>
        </p:nvSpPr>
        <p:spPr>
          <a:xfrm>
            <a:off x="6152145" y="3761874"/>
            <a:ext cx="1371601" cy="866274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prstClr val="black"/>
                </a:solidFill>
              </a:rPr>
              <a:t>Учебная ситуация </a:t>
            </a:r>
            <a:r>
              <a:rPr lang="en-US" dirty="0">
                <a:solidFill>
                  <a:prstClr val="black"/>
                </a:solidFill>
              </a:rPr>
              <a:t>n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32" name="Стрелка вниз 31"/>
          <p:cNvSpPr/>
          <p:nvPr/>
        </p:nvSpPr>
        <p:spPr>
          <a:xfrm>
            <a:off x="6625390" y="2390274"/>
            <a:ext cx="368968" cy="208547"/>
          </a:xfrm>
          <a:prstGeom prst="downArrow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sp>
        <p:nvSpPr>
          <p:cNvPr id="33" name="Стрелка вниз 32"/>
          <p:cNvSpPr/>
          <p:nvPr/>
        </p:nvSpPr>
        <p:spPr>
          <a:xfrm>
            <a:off x="6649454" y="4644189"/>
            <a:ext cx="368968" cy="208547"/>
          </a:xfrm>
          <a:prstGeom prst="downArrow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sp>
        <p:nvSpPr>
          <p:cNvPr id="34" name="Стрелка вниз 33"/>
          <p:cNvSpPr/>
          <p:nvPr/>
        </p:nvSpPr>
        <p:spPr>
          <a:xfrm>
            <a:off x="6593306" y="3529263"/>
            <a:ext cx="368968" cy="208547"/>
          </a:xfrm>
          <a:prstGeom prst="downArrow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6280486" y="4916904"/>
            <a:ext cx="1291387" cy="978569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prstClr val="black"/>
                </a:solidFill>
              </a:rPr>
              <a:t>УУД</a:t>
            </a:r>
          </a:p>
        </p:txBody>
      </p:sp>
      <p:sp>
        <p:nvSpPr>
          <p:cNvPr id="36" name="Стрелка вправо 35"/>
          <p:cNvSpPr/>
          <p:nvPr/>
        </p:nvSpPr>
        <p:spPr>
          <a:xfrm>
            <a:off x="6015788" y="5229727"/>
            <a:ext cx="256674" cy="336884"/>
          </a:xfrm>
          <a:prstGeom prst="rightArrow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sp>
        <p:nvSpPr>
          <p:cNvPr id="37" name="Стрелка вправо 36"/>
          <p:cNvSpPr/>
          <p:nvPr/>
        </p:nvSpPr>
        <p:spPr>
          <a:xfrm>
            <a:off x="4451683" y="5189622"/>
            <a:ext cx="256674" cy="336884"/>
          </a:xfrm>
          <a:prstGeom prst="rightArrow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8061157" y="4860758"/>
            <a:ext cx="3088105" cy="98659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prstClr val="black"/>
                </a:solidFill>
              </a:rPr>
              <a:t>Описание ожидаемой деятельности на уроке</a:t>
            </a:r>
          </a:p>
        </p:txBody>
      </p:sp>
      <p:sp>
        <p:nvSpPr>
          <p:cNvPr id="39" name="Стрелка вправо 38"/>
          <p:cNvSpPr/>
          <p:nvPr/>
        </p:nvSpPr>
        <p:spPr>
          <a:xfrm>
            <a:off x="7579893" y="5173579"/>
            <a:ext cx="473243" cy="328863"/>
          </a:xfrm>
          <a:prstGeom prst="rightArrow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graphicFrame>
        <p:nvGraphicFramePr>
          <p:cNvPr id="40" name="Таблица 39"/>
          <p:cNvGraphicFramePr>
            <a:graphicFrameLocks noGrp="1"/>
          </p:cNvGraphicFramePr>
          <p:nvPr>
            <p:extLst/>
          </p:nvPr>
        </p:nvGraphicFramePr>
        <p:xfrm>
          <a:off x="7972926" y="3818021"/>
          <a:ext cx="3048000" cy="883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24000"/>
                <a:gridCol w="1524000"/>
              </a:tblGrid>
              <a:tr h="353683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Деятельность учителя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Деятельность учащихся</a:t>
                      </a:r>
                      <a:endParaRPr lang="ru-RU" sz="1400" dirty="0"/>
                    </a:p>
                  </a:txBody>
                  <a:tcPr/>
                </a:tc>
              </a:tr>
              <a:tr h="353683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2" name="Стрелка вправо 41"/>
          <p:cNvSpPr/>
          <p:nvPr/>
        </p:nvSpPr>
        <p:spPr>
          <a:xfrm>
            <a:off x="2928777" y="1827706"/>
            <a:ext cx="256674" cy="336884"/>
          </a:xfrm>
          <a:prstGeom prst="rightArrow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sp>
        <p:nvSpPr>
          <p:cNvPr id="43" name="Стрелка вправо 42"/>
          <p:cNvSpPr/>
          <p:nvPr/>
        </p:nvSpPr>
        <p:spPr>
          <a:xfrm>
            <a:off x="5900577" y="1723797"/>
            <a:ext cx="256674" cy="336884"/>
          </a:xfrm>
          <a:prstGeom prst="rightArrow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sp>
        <p:nvSpPr>
          <p:cNvPr id="44" name="Стрелка вправо 43"/>
          <p:cNvSpPr/>
          <p:nvPr/>
        </p:nvSpPr>
        <p:spPr>
          <a:xfrm>
            <a:off x="4411214" y="4037506"/>
            <a:ext cx="256674" cy="336884"/>
          </a:xfrm>
          <a:prstGeom prst="rightArrow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sp>
        <p:nvSpPr>
          <p:cNvPr id="45" name="Стрелка вправо 44"/>
          <p:cNvSpPr/>
          <p:nvPr/>
        </p:nvSpPr>
        <p:spPr>
          <a:xfrm>
            <a:off x="4438923" y="2839088"/>
            <a:ext cx="256674" cy="336884"/>
          </a:xfrm>
          <a:prstGeom prst="rightArrow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sp>
        <p:nvSpPr>
          <p:cNvPr id="46" name="Стрелка вправо 45"/>
          <p:cNvSpPr/>
          <p:nvPr/>
        </p:nvSpPr>
        <p:spPr>
          <a:xfrm>
            <a:off x="4404287" y="1765361"/>
            <a:ext cx="256674" cy="336884"/>
          </a:xfrm>
          <a:prstGeom prst="rightArrow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sp>
        <p:nvSpPr>
          <p:cNvPr id="47" name="Стрелка вправо 46"/>
          <p:cNvSpPr/>
          <p:nvPr/>
        </p:nvSpPr>
        <p:spPr>
          <a:xfrm>
            <a:off x="5872869" y="2839089"/>
            <a:ext cx="256674" cy="336884"/>
          </a:xfrm>
          <a:prstGeom prst="rightArrow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sp>
        <p:nvSpPr>
          <p:cNvPr id="48" name="Стрелка вправо 47"/>
          <p:cNvSpPr/>
          <p:nvPr/>
        </p:nvSpPr>
        <p:spPr>
          <a:xfrm>
            <a:off x="5893650" y="4023652"/>
            <a:ext cx="256674" cy="336884"/>
          </a:xfrm>
          <a:prstGeom prst="rightArrow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413164" y="374074"/>
            <a:ext cx="9875838" cy="914400"/>
          </a:xfrm>
        </p:spPr>
        <p:txBody>
          <a:bodyPr/>
          <a:lstStyle/>
          <a:p>
            <a:pPr algn="ctr"/>
            <a:r>
              <a:rPr lang="ru-RU" altLang="ru-RU" sz="3600" dirty="0">
                <a:latin typeface="Corbel" panose="020B0503020204020204" pitchFamily="34" charset="0"/>
              </a:rPr>
              <a:t>Урок как совокупность учебных ситуаций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2241295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500"/>
                            </p:stCondLst>
                            <p:childTnLst>
                              <p:par>
                                <p:cTn id="5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4000"/>
                            </p:stCondLst>
                            <p:childTnLst>
                              <p:par>
                                <p:cTn id="7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000"/>
                            </p:stCondLst>
                            <p:childTnLst>
                              <p:par>
                                <p:cTn id="8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500"/>
                            </p:stCondLst>
                            <p:childTnLst>
                              <p:par>
                                <p:cTn id="9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2500"/>
                            </p:stCondLst>
                            <p:childTnLst>
                              <p:par>
                                <p:cTn id="10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3000"/>
                            </p:stCondLst>
                            <p:childTnLst>
                              <p:par>
                                <p:cTn id="106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1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1000"/>
                            </p:stCondLst>
                            <p:childTnLst>
                              <p:par>
                                <p:cTn id="13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1500"/>
                            </p:stCondLst>
                            <p:childTnLst>
                              <p:par>
                                <p:cTn id="140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2500"/>
                            </p:stCondLst>
                            <p:childTnLst>
                              <p:par>
                                <p:cTn id="14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3000"/>
                            </p:stCondLst>
                            <p:childTnLst>
                              <p:par>
                                <p:cTn id="150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4000"/>
                            </p:stCondLst>
                            <p:childTnLst>
                              <p:par>
                                <p:cTn id="15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9" grpId="0" animBg="1"/>
      <p:bldP spid="10" grpId="0" animBg="1"/>
      <p:bldP spid="11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accent6">
              <a:lumMod val="60000"/>
              <a:lumOff val="40000"/>
              <a:alpha val="68000"/>
            </a:schemeClr>
          </a:solidFill>
        </p:spPr>
        <p:txBody>
          <a:bodyPr rtlCol="0"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>6 класс. Урок </a:t>
            </a:r>
            <a:br>
              <a:rPr lang="ru-RU" b="1" dirty="0" smtClean="0"/>
            </a:br>
            <a:r>
              <a:rPr lang="ru-RU" b="1" dirty="0" smtClean="0"/>
              <a:t>«Плоды. Значение и разнообразие плодов».</a:t>
            </a:r>
            <a:r>
              <a:rPr lang="ru-RU" dirty="0" smtClean="0"/>
              <a:t> </a:t>
            </a:r>
            <a:br>
              <a:rPr lang="ru-RU" dirty="0" smtClean="0"/>
            </a:br>
            <a:endParaRPr lang="ru-RU" dirty="0" smtClean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825626"/>
            <a:ext cx="10896600" cy="979920"/>
          </a:xfrm>
          <a:solidFill>
            <a:schemeClr val="bg1">
              <a:alpha val="66000"/>
            </a:schemeClr>
          </a:solidFill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 smtClean="0"/>
              <a:t>Основная учебная цель урока: учащиеся должны знать, что такое плод и для чего он служит, иметь представление о типах плодов. </a:t>
            </a:r>
          </a:p>
        </p:txBody>
      </p:sp>
      <p:sp>
        <p:nvSpPr>
          <p:cNvPr id="4" name="Объект 2"/>
          <p:cNvSpPr txBox="1">
            <a:spLocks/>
          </p:cNvSpPr>
          <p:nvPr/>
        </p:nvSpPr>
        <p:spPr bwMode="auto">
          <a:xfrm>
            <a:off x="457200" y="2839172"/>
            <a:ext cx="6172200" cy="3665538"/>
          </a:xfrm>
          <a:prstGeom prst="rect">
            <a:avLst/>
          </a:prstGeom>
          <a:solidFill>
            <a:schemeClr val="bg1">
              <a:alpha val="66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 fontScale="92500" lnSpcReduction="20000"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ru-RU" b="1" u="sng" dirty="0" smtClean="0"/>
              <a:t>Задачи урока:</a:t>
            </a:r>
          </a:p>
          <a:p>
            <a:pPr marL="540000" lvl="1" indent="-514350">
              <a:buFont typeface="+mj-lt"/>
              <a:buAutoNum type="arabicPeriod"/>
            </a:pPr>
            <a:r>
              <a:rPr lang="ru-RU" dirty="0" smtClean="0"/>
              <a:t>Формировать познавательный интерес и мотивы (Л)</a:t>
            </a:r>
          </a:p>
          <a:p>
            <a:pPr marL="540000" lvl="1" indent="-514350">
              <a:buFont typeface="+mj-lt"/>
              <a:buAutoNum type="arabicPeriod"/>
            </a:pPr>
            <a:r>
              <a:rPr lang="ru-RU" dirty="0" smtClean="0"/>
              <a:t>Работать с разными источниками, находить биологическую информацию, анализировать и оценивать (Р). Давать определение понятиям (П).</a:t>
            </a:r>
          </a:p>
          <a:p>
            <a:pPr marL="540000" lvl="1" indent="-514350">
              <a:buFont typeface="+mj-lt"/>
              <a:buAutoNum type="arabicPeriod"/>
            </a:pPr>
            <a:r>
              <a:rPr lang="ru-RU" dirty="0" smtClean="0"/>
              <a:t>Наблюдать, классифицировать, делать выводы (П).</a:t>
            </a:r>
          </a:p>
          <a:p>
            <a:pPr marL="540000" lvl="1" indent="-514350">
              <a:buFont typeface="+mj-lt"/>
              <a:buAutoNum type="arabicPeriod"/>
            </a:pPr>
            <a:r>
              <a:rPr lang="ru-RU" dirty="0" smtClean="0"/>
              <a:t>Оформлять свои мысли в устной и письменной речи (К).</a:t>
            </a:r>
          </a:p>
          <a:p>
            <a:pPr marL="540000" lvl="1" indent="-514350">
              <a:buFont typeface="+mj-lt"/>
              <a:buAutoNum type="arabicPeriod"/>
            </a:pPr>
            <a:r>
              <a:rPr lang="ru-RU" dirty="0" smtClean="0"/>
              <a:t>Оценивать результаты своей работы (Р).</a:t>
            </a:r>
            <a:endParaRPr lang="ru-RU" dirty="0"/>
          </a:p>
        </p:txBody>
      </p:sp>
      <p:sp>
        <p:nvSpPr>
          <p:cNvPr id="5" name="Объект 2"/>
          <p:cNvSpPr txBox="1">
            <a:spLocks/>
          </p:cNvSpPr>
          <p:nvPr/>
        </p:nvSpPr>
        <p:spPr bwMode="auto">
          <a:xfrm>
            <a:off x="6816436" y="2880735"/>
            <a:ext cx="5140038" cy="3499283"/>
          </a:xfrm>
          <a:prstGeom prst="rect">
            <a:avLst/>
          </a:prstGeom>
          <a:solidFill>
            <a:schemeClr val="bg1">
              <a:alpha val="66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 fontScale="77500" lnSpcReduction="20000"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ru-RU" b="1" u="sng" dirty="0" smtClean="0"/>
              <a:t>Этапы урока:</a:t>
            </a: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Мотивация и целеполагание.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Самостоятельная работа с учебником по поиску ответов на вопросы, формулировка определения.</a:t>
            </a: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Лабораторная работа.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Рефлексия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ru-RU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Самооценка</a:t>
            </a:r>
            <a:endParaRPr lang="ru-RU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4783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 animBg="1"/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accent6">
              <a:lumMod val="60000"/>
              <a:lumOff val="40000"/>
              <a:alpha val="68000"/>
            </a:schemeClr>
          </a:solidFill>
        </p:spPr>
        <p:txBody>
          <a:bodyPr rtlCol="0"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>6 класс. Урок </a:t>
            </a:r>
            <a:br>
              <a:rPr lang="ru-RU" b="1" dirty="0" smtClean="0"/>
            </a:br>
            <a:r>
              <a:rPr lang="ru-RU" b="1" dirty="0" smtClean="0"/>
              <a:t>«Плоды. Значение и разнообразие плодов».</a:t>
            </a:r>
            <a:r>
              <a:rPr lang="ru-RU" dirty="0" smtClean="0"/>
              <a:t> </a:t>
            </a:r>
            <a:br>
              <a:rPr lang="ru-RU" dirty="0" smtClean="0"/>
            </a:br>
            <a:endParaRPr lang="ru-RU" dirty="0" smtClean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75855" y="2095789"/>
            <a:ext cx="10515600" cy="4351338"/>
          </a:xfrm>
          <a:solidFill>
            <a:schemeClr val="bg1">
              <a:alpha val="66000"/>
            </a:schemeClr>
          </a:solidFill>
        </p:spPr>
        <p:txBody>
          <a:bodyPr rtlCol="0">
            <a:normAutofit/>
          </a:bodyPr>
          <a:lstStyle/>
          <a:p>
            <a:pPr marL="514350" indent="-514350"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r>
              <a:rPr lang="ru-RU" b="1" u="sng" dirty="0" smtClean="0"/>
              <a:t>Этап. Мотивация. Целеполагание</a:t>
            </a:r>
            <a:r>
              <a:rPr lang="ru-RU" dirty="0" smtClean="0"/>
              <a:t>. </a:t>
            </a:r>
            <a:endParaRPr lang="ru-RU" dirty="0" smtClean="0"/>
          </a:p>
          <a:p>
            <a:pPr eaLnBrk="1" fontAlgn="auto" hangingPunct="1">
              <a:spcAft>
                <a:spcPts val="0"/>
              </a:spcAft>
              <a:defRPr/>
            </a:pPr>
            <a:r>
              <a:rPr lang="ru-RU" dirty="0" smtClean="0"/>
              <a:t>Прием</a:t>
            </a:r>
            <a:r>
              <a:rPr lang="ru-RU" dirty="0" smtClean="0"/>
              <a:t>: «Столкновение житейского представления и научных фактов». Учитель приносит на урок корзину, в которой находятся: плоды яблони, томата, фасоли, подсолнуха, зерновки пшеницы, шишка сосны, клубень картофеля, луковица лука, корнеплод моркови. </a:t>
            </a:r>
          </a:p>
          <a:p>
            <a:pPr lvl="2" eaLnBrk="1" fontAlgn="auto" hangingPunct="1">
              <a:spcAft>
                <a:spcPts val="0"/>
              </a:spcAft>
              <a:defRPr/>
            </a:pPr>
            <a:r>
              <a:rPr lang="ru-RU" sz="2600" dirty="0" smtClean="0"/>
              <a:t>Проблемный вопрос: все ли эти части растений являются плодами? </a:t>
            </a:r>
          </a:p>
          <a:p>
            <a:pPr lvl="2" eaLnBrk="1" fontAlgn="auto" hangingPunct="1">
              <a:spcAft>
                <a:spcPts val="0"/>
              </a:spcAft>
              <a:defRPr/>
            </a:pPr>
            <a:r>
              <a:rPr lang="ru-RU" sz="2600" b="1" i="1" dirty="0" smtClean="0"/>
              <a:t>Цель: </a:t>
            </a:r>
            <a:r>
              <a:rPr lang="ru-RU" sz="2600" dirty="0" smtClean="0"/>
              <a:t>узнать какие органы растений называют плодами, для чего нужны плоды растению.</a:t>
            </a:r>
          </a:p>
        </p:txBody>
      </p:sp>
    </p:spTree>
    <p:extLst>
      <p:ext uri="{BB962C8B-B14F-4D97-AF65-F5344CB8AC3E}">
        <p14:creationId xmlns:p14="http://schemas.microsoft.com/office/powerpoint/2010/main" val="2360748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45674" y="204788"/>
            <a:ext cx="8208817" cy="938212"/>
          </a:xfrm>
          <a:gradFill flip="none" rotWithShape="1">
            <a:gsLst>
              <a:gs pos="0">
                <a:schemeClr val="accent6">
                  <a:lumMod val="5000"/>
                  <a:lumOff val="95000"/>
                  <a:alpha val="42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2700000" scaled="1"/>
            <a:tileRect/>
          </a:gradFill>
        </p:spPr>
        <p:txBody>
          <a:bodyPr rtlCol="0"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200" dirty="0" smtClean="0"/>
              <a:t>2. Этап. Самостоятельная работа с учебником по заданиям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7542" y="1266392"/>
            <a:ext cx="11621222" cy="5591608"/>
          </a:xfrm>
          <a:solidFill>
            <a:schemeClr val="bg1">
              <a:alpha val="58038"/>
            </a:schemeClr>
          </a:solidFill>
        </p:spPr>
        <p:txBody>
          <a:bodyPr/>
          <a:lstStyle/>
          <a:p>
            <a:pPr eaLnBrk="1" hangingPunct="1"/>
            <a:r>
              <a:rPr lang="en-US" altLang="ru-RU" sz="2400" b="1" dirty="0" smtClean="0"/>
              <a:t>I</a:t>
            </a:r>
            <a:r>
              <a:rPr lang="ru-RU" altLang="ru-RU" sz="2400" b="1" dirty="0" smtClean="0"/>
              <a:t>.</a:t>
            </a:r>
            <a:r>
              <a:rPr lang="ru-RU" altLang="ru-RU" sz="2400" dirty="0" smtClean="0"/>
              <a:t> </a:t>
            </a:r>
            <a:r>
              <a:rPr lang="ru-RU" altLang="ru-RU" sz="2400" b="1" dirty="0" smtClean="0"/>
              <a:t>Используя текст и рисунки учебника на странице 40-41, устно ответьте на вопросы:</a:t>
            </a:r>
            <a:endParaRPr lang="ru-RU" altLang="ru-RU" sz="2400" dirty="0" smtClean="0"/>
          </a:p>
          <a:p>
            <a:pPr eaLnBrk="1" hangingPunct="1"/>
            <a:r>
              <a:rPr lang="ru-RU" altLang="ru-RU" sz="2400" dirty="0" smtClean="0"/>
              <a:t>Из чего образуется плод? Из какой части цветка?</a:t>
            </a:r>
          </a:p>
          <a:p>
            <a:pPr eaLnBrk="1" hangingPunct="1"/>
            <a:r>
              <a:rPr lang="ru-RU" altLang="ru-RU" sz="2400" dirty="0" smtClean="0"/>
              <a:t>Плод – это вегетативный или генеративный орган цветкового растения?</a:t>
            </a:r>
          </a:p>
          <a:p>
            <a:pPr eaLnBrk="1" hangingPunct="1"/>
            <a:r>
              <a:rPr lang="ru-RU" altLang="ru-RU" sz="2400" dirty="0" smtClean="0"/>
              <a:t>Как называется стенка плода? Какой она может быть?</a:t>
            </a:r>
          </a:p>
          <a:p>
            <a:pPr eaLnBrk="1" hangingPunct="1"/>
            <a:r>
              <a:rPr lang="ru-RU" altLang="ru-RU" sz="2400" dirty="0" smtClean="0"/>
              <a:t>Что содержится внутри плода?</a:t>
            </a:r>
          </a:p>
          <a:p>
            <a:pPr eaLnBrk="1" hangingPunct="1"/>
            <a:r>
              <a:rPr lang="ru-RU" altLang="ru-RU" sz="2400" dirty="0" smtClean="0"/>
              <a:t>Сколько семян может быть внутри плода?</a:t>
            </a:r>
          </a:p>
          <a:p>
            <a:pPr eaLnBrk="1" hangingPunct="1"/>
            <a:r>
              <a:rPr lang="ru-RU" altLang="ru-RU" sz="2400" dirty="0" smtClean="0"/>
              <a:t>По каким признакам плоды различных растений можно объединить в группы?</a:t>
            </a:r>
          </a:p>
          <a:p>
            <a:pPr eaLnBrk="1" hangingPunct="1"/>
            <a:r>
              <a:rPr lang="ru-RU" altLang="ru-RU" sz="2400" dirty="0" smtClean="0"/>
              <a:t>Каковы функции плода?</a:t>
            </a:r>
          </a:p>
          <a:p>
            <a:pPr eaLnBrk="1" hangingPunct="1"/>
            <a:r>
              <a:rPr lang="en-US" altLang="ru-RU" sz="2400" b="1" dirty="0" smtClean="0"/>
              <a:t>II</a:t>
            </a:r>
            <a:r>
              <a:rPr lang="ru-RU" altLang="ru-RU" sz="2400" b="1" dirty="0" smtClean="0"/>
              <a:t>.Вставьте пропущенные буквы и запишите в тетрадь:</a:t>
            </a:r>
            <a:endParaRPr lang="ru-RU" altLang="ru-RU" sz="2400" dirty="0" smtClean="0"/>
          </a:p>
          <a:p>
            <a:pPr eaLnBrk="1" hangingPunct="1"/>
            <a:r>
              <a:rPr lang="ru-RU" altLang="ru-RU" sz="2400" b="1" i="1" dirty="0" smtClean="0"/>
              <a:t>Плод</a:t>
            </a:r>
            <a:r>
              <a:rPr lang="ru-RU" altLang="ru-RU" sz="2400" dirty="0" smtClean="0"/>
              <a:t> – это … орган цветкового растения, который развивается из … пестика и содержит … . Плод служит для     . . .   и   . . .   семян.</a:t>
            </a:r>
          </a:p>
        </p:txBody>
      </p:sp>
    </p:spTree>
    <p:extLst>
      <p:ext uri="{BB962C8B-B14F-4D97-AF65-F5344CB8AC3E}">
        <p14:creationId xmlns:p14="http://schemas.microsoft.com/office/powerpoint/2010/main" val="3172878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89213" y="1989138"/>
            <a:ext cx="8915400" cy="2787650"/>
          </a:xfrm>
        </p:spPr>
        <p:txBody>
          <a:bodyPr rtlCol="0"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4800" dirty="0" smtClean="0"/>
              <a:t>Учебная </a:t>
            </a:r>
            <a:r>
              <a:rPr lang="ru-RU" sz="4800" dirty="0"/>
              <a:t>ситуация как средство мотивации  к обучению </a:t>
            </a:r>
            <a:r>
              <a:rPr lang="ru-RU" sz="4800" dirty="0" smtClean="0"/>
              <a:t>биологии </a:t>
            </a:r>
            <a:endParaRPr lang="ru-RU" sz="4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589213" y="4776788"/>
            <a:ext cx="8915400" cy="1127125"/>
          </a:xfrm>
        </p:spPr>
        <p:txBody>
          <a:bodyPr rtlCol="0">
            <a:normAutofit/>
          </a:bodyPr>
          <a:lstStyle/>
          <a:p>
            <a:pPr algn="ctr" eaLnBrk="1" fontAlgn="auto" hangingPunct="1">
              <a:spcAft>
                <a:spcPts val="0"/>
              </a:spcAft>
              <a:buFont typeface="Wingdings 3" charset="2"/>
              <a:buNone/>
              <a:defRPr/>
            </a:pPr>
            <a:r>
              <a:rPr lang="ru-RU" dirty="0" smtClean="0"/>
              <a:t>Учитель биологии МБОУ Печерская СШ</a:t>
            </a:r>
          </a:p>
          <a:p>
            <a:pPr algn="ctr" eaLnBrk="1" fontAlgn="auto" hangingPunct="1">
              <a:spcAft>
                <a:spcPts val="0"/>
              </a:spcAft>
              <a:buFont typeface="Wingdings 3" charset="2"/>
              <a:buNone/>
              <a:defRPr/>
            </a:pPr>
            <a:r>
              <a:rPr lang="ru-RU" dirty="0" smtClean="0"/>
              <a:t>Гаврилова Татьяна Витальевна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73919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07868" y="166255"/>
            <a:ext cx="6310312" cy="955963"/>
          </a:xfrm>
          <a:gradFill>
            <a:gsLst>
              <a:gs pos="0">
                <a:schemeClr val="accent6">
                  <a:lumMod val="5000"/>
                  <a:lumOff val="95000"/>
                  <a:alpha val="42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2700000" scaled="1"/>
          </a:gradFill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200" dirty="0" smtClean="0"/>
              <a:t>3. Этап. Лабораторная работа</a:t>
            </a:r>
          </a:p>
        </p:txBody>
      </p:sp>
      <p:sp>
        <p:nvSpPr>
          <p:cNvPr id="57347" name="Объект 2"/>
          <p:cNvSpPr>
            <a:spLocks noGrp="1"/>
          </p:cNvSpPr>
          <p:nvPr>
            <p:ph idx="1"/>
          </p:nvPr>
        </p:nvSpPr>
        <p:spPr>
          <a:xfrm>
            <a:off x="626198" y="1135640"/>
            <a:ext cx="10515600" cy="3683000"/>
          </a:xfrm>
          <a:solidFill>
            <a:schemeClr val="bg1">
              <a:alpha val="54117"/>
            </a:schemeClr>
          </a:solidFill>
        </p:spPr>
        <p:txBody>
          <a:bodyPr/>
          <a:lstStyle/>
          <a:p>
            <a:pPr eaLnBrk="1" hangingPunct="1"/>
            <a:r>
              <a:rPr lang="ru-RU" altLang="ru-RU" dirty="0" smtClean="0"/>
              <a:t>Рассмотрите органы выданных вам растений, выберите среди них плоды. </a:t>
            </a:r>
          </a:p>
          <a:p>
            <a:pPr eaLnBrk="1" hangingPunct="1"/>
            <a:r>
              <a:rPr lang="ru-RU" altLang="ru-RU" dirty="0" smtClean="0"/>
              <a:t>Разделите плоды на сочные и сухие.</a:t>
            </a:r>
          </a:p>
          <a:p>
            <a:pPr eaLnBrk="1" hangingPunct="1"/>
            <a:r>
              <a:rPr lang="ru-RU" altLang="ru-RU" dirty="0" smtClean="0"/>
              <a:t>Сочные плоды разделите на односемянные и многосемянные. Определите их название по схеме и рисункам учебника.</a:t>
            </a:r>
          </a:p>
          <a:p>
            <a:pPr eaLnBrk="1" hangingPunct="1"/>
            <a:r>
              <a:rPr lang="ru-RU" altLang="ru-RU" dirty="0" smtClean="0"/>
              <a:t>Разделите сухие плоды на односемянные и многосемянные. Определите их названия по схеме и рисункам учебника.</a:t>
            </a:r>
          </a:p>
          <a:p>
            <a:pPr eaLnBrk="1" hangingPunct="1"/>
            <a:r>
              <a:rPr lang="ru-RU" altLang="ru-RU" dirty="0" smtClean="0"/>
              <a:t>Заполните таблицу в тетради: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/>
          </p:nvPr>
        </p:nvGraphicFramePr>
        <p:xfrm>
          <a:off x="636012" y="4861550"/>
          <a:ext cx="10482262" cy="2004387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{93296810-A885-4BE3-A3E7-6D5BEEA58F35}</a:tableStyleId>
              </a:tblPr>
              <a:tblGrid>
                <a:gridCol w="1942937"/>
                <a:gridCol w="2938691"/>
                <a:gridCol w="3403147"/>
                <a:gridCol w="2197487"/>
              </a:tblGrid>
              <a:tr h="807008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Название плода</a:t>
                      </a:r>
                      <a:endParaRPr lang="ru-RU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 </a:t>
                      </a:r>
                      <a:endParaRPr lang="ru-RU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1" marR="68571" marT="0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Тип плода</a:t>
                      </a:r>
                      <a:endParaRPr lang="ru-RU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1" marR="68571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Примеры растений</a:t>
                      </a:r>
                      <a:endParaRPr lang="ru-RU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 </a:t>
                      </a:r>
                      <a:endParaRPr lang="ru-RU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1" marR="68571" marT="0" marB="0"/>
                </a:tc>
              </a:tr>
              <a:tr h="789709">
                <a:tc v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1" marR="6857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Околоплодник (сочный или сухой)</a:t>
                      </a:r>
                      <a:endParaRPr lang="ru-RU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1" marR="6857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Количество семян (одно  или много)</a:t>
                      </a:r>
                      <a:endParaRPr lang="ru-RU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1" marR="68571" marT="0" marB="0"/>
                </a:tc>
                <a:tc v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1" marR="68571" marT="0" marB="0"/>
                </a:tc>
              </a:tr>
              <a:tr h="29698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1" marR="6857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1" marR="6857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1" marR="6857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  <a:endParaRPr lang="ru-RU" sz="1400" dirty="0" smtClean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1" marR="68571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37511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07868" y="166255"/>
            <a:ext cx="6310312" cy="955963"/>
          </a:xfrm>
          <a:gradFill>
            <a:gsLst>
              <a:gs pos="0">
                <a:schemeClr val="accent6">
                  <a:lumMod val="5000"/>
                  <a:lumOff val="95000"/>
                  <a:alpha val="42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2700000" scaled="1"/>
          </a:gradFill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200" dirty="0" smtClean="0"/>
              <a:t>4. Этап. Рефлексия. Синквейн.</a:t>
            </a:r>
          </a:p>
        </p:txBody>
      </p:sp>
      <p:sp>
        <p:nvSpPr>
          <p:cNvPr id="57347" name="Объект 2"/>
          <p:cNvSpPr>
            <a:spLocks noGrp="1"/>
          </p:cNvSpPr>
          <p:nvPr>
            <p:ph idx="1"/>
          </p:nvPr>
        </p:nvSpPr>
        <p:spPr>
          <a:xfrm>
            <a:off x="543071" y="1634404"/>
            <a:ext cx="10515600" cy="4537796"/>
          </a:xfrm>
          <a:solidFill>
            <a:schemeClr val="bg1">
              <a:alpha val="54117"/>
            </a:schemeClr>
          </a:solidFill>
        </p:spPr>
        <p:txBody>
          <a:bodyPr/>
          <a:lstStyle/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ru-RU" dirty="0"/>
              <a:t>1строка – </a:t>
            </a:r>
            <a:r>
              <a:rPr lang="ru-RU" dirty="0" smtClean="0"/>
              <a:t>		</a:t>
            </a:r>
            <a:r>
              <a:rPr lang="ru-RU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Плод</a:t>
            </a:r>
            <a:endParaRPr lang="ru-RU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ru-RU" dirty="0"/>
              <a:t>2 строка – </a:t>
            </a:r>
            <a:r>
              <a:rPr lang="ru-RU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Сухой, сочный</a:t>
            </a:r>
            <a:endParaRPr lang="ru-RU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ru-RU" dirty="0"/>
              <a:t>3 строка – </a:t>
            </a:r>
            <a:r>
              <a:rPr lang="ru-RU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Защищает, распространяет, сохраняет.</a:t>
            </a:r>
            <a:endParaRPr lang="ru-RU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ru-RU" dirty="0"/>
              <a:t>4 строка – </a:t>
            </a:r>
            <a:r>
              <a:rPr lang="ru-RU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Плод –  орган растения, который развивается из завязи пестика и содержит семена.</a:t>
            </a:r>
            <a:endParaRPr lang="ru-RU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ru-RU" dirty="0"/>
              <a:t>5 строка – </a:t>
            </a:r>
            <a:r>
              <a:rPr lang="ru-RU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Покрытие семян</a:t>
            </a:r>
            <a:endParaRPr lang="ru-RU" altLang="ru-RU" dirty="0" smtClean="0"/>
          </a:p>
        </p:txBody>
      </p:sp>
    </p:spTree>
    <p:extLst>
      <p:ext uri="{BB962C8B-B14F-4D97-AF65-F5344CB8AC3E}">
        <p14:creationId xmlns:p14="http://schemas.microsoft.com/office/powerpoint/2010/main" val="4081099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734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7347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7347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73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73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73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73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73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73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73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73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73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73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73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73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73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73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73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347" grpId="0" uiExpand="1" build="p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07868" y="166255"/>
            <a:ext cx="6310312" cy="955963"/>
          </a:xfrm>
          <a:gradFill>
            <a:gsLst>
              <a:gs pos="0">
                <a:schemeClr val="accent6">
                  <a:lumMod val="5000"/>
                  <a:lumOff val="95000"/>
                  <a:alpha val="42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2700000" scaled="1"/>
          </a:gradFill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200" dirty="0" smtClean="0"/>
              <a:t>5. Этап. Самооценка.</a:t>
            </a:r>
          </a:p>
        </p:txBody>
      </p:sp>
      <p:sp>
        <p:nvSpPr>
          <p:cNvPr id="57347" name="Объект 2"/>
          <p:cNvSpPr>
            <a:spLocks noGrp="1"/>
          </p:cNvSpPr>
          <p:nvPr>
            <p:ph idx="1"/>
          </p:nvPr>
        </p:nvSpPr>
        <p:spPr>
          <a:xfrm>
            <a:off x="543071" y="2839453"/>
            <a:ext cx="10515600" cy="3332746"/>
          </a:xfrm>
          <a:solidFill>
            <a:schemeClr val="bg1">
              <a:alpha val="54117"/>
            </a:schemeClr>
          </a:solidFill>
        </p:spPr>
        <p:txBody>
          <a:bodyPr/>
          <a:lstStyle/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ru-RU" dirty="0" smtClean="0"/>
              <a:t>Каждый ученик сверяет свою работу с образцом, демонстрируемым учителем и, используя предложенные критерии, оценивает свою работу на уроке.</a:t>
            </a:r>
            <a:endParaRPr lang="ru-RU" altLang="ru-RU" dirty="0" smtClean="0"/>
          </a:p>
        </p:txBody>
      </p:sp>
    </p:spTree>
    <p:extLst>
      <p:ext uri="{BB962C8B-B14F-4D97-AF65-F5344CB8AC3E}">
        <p14:creationId xmlns:p14="http://schemas.microsoft.com/office/powerpoint/2010/main" val="3695933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1264" y="449179"/>
            <a:ext cx="10425279" cy="876300"/>
          </a:xfrm>
        </p:spPr>
        <p:txBody>
          <a:bodyPr rtlCol="0"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4000" dirty="0" smtClean="0">
                <a:solidFill>
                  <a:schemeClr val="bg2">
                    <a:lumMod val="50000"/>
                  </a:schemeClr>
                </a:solidFill>
              </a:rPr>
              <a:t>Предметное содержание учебной ситуации</a:t>
            </a:r>
            <a:endParaRPr lang="ru-RU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68967" y="1625098"/>
            <a:ext cx="8390022" cy="4711533"/>
          </a:xfrm>
        </p:spPr>
        <p:txBody>
          <a:bodyPr/>
          <a:lstStyle/>
          <a:p>
            <a:pPr eaLnBrk="1" hangingPunct="1">
              <a:buClr>
                <a:schemeClr val="bg2">
                  <a:lumMod val="50000"/>
                </a:schemeClr>
              </a:buClr>
            </a:pPr>
            <a:r>
              <a:rPr lang="ru-RU" altLang="ru-RU" sz="2400" dirty="0">
                <a:solidFill>
                  <a:schemeClr val="tx1"/>
                </a:solidFill>
              </a:rPr>
              <a:t>Изучаемый учебный материал выступает как материал для создания учебной ситуации, в которой ученик осваивает характерные для предмета способы действия, т. е. наряду с предметными достигаются </a:t>
            </a:r>
            <a:r>
              <a:rPr lang="ru-RU" altLang="ru-RU" sz="2400" dirty="0" err="1">
                <a:solidFill>
                  <a:schemeClr val="tx1"/>
                </a:solidFill>
              </a:rPr>
              <a:t>метапредметные</a:t>
            </a:r>
            <a:r>
              <a:rPr lang="ru-RU" altLang="ru-RU" sz="2400" dirty="0">
                <a:solidFill>
                  <a:schemeClr val="tx1"/>
                </a:solidFill>
              </a:rPr>
              <a:t> результаты.</a:t>
            </a:r>
          </a:p>
          <a:p>
            <a:pPr eaLnBrk="1" hangingPunct="1">
              <a:buClr>
                <a:schemeClr val="bg2">
                  <a:lumMod val="50000"/>
                </a:schemeClr>
              </a:buClr>
            </a:pPr>
            <a:r>
              <a:rPr lang="ru-RU" altLang="ru-RU" sz="2400" dirty="0" smtClean="0">
                <a:solidFill>
                  <a:schemeClr val="tx1"/>
                </a:solidFill>
              </a:rPr>
              <a:t>Учебная ситуация разрабатывается с учетом содержания, адекватных методов и форм взаимодействия учителя и учащихся.</a:t>
            </a:r>
          </a:p>
          <a:p>
            <a:pPr eaLnBrk="1" hangingPunct="1">
              <a:buClr>
                <a:schemeClr val="bg2">
                  <a:lumMod val="50000"/>
                </a:schemeClr>
              </a:buClr>
            </a:pPr>
            <a:r>
              <a:rPr lang="ru-RU" altLang="ru-RU" sz="2400" dirty="0" smtClean="0">
                <a:solidFill>
                  <a:schemeClr val="tx1"/>
                </a:solidFill>
              </a:rPr>
              <a:t>Содержание отбирается на основе логико-дидактического анализа заданий и упражнений учебника, рабочей тетради, справочников, пособий, которыми располагает УМК.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3542" y="1576890"/>
            <a:ext cx="2876550" cy="412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35709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Заголовок 1"/>
          <p:cNvSpPr>
            <a:spLocks noGrp="1"/>
          </p:cNvSpPr>
          <p:nvPr>
            <p:ph type="title"/>
          </p:nvPr>
        </p:nvSpPr>
        <p:spPr>
          <a:xfrm>
            <a:off x="685800" y="473075"/>
            <a:ext cx="6103938" cy="1355725"/>
          </a:xfrm>
        </p:spPr>
        <p:txBody>
          <a:bodyPr/>
          <a:lstStyle/>
          <a:p>
            <a:r>
              <a:rPr lang="ru-RU" altLang="ru-RU" smtClean="0"/>
              <a:t>Продуктивные задания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85775" y="1895475"/>
            <a:ext cx="6688138" cy="4351338"/>
          </a:xfrm>
        </p:spPr>
        <p:txBody>
          <a:bodyPr/>
          <a:lstStyle/>
          <a:p>
            <a:r>
              <a:rPr lang="ru-RU" altLang="ru-RU" sz="2800" dirty="0" smtClean="0">
                <a:solidFill>
                  <a:schemeClr val="tx1"/>
                </a:solidFill>
              </a:rPr>
              <a:t>Это задания, ход выполнения которых не описывается в учебнике, а имеются лишь подсказки.</a:t>
            </a:r>
          </a:p>
          <a:p>
            <a:r>
              <a:rPr lang="ru-RU" altLang="ru-RU" sz="2800" dirty="0" smtClean="0">
                <a:solidFill>
                  <a:schemeClr val="tx1"/>
                </a:solidFill>
              </a:rPr>
              <a:t>Задания нацелены не только на предметные, но и на метапредметные результаты.</a:t>
            </a:r>
          </a:p>
          <a:p>
            <a:r>
              <a:rPr lang="ru-RU" altLang="ru-RU" sz="2800" dirty="0" smtClean="0">
                <a:solidFill>
                  <a:schemeClr val="tx1"/>
                </a:solidFill>
              </a:rPr>
              <a:t>Продуктивные задания – главное </a:t>
            </a:r>
            <a:r>
              <a:rPr lang="ru-RU" altLang="ru-RU" sz="2800" b="1" i="1" dirty="0" smtClean="0">
                <a:solidFill>
                  <a:schemeClr val="tx1"/>
                </a:solidFill>
              </a:rPr>
              <a:t>средство достижения результата</a:t>
            </a:r>
            <a:r>
              <a:rPr lang="ru-RU" altLang="ru-RU" sz="2800" dirty="0" smtClean="0">
                <a:solidFill>
                  <a:schemeClr val="tx1"/>
                </a:solidFill>
              </a:rPr>
              <a:t> образования.</a:t>
            </a:r>
          </a:p>
        </p:txBody>
      </p:sp>
      <p:pic>
        <p:nvPicPr>
          <p:cNvPr id="53252" name="Picture 4" descr="DSC0595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4575" y="3949700"/>
            <a:ext cx="3221038" cy="241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3" name="Picture 5" descr="DSC0128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1288" y="749300"/>
            <a:ext cx="3094037" cy="2320925"/>
          </a:xfrm>
          <a:prstGeom prst="rect">
            <a:avLst/>
          </a:prstGeom>
          <a:noFill/>
          <a:ln w="38100">
            <a:solidFill>
              <a:srgbClr val="99663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4077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with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with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66214842"/>
              </p:ext>
            </p:extLst>
          </p:nvPr>
        </p:nvGraphicFramePr>
        <p:xfrm>
          <a:off x="385011" y="336884"/>
          <a:ext cx="11454062" cy="6029512"/>
        </p:xfrm>
        <a:graphic>
          <a:graphicData uri="http://schemas.openxmlformats.org/drawingml/2006/table">
            <a:tbl>
              <a:tblPr firstRow="1" firstCol="1" bandRow="1">
                <a:tableStyleId>{69012ECD-51FC-41F1-AA8D-1B2483CD663E}</a:tableStyleId>
              </a:tblPr>
              <a:tblGrid>
                <a:gridCol w="2214230"/>
                <a:gridCol w="2064395"/>
                <a:gridCol w="2597142"/>
                <a:gridCol w="2739318"/>
                <a:gridCol w="1838977"/>
              </a:tblGrid>
              <a:tr h="463901">
                <a:tc gridSpan="5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Виды заданий</a:t>
                      </a:r>
                      <a:endParaRPr lang="ru-RU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550" marR="64135" marT="64135" marB="641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467989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 i="0" dirty="0">
                          <a:effectLst/>
                        </a:rPr>
                        <a:t>Задания на мнемоническое воспроизведение</a:t>
                      </a:r>
                      <a:endParaRPr lang="ru-RU" sz="2000" b="1" i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550" marR="64135" marT="64135" marB="641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 i="0" dirty="0">
                          <a:effectLst/>
                        </a:rPr>
                        <a:t>Задания на извлечение и описание информации</a:t>
                      </a:r>
                      <a:endParaRPr lang="ru-RU" sz="2000" b="1" i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550" marR="64135" marT="64135" marB="641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 i="0" dirty="0">
                          <a:effectLst/>
                        </a:rPr>
                        <a:t>Задания на структурирование и переработку информации</a:t>
                      </a:r>
                      <a:endParaRPr lang="ru-RU" sz="2000" b="1" i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550" marR="64135" marT="64135" marB="641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 i="0" dirty="0">
                          <a:effectLst/>
                        </a:rPr>
                        <a:t>Задания на осмысление, оценку и интерпретацию информации</a:t>
                      </a:r>
                      <a:endParaRPr lang="ru-RU" sz="2000" b="1" i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550" marR="64135" marT="64135" marB="641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 i="0" dirty="0">
                          <a:effectLst/>
                        </a:rPr>
                        <a:t>Задания на творческое применение информации</a:t>
                      </a:r>
                      <a:endParaRPr lang="ru-RU" sz="2000" b="1" i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550" marR="64135" marT="64135" marB="641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79764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>
                          <a:effectLst/>
                        </a:rPr>
                        <a:t>Дайте определение.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>
                          <a:effectLst/>
                        </a:rPr>
                        <a:t>Сформулируйте.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>
                          <a:effectLst/>
                        </a:rPr>
                        <a:t>Перескажите.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>
                          <a:effectLst/>
                        </a:rPr>
                        <a:t>Сделайте по образцу.</a:t>
                      </a:r>
                      <a:endParaRPr lang="ru-RU" sz="2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550" marR="64135" marT="64135" marB="641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Опишите </a:t>
                      </a:r>
                      <a:r>
                        <a:rPr lang="ru-RU" sz="2000" dirty="0" smtClean="0">
                          <a:effectLst/>
                        </a:rPr>
                        <a:t>процесс, </a:t>
                      </a:r>
                      <a:r>
                        <a:rPr lang="ru-RU" sz="2000" dirty="0">
                          <a:effectLst/>
                        </a:rPr>
                        <a:t>явления.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Перечислите факторы.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Дайте характеристику.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Понаблюдайте.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550" marR="64135" marT="64135" marB="641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Составьте план, конспект.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</a:rPr>
                        <a:t>Подготовьте </a:t>
                      </a:r>
                      <a:r>
                        <a:rPr lang="ru-RU" sz="2000" dirty="0">
                          <a:effectLst/>
                        </a:rPr>
                        <a:t>доклад, сообщение.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Напишите </a:t>
                      </a:r>
                      <a:r>
                        <a:rPr lang="ru-RU" sz="2000" dirty="0" smtClean="0">
                          <a:effectLst/>
                        </a:rPr>
                        <a:t>эссе.</a:t>
                      </a:r>
                      <a:endParaRPr lang="ru-RU" sz="2000" dirty="0">
                        <a:effectLst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Укажите главное.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Озаглавьте.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Подготовьте аннотацию.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Заполните таблицу.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550" marR="64135" marT="64135" marB="641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Проанализируйте.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Укажите сходство и различия.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Сопоставьте.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Сравните.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Найдите закономерности.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Оцените.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Приведите примеры.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Объясните.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Докажите.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Обоснуйте.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550" marR="64135" marT="64135" marB="641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Выскажите своё мнение.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Предложите способ решения проблемы.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Задайте вопрос.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Исследуйте.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Придумайте.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Предложите.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550" marR="64135" marT="64135" marB="641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89842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36925" y="730250"/>
            <a:ext cx="8447088" cy="1325563"/>
          </a:xfrm>
        </p:spPr>
        <p:txBody>
          <a:bodyPr rtlCol="0"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dirty="0" smtClean="0"/>
              <a:t>Учебными ситуациями могут стать задания:</a:t>
            </a:r>
            <a:br>
              <a:rPr lang="ru-RU" dirty="0" smtClean="0"/>
            </a:br>
            <a:endParaRPr lang="ru-RU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79391721"/>
              </p:ext>
            </p:extLst>
          </p:nvPr>
        </p:nvGraphicFramePr>
        <p:xfrm>
          <a:off x="943749" y="2614301"/>
          <a:ext cx="10287000" cy="38417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29200"/>
                <a:gridCol w="5257800"/>
              </a:tblGrid>
              <a:tr h="625066"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Задание</a:t>
                      </a:r>
                      <a:endParaRPr lang="ru-RU" sz="2400" dirty="0"/>
                    </a:p>
                  </a:txBody>
                  <a:tcPr marT="45735" marB="4573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Продукт</a:t>
                      </a:r>
                      <a:endParaRPr lang="ru-RU" sz="2400" dirty="0"/>
                    </a:p>
                  </a:txBody>
                  <a:tcPr marT="45735" marB="45735"/>
                </a:tc>
              </a:tr>
              <a:tr h="729017">
                <a:tc>
                  <a:txBody>
                    <a:bodyPr/>
                    <a:lstStyle/>
                    <a:p>
                      <a:r>
                        <a:rPr lang="ru-RU" sz="2400" dirty="0" smtClean="0"/>
                        <a:t>Составить таблицу,</a:t>
                      </a:r>
                      <a:r>
                        <a:rPr lang="ru-RU" sz="2400" baseline="0" dirty="0" smtClean="0"/>
                        <a:t> схему, кластер.</a:t>
                      </a:r>
                      <a:endParaRPr lang="ru-RU" sz="2400" dirty="0"/>
                    </a:p>
                  </a:txBody>
                  <a:tcPr marT="45735" marB="45735"/>
                </a:tc>
                <a:tc>
                  <a:txBody>
                    <a:bodyPr/>
                    <a:lstStyle/>
                    <a:p>
                      <a:endParaRPr lang="ru-RU" sz="2400" dirty="0"/>
                    </a:p>
                  </a:txBody>
                  <a:tcPr marT="45735" marB="45735"/>
                </a:tc>
              </a:tr>
              <a:tr h="612469">
                <a:tc>
                  <a:txBody>
                    <a:bodyPr/>
                    <a:lstStyle/>
                    <a:p>
                      <a:r>
                        <a:rPr lang="ru-RU" sz="2400" dirty="0" smtClean="0"/>
                        <a:t>Сформулировать вопросы к тексту.</a:t>
                      </a:r>
                      <a:endParaRPr lang="ru-RU" sz="2400" dirty="0"/>
                    </a:p>
                  </a:txBody>
                  <a:tcPr marT="45735" marB="45735"/>
                </a:tc>
                <a:tc>
                  <a:txBody>
                    <a:bodyPr/>
                    <a:lstStyle/>
                    <a:p>
                      <a:endParaRPr lang="ru-RU" sz="2400" dirty="0"/>
                    </a:p>
                  </a:txBody>
                  <a:tcPr marT="45735" marB="45735"/>
                </a:tc>
              </a:tr>
              <a:tr h="625066">
                <a:tc>
                  <a:txBody>
                    <a:bodyPr/>
                    <a:lstStyle/>
                    <a:p>
                      <a:r>
                        <a:rPr lang="ru-RU" sz="2400" dirty="0" smtClean="0"/>
                        <a:t>Изучить и </a:t>
                      </a:r>
                      <a:r>
                        <a:rPr lang="ru-RU" sz="2400" baseline="0" dirty="0" smtClean="0"/>
                        <a:t>зарисовать объект.</a:t>
                      </a:r>
                      <a:endParaRPr lang="ru-RU" sz="2400" dirty="0"/>
                    </a:p>
                  </a:txBody>
                  <a:tcPr marT="45735" marB="45735"/>
                </a:tc>
                <a:tc>
                  <a:txBody>
                    <a:bodyPr/>
                    <a:lstStyle/>
                    <a:p>
                      <a:endParaRPr lang="ru-RU" sz="2400" dirty="0"/>
                    </a:p>
                  </a:txBody>
                  <a:tcPr marT="45735" marB="45735"/>
                </a:tc>
              </a:tr>
              <a:tr h="625066">
                <a:tc>
                  <a:txBody>
                    <a:bodyPr/>
                    <a:lstStyle/>
                    <a:p>
                      <a:r>
                        <a:rPr lang="ru-RU" sz="2400" dirty="0" smtClean="0"/>
                        <a:t>Создать модель.</a:t>
                      </a:r>
                      <a:endParaRPr lang="ru-RU" sz="2400" dirty="0"/>
                    </a:p>
                  </a:txBody>
                  <a:tcPr marT="45735" marB="45735"/>
                </a:tc>
                <a:tc>
                  <a:txBody>
                    <a:bodyPr/>
                    <a:lstStyle/>
                    <a:p>
                      <a:endParaRPr lang="ru-RU" sz="2400" dirty="0"/>
                    </a:p>
                  </a:txBody>
                  <a:tcPr marT="45735" marB="45735"/>
                </a:tc>
              </a:tr>
              <a:tr h="62506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dirty="0" smtClean="0"/>
                        <a:t>Лабораторная работа.</a:t>
                      </a:r>
                      <a:endParaRPr lang="ru-RU" sz="2400" dirty="0"/>
                    </a:p>
                  </a:txBody>
                  <a:tcPr marT="45735" marB="45735"/>
                </a:tc>
                <a:tc>
                  <a:txBody>
                    <a:bodyPr/>
                    <a:lstStyle/>
                    <a:p>
                      <a:endParaRPr lang="ru-RU" sz="2400" dirty="0"/>
                    </a:p>
                  </a:txBody>
                  <a:tcPr marT="45735" marB="45735"/>
                </a:tc>
              </a:tr>
            </a:tbl>
          </a:graphicData>
        </a:graphic>
      </p:graphicFrame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7150100" y="3379788"/>
            <a:ext cx="35194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400" dirty="0">
                <a:solidFill>
                  <a:srgbClr val="000000"/>
                </a:solidFill>
                <a:latin typeface="Corbel" panose="020B0503020204020204" pitchFamily="34" charset="0"/>
              </a:rPr>
              <a:t>Таблица, схема, кластер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7442200" y="4060825"/>
            <a:ext cx="28702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400" dirty="0">
                <a:solidFill>
                  <a:srgbClr val="000000"/>
                </a:solidFill>
                <a:latin typeface="Corbel" panose="020B0503020204020204" pitchFamily="34" charset="0"/>
              </a:rPr>
              <a:t>Вопросы</a:t>
            </a:r>
            <a:r>
              <a:rPr lang="ru-RU" altLang="ru-RU" dirty="0">
                <a:solidFill>
                  <a:srgbClr val="000000"/>
                </a:solidFill>
                <a:latin typeface="Corbel" panose="020B0503020204020204" pitchFamily="34" charset="0"/>
              </a:rPr>
              <a:t> </a:t>
            </a:r>
            <a:r>
              <a:rPr lang="ru-RU" altLang="ru-RU" sz="2400" dirty="0">
                <a:solidFill>
                  <a:srgbClr val="000000"/>
                </a:solidFill>
                <a:latin typeface="Corbel" panose="020B0503020204020204" pitchFamily="34" charset="0"/>
              </a:rPr>
              <a:t>к</a:t>
            </a:r>
            <a:r>
              <a:rPr lang="ru-RU" altLang="ru-RU" dirty="0">
                <a:solidFill>
                  <a:srgbClr val="000000"/>
                </a:solidFill>
                <a:latin typeface="Corbel" panose="020B0503020204020204" pitchFamily="34" charset="0"/>
              </a:rPr>
              <a:t> </a:t>
            </a:r>
            <a:r>
              <a:rPr lang="ru-RU" altLang="ru-RU" sz="2400" dirty="0">
                <a:solidFill>
                  <a:srgbClr val="000000"/>
                </a:solidFill>
                <a:latin typeface="Corbel" panose="020B0503020204020204" pitchFamily="34" charset="0"/>
              </a:rPr>
              <a:t>тексту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7381875" y="4660900"/>
            <a:ext cx="28717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400">
                <a:solidFill>
                  <a:srgbClr val="000000"/>
                </a:solidFill>
                <a:latin typeface="Corbel" panose="020B0503020204020204" pitchFamily="34" charset="0"/>
              </a:rPr>
              <a:t>Рисунок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6492875" y="5953125"/>
            <a:ext cx="463867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400" dirty="0">
                <a:solidFill>
                  <a:srgbClr val="000000"/>
                </a:solidFill>
                <a:latin typeface="Corbel" panose="020B0503020204020204" pitchFamily="34" charset="0"/>
              </a:rPr>
              <a:t>Отчет</a:t>
            </a:r>
            <a:r>
              <a:rPr lang="ru-RU" altLang="ru-RU" dirty="0">
                <a:solidFill>
                  <a:srgbClr val="000000"/>
                </a:solidFill>
                <a:latin typeface="Corbel" panose="020B0503020204020204" pitchFamily="34" charset="0"/>
              </a:rPr>
              <a:t> </a:t>
            </a:r>
            <a:r>
              <a:rPr lang="ru-RU" altLang="ru-RU" sz="2400" dirty="0">
                <a:solidFill>
                  <a:srgbClr val="000000"/>
                </a:solidFill>
                <a:latin typeface="Corbel" panose="020B0503020204020204" pitchFamily="34" charset="0"/>
              </a:rPr>
              <a:t>по</a:t>
            </a:r>
            <a:r>
              <a:rPr lang="ru-RU" altLang="ru-RU" dirty="0">
                <a:solidFill>
                  <a:srgbClr val="000000"/>
                </a:solidFill>
                <a:latin typeface="Corbel" panose="020B0503020204020204" pitchFamily="34" charset="0"/>
              </a:rPr>
              <a:t> </a:t>
            </a:r>
            <a:r>
              <a:rPr lang="ru-RU" altLang="ru-RU" sz="2400" dirty="0">
                <a:solidFill>
                  <a:srgbClr val="000000"/>
                </a:solidFill>
                <a:latin typeface="Corbel" panose="020B0503020204020204" pitchFamily="34" charset="0"/>
              </a:rPr>
              <a:t>лабораторной</a:t>
            </a:r>
            <a:r>
              <a:rPr lang="ru-RU" altLang="ru-RU" dirty="0">
                <a:solidFill>
                  <a:srgbClr val="000000"/>
                </a:solidFill>
                <a:latin typeface="Corbel" panose="020B0503020204020204" pitchFamily="34" charset="0"/>
              </a:rPr>
              <a:t> </a:t>
            </a:r>
            <a:r>
              <a:rPr lang="ru-RU" altLang="ru-RU" sz="2400" dirty="0">
                <a:solidFill>
                  <a:srgbClr val="000000"/>
                </a:solidFill>
                <a:latin typeface="Corbel" panose="020B0503020204020204" pitchFamily="34" charset="0"/>
              </a:rPr>
              <a:t>работе</a:t>
            </a: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7442200" y="5338763"/>
            <a:ext cx="28717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400">
                <a:solidFill>
                  <a:srgbClr val="000000"/>
                </a:solidFill>
                <a:latin typeface="Corbel" panose="020B0503020204020204" pitchFamily="34" charset="0"/>
              </a:rPr>
              <a:t>Модель</a:t>
            </a:r>
          </a:p>
        </p:txBody>
      </p:sp>
      <p:pic>
        <p:nvPicPr>
          <p:cNvPr id="54303" name="Picture 6" descr="https://im2-tub-ru.yandex.net/i?id=91d34a8bafe58e02af1437fd296190ed&amp;n=33&amp;h=215&amp;w=34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42900"/>
            <a:ext cx="3276600" cy="204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17824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1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1227" y="325606"/>
            <a:ext cx="4019550" cy="248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Продуктивные задания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6937" y="2233864"/>
            <a:ext cx="11385884" cy="4038600"/>
          </a:xfrm>
        </p:spPr>
        <p:txBody>
          <a:bodyPr/>
          <a:lstStyle/>
          <a:p>
            <a:r>
              <a:rPr lang="ru-RU" dirty="0">
                <a:solidFill>
                  <a:schemeClr val="tx1"/>
                </a:solidFill>
              </a:rPr>
              <a:t>Зачем растения сбрасывают листья на зиму?</a:t>
            </a:r>
          </a:p>
          <a:p>
            <a:r>
              <a:rPr lang="ru-RU" dirty="0" smtClean="0">
                <a:solidFill>
                  <a:schemeClr val="tx1"/>
                </a:solidFill>
              </a:rPr>
              <a:t>Назовите правила работы при приготовлении микропрепарата «Кожица лука»</a:t>
            </a:r>
          </a:p>
          <a:p>
            <a:r>
              <a:rPr lang="ru-RU" dirty="0">
                <a:solidFill>
                  <a:schemeClr val="tx1"/>
                </a:solidFill>
              </a:rPr>
              <a:t>Используя </a:t>
            </a:r>
            <a:r>
              <a:rPr lang="ru-RU" dirty="0" smtClean="0">
                <a:solidFill>
                  <a:schemeClr val="tx1"/>
                </a:solidFill>
              </a:rPr>
              <a:t>знания о строении клетки, </a:t>
            </a:r>
            <a:r>
              <a:rPr lang="ru-RU" dirty="0">
                <a:solidFill>
                  <a:schemeClr val="tx1"/>
                </a:solidFill>
              </a:rPr>
              <a:t>создайте </a:t>
            </a:r>
            <a:r>
              <a:rPr lang="ru-RU" dirty="0" smtClean="0">
                <a:solidFill>
                  <a:schemeClr val="tx1"/>
                </a:solidFill>
              </a:rPr>
              <a:t>ее модель.</a:t>
            </a:r>
            <a:endParaRPr lang="ru-RU" dirty="0">
              <a:solidFill>
                <a:schemeClr val="tx1"/>
              </a:solidFill>
            </a:endParaRPr>
          </a:p>
          <a:p>
            <a:r>
              <a:rPr lang="ru-RU" dirty="0" smtClean="0">
                <a:solidFill>
                  <a:schemeClr val="tx1"/>
                </a:solidFill>
              </a:rPr>
              <a:t>Предложите опыт, доказывающий необходимость воздуха для прорастания семян. Какие условия нужно создать при его проведении?</a:t>
            </a:r>
          </a:p>
          <a:p>
            <a:r>
              <a:rPr lang="ru-RU" dirty="0" smtClean="0">
                <a:solidFill>
                  <a:schemeClr val="tx1"/>
                </a:solidFill>
              </a:rPr>
              <a:t>Проведите самостоятельно лабораторную работу «Влияние физических нагрузок на частоту пульса», соблюдая все правила оформления лабораторной работы.</a:t>
            </a:r>
          </a:p>
          <a:p>
            <a:r>
              <a:rPr lang="ru-RU" dirty="0" smtClean="0">
                <a:solidFill>
                  <a:schemeClr val="tx1"/>
                </a:solidFill>
              </a:rPr>
              <a:t>Используя текст учебника, составьте схему строения зрительного анализатора.</a:t>
            </a:r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4633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http://nko.pskov.ru/content/cms/files/1389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1663" y="247650"/>
            <a:ext cx="4981575" cy="2792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63563" y="182563"/>
            <a:ext cx="6043612" cy="1325562"/>
          </a:xfrm>
        </p:spPr>
        <p:txBody>
          <a:bodyPr rtlCol="0"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dirty="0" smtClean="0">
                <a:solidFill>
                  <a:schemeClr val="bg2">
                    <a:lumMod val="50000"/>
                  </a:schemeClr>
                </a:solidFill>
              </a:rPr>
              <a:t>Приемы для создания учебной ситуации</a:t>
            </a:r>
            <a:endParaRPr lang="ru-RU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31775" y="1525588"/>
            <a:ext cx="11563350" cy="5126037"/>
          </a:xfrm>
        </p:spPr>
        <p:txBody>
          <a:bodyPr rtlCol="0">
            <a:normAutofit/>
          </a:bodyPr>
          <a:lstStyle/>
          <a:p>
            <a:pPr indent="-182880" eaLnBrk="1" fontAlgn="auto" hangingPunct="1">
              <a:spcAft>
                <a:spcPts val="0"/>
              </a:spcAft>
              <a:buClr>
                <a:schemeClr val="bg2">
                  <a:lumMod val="50000"/>
                </a:schemeClr>
              </a:buClr>
              <a:defRPr/>
            </a:pPr>
            <a:r>
              <a:rPr lang="ru-RU" dirty="0" smtClean="0">
                <a:solidFill>
                  <a:schemeClr val="tx1"/>
                </a:solidFill>
              </a:rPr>
              <a:t>«</a:t>
            </a:r>
            <a:r>
              <a:rPr lang="ru-RU" sz="2400" dirty="0" smtClean="0">
                <a:solidFill>
                  <a:schemeClr val="tx1"/>
                </a:solidFill>
              </a:rPr>
              <a:t>Привлекательная цель». </a:t>
            </a:r>
            <a:endParaRPr lang="ru-RU" sz="2400" dirty="0">
              <a:solidFill>
                <a:schemeClr val="tx1"/>
              </a:solidFill>
            </a:endParaRPr>
          </a:p>
          <a:p>
            <a:pPr indent="-182880" eaLnBrk="1" fontAlgn="auto" hangingPunct="1">
              <a:spcAft>
                <a:spcPts val="0"/>
              </a:spcAft>
              <a:buClr>
                <a:schemeClr val="bg2">
                  <a:lumMod val="50000"/>
                </a:schemeClr>
              </a:buClr>
              <a:defRPr/>
            </a:pPr>
            <a:r>
              <a:rPr lang="ru-RU" sz="2400" dirty="0">
                <a:solidFill>
                  <a:schemeClr val="tx1"/>
                </a:solidFill>
              </a:rPr>
              <a:t>«Лови ошибку». </a:t>
            </a:r>
          </a:p>
          <a:p>
            <a:pPr indent="-182880" eaLnBrk="1" fontAlgn="auto" hangingPunct="1">
              <a:spcAft>
                <a:spcPts val="0"/>
              </a:spcAft>
              <a:buClr>
                <a:schemeClr val="bg2">
                  <a:lumMod val="50000"/>
                </a:schemeClr>
              </a:buClr>
              <a:defRPr/>
            </a:pPr>
            <a:r>
              <a:rPr lang="ru-RU" sz="2400" dirty="0" smtClean="0">
                <a:solidFill>
                  <a:schemeClr val="tx1"/>
                </a:solidFill>
              </a:rPr>
              <a:t>«Отсроченная отгадка». </a:t>
            </a:r>
            <a:r>
              <a:rPr lang="ru-RU" sz="2400" dirty="0">
                <a:solidFill>
                  <a:schemeClr val="tx1"/>
                </a:solidFill>
              </a:rPr>
              <a:t>Возможность выдвинуть версию.</a:t>
            </a:r>
          </a:p>
          <a:p>
            <a:pPr indent="-182880" eaLnBrk="1" fontAlgn="auto" hangingPunct="1">
              <a:spcAft>
                <a:spcPts val="0"/>
              </a:spcAft>
              <a:buClr>
                <a:schemeClr val="bg2">
                  <a:lumMod val="50000"/>
                </a:schemeClr>
              </a:buClr>
              <a:defRPr/>
            </a:pPr>
            <a:r>
              <a:rPr lang="ru-RU" sz="2400" dirty="0">
                <a:solidFill>
                  <a:schemeClr val="tx1"/>
                </a:solidFill>
              </a:rPr>
              <a:t>Неопределенность. Неоднозначные решения ввиду недостатка данных.</a:t>
            </a:r>
          </a:p>
          <a:p>
            <a:pPr indent="-182880" eaLnBrk="1" fontAlgn="auto" hangingPunct="1">
              <a:spcAft>
                <a:spcPts val="0"/>
              </a:spcAft>
              <a:buClr>
                <a:schemeClr val="bg2">
                  <a:lumMod val="50000"/>
                </a:schemeClr>
              </a:buClr>
              <a:defRPr/>
            </a:pPr>
            <a:r>
              <a:rPr lang="ru-RU" sz="2400" dirty="0" smtClean="0">
                <a:solidFill>
                  <a:schemeClr val="tx1"/>
                </a:solidFill>
              </a:rPr>
              <a:t>«Яркое пятно». Неожиданность. Вызывает удивление необычностью, парадоксальность. </a:t>
            </a:r>
          </a:p>
          <a:p>
            <a:pPr indent="-182880" eaLnBrk="1" fontAlgn="auto" hangingPunct="1">
              <a:spcAft>
                <a:spcPts val="0"/>
              </a:spcAft>
              <a:buClr>
                <a:schemeClr val="bg2">
                  <a:lumMod val="50000"/>
                </a:schemeClr>
              </a:buClr>
              <a:defRPr/>
            </a:pPr>
            <a:r>
              <a:rPr lang="ru-RU" sz="2400" dirty="0" smtClean="0">
                <a:solidFill>
                  <a:schemeClr val="tx1"/>
                </a:solidFill>
              </a:rPr>
              <a:t>«Несоответствие». Порождается противоречием между жизненным опытом, житейским представлением и научными данными.</a:t>
            </a:r>
          </a:p>
          <a:p>
            <a:pPr indent="-182880" eaLnBrk="1" fontAlgn="auto" hangingPunct="1">
              <a:spcAft>
                <a:spcPts val="0"/>
              </a:spcAft>
              <a:buClr>
                <a:schemeClr val="bg2">
                  <a:lumMod val="50000"/>
                </a:schemeClr>
              </a:buClr>
              <a:defRPr/>
            </a:pPr>
            <a:r>
              <a:rPr lang="ru-RU" sz="2400" dirty="0" smtClean="0">
                <a:solidFill>
                  <a:schemeClr val="tx1"/>
                </a:solidFill>
              </a:rPr>
              <a:t>«Конфликт». </a:t>
            </a:r>
            <a:r>
              <a:rPr lang="ru-RU" sz="2400" dirty="0">
                <a:solidFill>
                  <a:schemeClr val="tx1"/>
                </a:solidFill>
              </a:rPr>
              <a:t>Столкнуть разные мнения людей, предъявить одновременно противоречивые факты. </a:t>
            </a:r>
          </a:p>
          <a:p>
            <a:pPr indent="-182880" eaLnBrk="1" fontAlgn="auto" hangingPunct="1">
              <a:spcAft>
                <a:spcPts val="0"/>
              </a:spcAft>
              <a:buClr>
                <a:schemeClr val="bg2">
                  <a:lumMod val="50000"/>
                </a:schemeClr>
              </a:buClr>
              <a:defRPr/>
            </a:pPr>
            <a:r>
              <a:rPr lang="ru-RU" sz="2400" dirty="0">
                <a:solidFill>
                  <a:schemeClr val="tx1"/>
                </a:solidFill>
              </a:rPr>
              <a:t>Дать невыполнимое практическое задание.</a:t>
            </a:r>
          </a:p>
          <a:p>
            <a:pPr indent="-182880" eaLnBrk="1" fontAlgn="auto" hangingPunct="1"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26658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with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with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withGroup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withGroup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withGroup">
                            <p:stCondLst>
                              <p:cond delay="50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withGroup">
                            <p:stCondLst>
                              <p:cond delay="6000"/>
                            </p:stCondLst>
                            <p:childTnLst>
                              <p:par>
                                <p:cTn id="4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withGroup">
                            <p:stCondLst>
                              <p:cond delay="7000"/>
                            </p:stCondLst>
                            <p:childTnLst>
                              <p:par>
                                <p:cTn id="4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35182" y="484909"/>
            <a:ext cx="5361709" cy="1355725"/>
          </a:xfrm>
        </p:spPr>
        <p:txBody>
          <a:bodyPr/>
          <a:lstStyle/>
          <a:p>
            <a:r>
              <a:rPr lang="ru-RU" sz="4000" dirty="0" smtClean="0"/>
              <a:t>Привлекательная цель</a:t>
            </a:r>
            <a:endParaRPr lang="ru-RU" sz="40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72840" y="1911927"/>
            <a:ext cx="5673433" cy="3906982"/>
          </a:xfrm>
        </p:spPr>
        <p:txBody>
          <a:bodyPr/>
          <a:lstStyle/>
          <a:p>
            <a:pPr algn="just"/>
            <a:r>
              <a:rPr lang="ru-RU" sz="2800" dirty="0" smtClean="0">
                <a:solidFill>
                  <a:schemeClr val="tx1"/>
                </a:solidFill>
              </a:rPr>
              <a:t>Сегодня </a:t>
            </a:r>
            <a:r>
              <a:rPr lang="ru-RU" sz="2800" dirty="0">
                <a:solidFill>
                  <a:schemeClr val="tx1"/>
                </a:solidFill>
              </a:rPr>
              <a:t>мы будем изучать то, что невозможно увидеть только глазами.</a:t>
            </a:r>
          </a:p>
          <a:p>
            <a:pPr algn="just"/>
            <a:r>
              <a:rPr lang="ru-RU" sz="2800" dirty="0">
                <a:solidFill>
                  <a:schemeClr val="tx1"/>
                </a:solidFill>
              </a:rPr>
              <a:t>«Возьмите в руки семена, они живые! хотите в этом убедиться?»</a:t>
            </a:r>
          </a:p>
          <a:p>
            <a:pPr algn="just"/>
            <a:r>
              <a:rPr lang="ru-RU" sz="2800" dirty="0" smtClean="0">
                <a:solidFill>
                  <a:schemeClr val="tx1"/>
                </a:solidFill>
              </a:rPr>
              <a:t>Сегодня </a:t>
            </a:r>
            <a:r>
              <a:rPr lang="ru-RU" sz="2800" dirty="0">
                <a:solidFill>
                  <a:schemeClr val="tx1"/>
                </a:solidFill>
              </a:rPr>
              <a:t>вы научитесь читать мысли учителя.</a:t>
            </a:r>
          </a:p>
          <a:p>
            <a:endParaRPr lang="ru-RU" sz="2400" dirty="0" smtClean="0">
              <a:solidFill>
                <a:schemeClr val="tx1"/>
              </a:solidFill>
            </a:endParaRPr>
          </a:p>
          <a:p>
            <a:endParaRPr lang="ru-RU" sz="2400" dirty="0">
              <a:solidFill>
                <a:schemeClr val="tx1"/>
              </a:solidFill>
            </a:endParaRPr>
          </a:p>
        </p:txBody>
      </p:sp>
      <p:pic>
        <p:nvPicPr>
          <p:cNvPr id="6" name="09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372637" y="379376"/>
            <a:ext cx="4223618" cy="3167713"/>
          </a:xfrm>
          <a:prstGeom prst="rect">
            <a:avLst/>
          </a:prstGeom>
        </p:spPr>
      </p:pic>
      <p:pic>
        <p:nvPicPr>
          <p:cNvPr id="7" name="Picture 2" descr="Качество семян в хозяйствах Красносельского района специалисты оценивают &quot;как одно из лучших в области&quot;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6736" y="3686038"/>
            <a:ext cx="4221081" cy="2819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7412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bg2">
                    <a:lumMod val="50000"/>
                  </a:schemeClr>
                </a:solidFill>
              </a:rPr>
              <a:t>Актуальность</a:t>
            </a:r>
            <a:endParaRPr lang="ru-RU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374232" y="1829692"/>
            <a:ext cx="9288380" cy="4282350"/>
          </a:xfrm>
        </p:spPr>
        <p:txBody>
          <a:bodyPr>
            <a:normAutofit/>
          </a:bodyPr>
          <a:lstStyle/>
          <a:p>
            <a:pPr algn="just">
              <a:buClr>
                <a:schemeClr val="bg2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ru-RU" sz="2400" dirty="0" smtClean="0">
                <a:solidFill>
                  <a:schemeClr val="tx1"/>
                </a:solidFill>
              </a:rPr>
              <a:t>«Обучение </a:t>
            </a:r>
            <a:r>
              <a:rPr lang="ru-RU" sz="2400" dirty="0">
                <a:solidFill>
                  <a:schemeClr val="tx1"/>
                </a:solidFill>
              </a:rPr>
              <a:t>- целенаправленный процесс организации деятельности обучающихся по овладению знаниями, умениями, навыками и компетенцией, … </a:t>
            </a:r>
            <a:r>
              <a:rPr lang="ru-RU" sz="2400" u="sng" dirty="0">
                <a:solidFill>
                  <a:schemeClr val="tx1"/>
                </a:solidFill>
              </a:rPr>
              <a:t>формированию у обучающихся мотивации получения образования в течение всей жизни</a:t>
            </a:r>
            <a:r>
              <a:rPr lang="ru-RU" sz="2400" dirty="0">
                <a:solidFill>
                  <a:schemeClr val="tx1"/>
                </a:solidFill>
              </a:rPr>
              <a:t>…»</a:t>
            </a:r>
            <a:r>
              <a:rPr lang="ru-RU" sz="2400" b="1" dirty="0">
                <a:solidFill>
                  <a:schemeClr val="tx1"/>
                </a:solidFill>
              </a:rPr>
              <a:t> </a:t>
            </a:r>
            <a:r>
              <a:rPr lang="ru-RU" sz="2400" b="1" dirty="0" smtClean="0">
                <a:solidFill>
                  <a:schemeClr val="tx1"/>
                </a:solidFill>
              </a:rPr>
              <a:t>(</a:t>
            </a:r>
            <a:r>
              <a:rPr lang="ru-RU" sz="2400" dirty="0" smtClean="0">
                <a:solidFill>
                  <a:schemeClr val="tx1"/>
                </a:solidFill>
              </a:rPr>
              <a:t>Федеральный закон №279 «Об образовании в Российской Федерации»).</a:t>
            </a:r>
            <a:endParaRPr lang="ru-RU" sz="2400" dirty="0">
              <a:solidFill>
                <a:schemeClr val="tx1"/>
              </a:solidFill>
            </a:endParaRPr>
          </a:p>
          <a:p>
            <a:pPr algn="just">
              <a:buClr>
                <a:schemeClr val="bg2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ru-RU" sz="2400" dirty="0" smtClean="0">
                <a:solidFill>
                  <a:schemeClr val="tx1"/>
                </a:solidFill>
              </a:rPr>
              <a:t>Стандарт </a:t>
            </a:r>
            <a:r>
              <a:rPr lang="ru-RU" sz="2400" dirty="0">
                <a:solidFill>
                  <a:schemeClr val="tx1"/>
                </a:solidFill>
              </a:rPr>
              <a:t>устанавливает требования к личностным результатам освоения обучающимися основной образовательной программы, «включающим готовность и способность обучающихся к саморазвитию и личностному самоопределению, </a:t>
            </a:r>
            <a:r>
              <a:rPr lang="ru-RU" sz="2400" u="sng" dirty="0" err="1">
                <a:solidFill>
                  <a:schemeClr val="tx1"/>
                </a:solidFill>
              </a:rPr>
              <a:t>сформированность</a:t>
            </a:r>
            <a:r>
              <a:rPr lang="ru-RU" sz="2400" u="sng" dirty="0">
                <a:solidFill>
                  <a:schemeClr val="tx1"/>
                </a:solidFill>
              </a:rPr>
              <a:t> их мотивации к обучению и целенаправленной познавательной деятельности…».</a:t>
            </a:r>
            <a:endParaRPr lang="ru-RU" sz="2400" dirty="0">
              <a:solidFill>
                <a:schemeClr val="tx1"/>
              </a:solidFill>
            </a:endParaRPr>
          </a:p>
          <a:p>
            <a:endParaRPr lang="ru-RU" dirty="0"/>
          </a:p>
        </p:txBody>
      </p:sp>
      <p:pic>
        <p:nvPicPr>
          <p:cNvPr id="1026" name="Picture 2" descr="http://dou119.ivedu.ru/thumbs_orig/files/documents/fz-273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431" y="1812757"/>
            <a:ext cx="1530535" cy="2000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1.bp.blogspot.com/-448VunAYKvE/TVWbzVhPAuI/AAAAAAAAAcQ/6I8lhHsfXxM/s1600/%25D0%25A0%25D0%25B8%25D1%2581%25D1%2583%25D0%25BD%25D0%25BE%25D0%25BA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234" y="3914273"/>
            <a:ext cx="1435198" cy="2215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8357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5625" y="212725"/>
            <a:ext cx="10515600" cy="83185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b="1" dirty="0" smtClean="0">
                <a:solidFill>
                  <a:schemeClr val="bg2">
                    <a:lumMod val="25000"/>
                  </a:schemeClr>
                </a:solidFill>
              </a:rPr>
              <a:t>7 класс. Урок «Отряды насекомых».</a:t>
            </a:r>
            <a:endParaRPr lang="ru-RU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96863" y="1554163"/>
            <a:ext cx="7043737" cy="3746500"/>
          </a:xfrm>
        </p:spPr>
        <p:txBody>
          <a:bodyPr/>
          <a:lstStyle/>
          <a:p>
            <a:pPr marL="0" indent="0" eaLnBrk="1" hangingPunct="1">
              <a:buFont typeface="Corbel" panose="020B0503020204020204" pitchFamily="34" charset="0"/>
              <a:buNone/>
            </a:pPr>
            <a:r>
              <a:rPr lang="ru-RU" altLang="ru-RU" sz="2400" b="1" i="1" smtClean="0">
                <a:solidFill>
                  <a:schemeClr val="tx1"/>
                </a:solidFill>
              </a:rPr>
              <a:t>Стихотворение А. А. Фета «Бабочка»:</a:t>
            </a:r>
            <a:endParaRPr lang="ru-RU" altLang="ru-RU" sz="2400" smtClean="0">
              <a:solidFill>
                <a:schemeClr val="tx1"/>
              </a:solidFill>
            </a:endParaRPr>
          </a:p>
          <a:p>
            <a:pPr marL="0" indent="0" eaLnBrk="1" hangingPunct="1">
              <a:buFont typeface="Corbel" panose="020B0503020204020204" pitchFamily="34" charset="0"/>
              <a:buNone/>
            </a:pPr>
            <a:r>
              <a:rPr lang="ru-RU" altLang="ru-RU" sz="2400" smtClean="0">
                <a:solidFill>
                  <a:schemeClr val="tx1"/>
                </a:solidFill>
              </a:rPr>
              <a:t> Ты прав. </a:t>
            </a:r>
          </a:p>
          <a:p>
            <a:pPr marL="0" indent="0" eaLnBrk="1" hangingPunct="1">
              <a:buFont typeface="Corbel" panose="020B0503020204020204" pitchFamily="34" charset="0"/>
              <a:buNone/>
            </a:pPr>
            <a:r>
              <a:rPr lang="ru-RU" altLang="ru-RU" sz="2400" smtClean="0">
                <a:solidFill>
                  <a:schemeClr val="tx1"/>
                </a:solidFill>
              </a:rPr>
              <a:t>  Одним воздушным очертаньем</a:t>
            </a:r>
          </a:p>
          <a:p>
            <a:pPr marL="0" indent="0" eaLnBrk="1" hangingPunct="1">
              <a:buFont typeface="Corbel" panose="020B0503020204020204" pitchFamily="34" charset="0"/>
              <a:buNone/>
            </a:pPr>
            <a:r>
              <a:rPr lang="ru-RU" altLang="ru-RU" sz="2400" smtClean="0">
                <a:solidFill>
                  <a:schemeClr val="tx1"/>
                </a:solidFill>
              </a:rPr>
              <a:t>  Я так мила.</a:t>
            </a:r>
          </a:p>
          <a:p>
            <a:pPr marL="0" indent="0" eaLnBrk="1" hangingPunct="1">
              <a:buFont typeface="Corbel" panose="020B0503020204020204" pitchFamily="34" charset="0"/>
              <a:buNone/>
            </a:pPr>
            <a:r>
              <a:rPr lang="ru-RU" altLang="ru-RU" sz="2400" smtClean="0">
                <a:solidFill>
                  <a:schemeClr val="tx1"/>
                </a:solidFill>
              </a:rPr>
              <a:t>  Весь бархат мой с его живым миганьем-                 </a:t>
            </a:r>
          </a:p>
          <a:p>
            <a:pPr marL="0" indent="0" eaLnBrk="1" hangingPunct="1">
              <a:buFont typeface="Corbel" panose="020B0503020204020204" pitchFamily="34" charset="0"/>
              <a:buNone/>
            </a:pPr>
            <a:r>
              <a:rPr lang="ru-RU" altLang="ru-RU" sz="2400" smtClean="0">
                <a:solidFill>
                  <a:schemeClr val="tx1"/>
                </a:solidFill>
              </a:rPr>
              <a:t> Лишь два крыла.</a:t>
            </a:r>
          </a:p>
          <a:p>
            <a:pPr marL="0" indent="0" eaLnBrk="1" hangingPunct="1">
              <a:buFont typeface="Corbel" panose="020B0503020204020204" pitchFamily="34" charset="0"/>
              <a:buNone/>
            </a:pPr>
            <a:r>
              <a:rPr lang="ru-RU" altLang="ru-RU" sz="2400" smtClean="0">
                <a:solidFill>
                  <a:schemeClr val="tx1"/>
                </a:solidFill>
              </a:rPr>
              <a:t> Не спрашивай: откуда появилась, куда спешу?</a:t>
            </a:r>
          </a:p>
          <a:p>
            <a:pPr marL="0" indent="0" eaLnBrk="1" hangingPunct="1">
              <a:buFont typeface="Corbel" panose="020B0503020204020204" pitchFamily="34" charset="0"/>
              <a:buNone/>
            </a:pPr>
            <a:r>
              <a:rPr lang="ru-RU" altLang="ru-RU" sz="2400" smtClean="0">
                <a:solidFill>
                  <a:schemeClr val="tx1"/>
                </a:solidFill>
              </a:rPr>
              <a:t> Здесь на цветок я лёгкий опустилась и вот - дышу.</a:t>
            </a:r>
          </a:p>
        </p:txBody>
      </p:sp>
      <p:sp>
        <p:nvSpPr>
          <p:cNvPr id="4" name="Прямоугольник 3"/>
          <p:cNvSpPr>
            <a:spLocks noChangeArrowheads="1"/>
          </p:cNvSpPr>
          <p:nvPr/>
        </p:nvSpPr>
        <p:spPr bwMode="auto">
          <a:xfrm>
            <a:off x="6815138" y="1514475"/>
            <a:ext cx="5072062" cy="4037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</a:pPr>
            <a:r>
              <a:rPr lang="ru-RU" altLang="ru-RU" sz="2800">
                <a:solidFill>
                  <a:srgbClr val="000000"/>
                </a:solidFill>
                <a:latin typeface="Corbel" panose="020B0503020204020204" pitchFamily="34" charset="0"/>
              </a:rPr>
              <a:t> </a:t>
            </a:r>
            <a:r>
              <a:rPr lang="ru-RU" altLang="ru-RU" sz="2400" b="1" i="1">
                <a:solidFill>
                  <a:prstClr val="black"/>
                </a:solidFill>
                <a:latin typeface="Corbel" panose="020B0503020204020204" pitchFamily="34" charset="0"/>
              </a:rPr>
              <a:t>Басня И. А. Крылова «Стрекоза и муравей»:</a:t>
            </a:r>
            <a:endParaRPr lang="ru-RU" altLang="ru-RU" sz="2400">
              <a:solidFill>
                <a:prstClr val="black"/>
              </a:solidFill>
              <a:latin typeface="Corbel" panose="020B0503020204020204" pitchFamily="34" charset="0"/>
            </a:endParaRPr>
          </a:p>
          <a:p>
            <a:pPr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</a:pPr>
            <a:r>
              <a:rPr lang="ru-RU" altLang="ru-RU" sz="2400">
                <a:solidFill>
                  <a:srgbClr val="000000"/>
                </a:solidFill>
                <a:latin typeface="Corbel" panose="020B0503020204020204" pitchFamily="34" charset="0"/>
              </a:rPr>
              <a:t>              Попрыгунья Стрекоза</a:t>
            </a:r>
          </a:p>
          <a:p>
            <a:pPr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</a:pPr>
            <a:r>
              <a:rPr lang="ru-RU" altLang="ru-RU" sz="2400">
                <a:solidFill>
                  <a:srgbClr val="000000"/>
                </a:solidFill>
                <a:latin typeface="Corbel" panose="020B0503020204020204" pitchFamily="34" charset="0"/>
              </a:rPr>
              <a:t>               Лето красное пропела,</a:t>
            </a:r>
          </a:p>
          <a:p>
            <a:pPr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</a:pPr>
            <a:r>
              <a:rPr lang="ru-RU" altLang="ru-RU" sz="2400">
                <a:solidFill>
                  <a:srgbClr val="000000"/>
                </a:solidFill>
                <a:latin typeface="Corbel" panose="020B0503020204020204" pitchFamily="34" charset="0"/>
              </a:rPr>
              <a:t>               Оглянуться не успела, </a:t>
            </a:r>
          </a:p>
          <a:p>
            <a:pPr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</a:pPr>
            <a:r>
              <a:rPr lang="ru-RU" altLang="ru-RU" sz="2400">
                <a:solidFill>
                  <a:srgbClr val="000000"/>
                </a:solidFill>
                <a:latin typeface="Corbel" panose="020B0503020204020204" pitchFamily="34" charset="0"/>
              </a:rPr>
              <a:t>               Как зима катит в глаза.</a:t>
            </a:r>
          </a:p>
          <a:p>
            <a:pPr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</a:pPr>
            <a:r>
              <a:rPr lang="ru-RU" altLang="ru-RU" sz="2400">
                <a:solidFill>
                  <a:srgbClr val="000000"/>
                </a:solidFill>
                <a:latin typeface="Corbel" panose="020B0503020204020204" pitchFamily="34" charset="0"/>
              </a:rPr>
              <a:t>              «Кумушка, мне странно это:</a:t>
            </a:r>
          </a:p>
          <a:p>
            <a:pPr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</a:pPr>
            <a:r>
              <a:rPr lang="ru-RU" altLang="ru-RU" sz="2400">
                <a:solidFill>
                  <a:srgbClr val="000000"/>
                </a:solidFill>
                <a:latin typeface="Corbel" panose="020B0503020204020204" pitchFamily="34" charset="0"/>
              </a:rPr>
              <a:t>               Да работала ль ты в лето?» -</a:t>
            </a:r>
          </a:p>
          <a:p>
            <a:pPr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</a:pPr>
            <a:r>
              <a:rPr lang="ru-RU" altLang="ru-RU" sz="2400">
                <a:solidFill>
                  <a:srgbClr val="000000"/>
                </a:solidFill>
                <a:latin typeface="Corbel" panose="020B0503020204020204" pitchFamily="34" charset="0"/>
              </a:rPr>
              <a:t>               Говорит ей Муравей.</a:t>
            </a:r>
          </a:p>
        </p:txBody>
      </p:sp>
      <p:sp>
        <p:nvSpPr>
          <p:cNvPr id="5" name="Прямоугольник 4"/>
          <p:cNvSpPr>
            <a:spLocks noChangeArrowheads="1"/>
          </p:cNvSpPr>
          <p:nvPr/>
        </p:nvSpPr>
        <p:spPr bwMode="auto">
          <a:xfrm>
            <a:off x="217488" y="5500688"/>
            <a:ext cx="11974512" cy="868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286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ru-RU" altLang="ru-RU" sz="2800">
                <a:solidFill>
                  <a:srgbClr val="000000"/>
                </a:solidFill>
                <a:latin typeface="Corbel" panose="020B0503020204020204" pitchFamily="34" charset="0"/>
              </a:rPr>
              <a:t>Задание. Найдите в тексте характерные признаки отрядов «Чешуекрылые» и «Стрекозы» и определите, какие ошибки допустили поэт и баснописец. </a:t>
            </a:r>
          </a:p>
        </p:txBody>
      </p:sp>
      <p:sp>
        <p:nvSpPr>
          <p:cNvPr id="6" name="Прямоугольник 5"/>
          <p:cNvSpPr>
            <a:spLocks noChangeArrowheads="1"/>
          </p:cNvSpPr>
          <p:nvPr/>
        </p:nvSpPr>
        <p:spPr bwMode="auto">
          <a:xfrm>
            <a:off x="479425" y="1057275"/>
            <a:ext cx="10972800" cy="481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286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ru-RU" altLang="ru-RU" sz="2800" dirty="0">
                <a:solidFill>
                  <a:srgbClr val="000000"/>
                </a:solidFill>
                <a:latin typeface="Corbel" panose="020B0503020204020204" pitchFamily="34" charset="0"/>
              </a:rPr>
              <a:t>Прием «Лови ошибку». Найдите биологические неточности.</a:t>
            </a:r>
          </a:p>
        </p:txBody>
      </p:sp>
    </p:spTree>
    <p:extLst>
      <p:ext uri="{BB962C8B-B14F-4D97-AF65-F5344CB8AC3E}">
        <p14:creationId xmlns:p14="http://schemas.microsoft.com/office/powerpoint/2010/main" val="2414762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2" descr="Organ Pipe Cactus Stock Photos, Pictures, Royalty Free Organ Pipe Cactus Images And Stock Photograph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4795" y="1163782"/>
            <a:ext cx="3582503" cy="44740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812088" cy="11430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 smtClean="0">
                <a:solidFill>
                  <a:schemeClr val="bg2">
                    <a:lumMod val="50000"/>
                  </a:schemeClr>
                </a:solidFill>
              </a:rPr>
              <a:t>Органы </a:t>
            </a:r>
            <a:r>
              <a:rPr lang="ru-RU" dirty="0">
                <a:solidFill>
                  <a:schemeClr val="bg2">
                    <a:lumMod val="50000"/>
                  </a:schemeClr>
                </a:solidFill>
              </a:rPr>
              <a:t>нашего организма </a:t>
            </a:r>
            <a:endParaRPr lang="ru-RU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4998" y="2161309"/>
            <a:ext cx="7876165" cy="4405745"/>
          </a:xfrm>
        </p:spPr>
        <p:txBody>
          <a:bodyPr rtlCol="0">
            <a:normAutofit fontScale="92500" lnSpcReduction="10000"/>
          </a:bodyPr>
          <a:lstStyle/>
          <a:p>
            <a:pPr indent="-182880" eaLnBrk="1" fontAlgn="auto" hangingPunct="1">
              <a:spcAft>
                <a:spcPts val="0"/>
              </a:spcAft>
              <a:buClr>
                <a:schemeClr val="bg2">
                  <a:lumMod val="50000"/>
                </a:schemeClr>
              </a:buClr>
              <a:defRPr/>
            </a:pPr>
            <a:r>
              <a:rPr lang="ru-RU" sz="3200" dirty="0" smtClean="0">
                <a:solidFill>
                  <a:schemeClr val="tx1"/>
                </a:solidFill>
              </a:rPr>
              <a:t>Масса </a:t>
            </a:r>
            <a:r>
              <a:rPr lang="ru-RU" sz="3200" dirty="0">
                <a:solidFill>
                  <a:schemeClr val="tx1"/>
                </a:solidFill>
              </a:rPr>
              <a:t>этого органа у взрослого человека в среднем достигает 2,7 кг.</a:t>
            </a:r>
          </a:p>
          <a:p>
            <a:pPr indent="-182880" eaLnBrk="1" fontAlgn="auto" hangingPunct="1">
              <a:spcAft>
                <a:spcPts val="0"/>
              </a:spcAft>
              <a:buClr>
                <a:schemeClr val="bg2">
                  <a:lumMod val="50000"/>
                </a:schemeClr>
              </a:buClr>
              <a:defRPr/>
            </a:pPr>
            <a:r>
              <a:rPr lang="ru-RU" sz="3200" dirty="0">
                <a:solidFill>
                  <a:schemeClr val="tx1"/>
                </a:solidFill>
              </a:rPr>
              <a:t>Это самый тяжелый орган человеческого тела.</a:t>
            </a:r>
          </a:p>
          <a:p>
            <a:pPr indent="-182880" eaLnBrk="1" fontAlgn="auto" hangingPunct="1">
              <a:spcAft>
                <a:spcPts val="0"/>
              </a:spcAft>
              <a:buClr>
                <a:schemeClr val="bg2">
                  <a:lumMod val="50000"/>
                </a:schemeClr>
              </a:buClr>
              <a:defRPr/>
            </a:pPr>
            <a:r>
              <a:rPr lang="ru-RU" sz="3200" dirty="0">
                <a:solidFill>
                  <a:schemeClr val="tx1"/>
                </a:solidFill>
              </a:rPr>
              <a:t>Это сложный орган со многими функциями.</a:t>
            </a:r>
          </a:p>
          <a:p>
            <a:pPr indent="-182880" eaLnBrk="1" fontAlgn="auto" hangingPunct="1">
              <a:spcAft>
                <a:spcPts val="0"/>
              </a:spcAft>
              <a:buClr>
                <a:schemeClr val="bg2">
                  <a:lumMod val="50000"/>
                </a:schemeClr>
              </a:buClr>
              <a:defRPr/>
            </a:pPr>
            <a:r>
              <a:rPr lang="ru-RU" sz="3200" dirty="0">
                <a:solidFill>
                  <a:schemeClr val="tx1"/>
                </a:solidFill>
              </a:rPr>
              <a:t>Этот орган постоянно отмирает и рождается вновь.</a:t>
            </a:r>
          </a:p>
          <a:p>
            <a:pPr indent="-182880" eaLnBrk="1" fontAlgn="auto" hangingPunct="1">
              <a:spcAft>
                <a:spcPts val="0"/>
              </a:spcAft>
              <a:buClr>
                <a:schemeClr val="bg2">
                  <a:lumMod val="50000"/>
                </a:schemeClr>
              </a:buClr>
              <a:defRPr/>
            </a:pPr>
            <a:r>
              <a:rPr lang="ru-RU" sz="3200" dirty="0">
                <a:solidFill>
                  <a:schemeClr val="tx1"/>
                </a:solidFill>
              </a:rPr>
              <a:t>Кожа</a:t>
            </a:r>
          </a:p>
          <a:p>
            <a:pPr marL="0" indent="0" eaLnBrk="1" fontAlgn="auto" hangingPunct="1">
              <a:spcAft>
                <a:spcPts val="0"/>
              </a:spcAft>
              <a:buClr>
                <a:schemeClr val="bg2">
                  <a:lumMod val="50000"/>
                </a:schemeClr>
              </a:buClr>
              <a:buFont typeface="Corbel" panose="020B0503020204020204" pitchFamily="34" charset="0"/>
              <a:buNone/>
              <a:defRPr/>
            </a:pPr>
            <a:r>
              <a:rPr lang="ru-RU" dirty="0"/>
              <a:t> </a:t>
            </a:r>
          </a:p>
          <a:p>
            <a:pPr indent="-182880" eaLnBrk="1" fontAlgn="auto" hangingPunct="1">
              <a:spcAft>
                <a:spcPts val="0"/>
              </a:spcAft>
              <a:buClr>
                <a:schemeClr val="bg2">
                  <a:lumMod val="50000"/>
                </a:schemeClr>
              </a:buClr>
              <a:defRPr/>
            </a:pP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279201" y="1415534"/>
            <a:ext cx="18473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414866931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7" dur="2000"/>
                                        <p:tgtEl>
                                          <p:spTgt spid="778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7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10491" y="547255"/>
            <a:ext cx="4576474" cy="1355725"/>
          </a:xfrm>
        </p:spPr>
        <p:txBody>
          <a:bodyPr rtlCol="0"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dirty="0" smtClean="0">
                <a:solidFill>
                  <a:schemeClr val="bg2">
                    <a:lumMod val="50000"/>
                  </a:schemeClr>
                </a:solidFill>
              </a:rPr>
              <a:t>Удивляй! </a:t>
            </a:r>
            <a:endParaRPr lang="ru-RU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359236" y="331049"/>
            <a:ext cx="5507183" cy="6214129"/>
          </a:xfrm>
        </p:spPr>
        <p:txBody>
          <a:bodyPr/>
          <a:lstStyle/>
          <a:p>
            <a:pPr eaLnBrk="1" hangingPunct="1">
              <a:buClr>
                <a:schemeClr val="bg2">
                  <a:lumMod val="50000"/>
                </a:schemeClr>
              </a:buClr>
            </a:pPr>
            <a:r>
              <a:rPr lang="ru-RU" altLang="ru-RU" sz="2400" dirty="0" smtClean="0">
                <a:solidFill>
                  <a:schemeClr val="bg2">
                    <a:lumMod val="50000"/>
                  </a:schemeClr>
                </a:solidFill>
              </a:rPr>
              <a:t>В одном кубическом миллиметре крови здорового человека содержится пять миллионов эритроцитов, цепочкой которых можно опоясать земной шар по экватору.</a:t>
            </a:r>
          </a:p>
          <a:p>
            <a:pPr eaLnBrk="1" hangingPunct="1">
              <a:buClr>
                <a:schemeClr val="bg2">
                  <a:lumMod val="50000"/>
                </a:schemeClr>
              </a:buClr>
            </a:pPr>
            <a:r>
              <a:rPr lang="ru-RU" sz="2400" dirty="0">
                <a:solidFill>
                  <a:schemeClr val="bg2">
                    <a:lumMod val="50000"/>
                  </a:schemeClr>
                </a:solidFill>
              </a:rPr>
              <a:t>При чихании от вас разлетаются мельчайшие капли воды на расстояние 1,8 метра со скоростью 160 км в </a:t>
            </a:r>
            <a:r>
              <a:rPr lang="ru-RU" sz="2400" dirty="0" smtClean="0">
                <a:solidFill>
                  <a:schemeClr val="bg2">
                    <a:lumMod val="50000"/>
                  </a:schemeClr>
                </a:solidFill>
              </a:rPr>
              <a:t>час.</a:t>
            </a:r>
          </a:p>
          <a:p>
            <a:pPr>
              <a:buClr>
                <a:schemeClr val="bg2">
                  <a:lumMod val="50000"/>
                </a:schemeClr>
              </a:buClr>
            </a:pPr>
            <a:r>
              <a:rPr lang="ru-RU" sz="2400" dirty="0">
                <a:solidFill>
                  <a:schemeClr val="bg2">
                    <a:lumMod val="50000"/>
                  </a:schemeClr>
                </a:solidFill>
              </a:rPr>
              <a:t>Человеческий мозг генерирует за день больше электрических импульсов, чем все телефоны мира вместе взятые.</a:t>
            </a:r>
          </a:p>
          <a:p>
            <a:pPr>
              <a:buClr>
                <a:schemeClr val="bg2">
                  <a:lumMod val="50000"/>
                </a:schemeClr>
              </a:buClr>
            </a:pPr>
            <a:r>
              <a:rPr lang="ru-RU" sz="2400" dirty="0">
                <a:solidFill>
                  <a:schemeClr val="bg2">
                    <a:lumMod val="50000"/>
                  </a:schemeClr>
                </a:solidFill>
              </a:rPr>
              <a:t>Общий вес бактерий, живущих в организме человека, составляет 2 килограмма.</a:t>
            </a:r>
          </a:p>
          <a:p>
            <a:pPr eaLnBrk="1" hangingPunct="1">
              <a:buClr>
                <a:schemeClr val="bg2">
                  <a:lumMod val="50000"/>
                </a:schemeClr>
              </a:buClr>
            </a:pPr>
            <a:endParaRPr lang="ru-RU" dirty="0"/>
          </a:p>
          <a:p>
            <a:pPr eaLnBrk="1" hangingPunct="1">
              <a:buClr>
                <a:schemeClr val="bg2">
                  <a:lumMod val="50000"/>
                </a:schemeClr>
              </a:buClr>
            </a:pPr>
            <a:endParaRPr lang="ru-RU" altLang="ru-RU" dirty="0" smtClean="0">
              <a:solidFill>
                <a:schemeClr val="tx1"/>
              </a:solidFill>
            </a:endParaRPr>
          </a:p>
        </p:txBody>
      </p:sp>
      <p:pic>
        <p:nvPicPr>
          <p:cNvPr id="62468" name="Picture 2" descr="http://www.lousycv.com/wp-content/uploads/2015/05/7d7d5fd35f6533e2373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426" y="1798934"/>
            <a:ext cx="5497512" cy="364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68179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6950075" cy="1355725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 smtClean="0">
                <a:solidFill>
                  <a:schemeClr val="bg2">
                    <a:lumMod val="50000"/>
                  </a:schemeClr>
                </a:solidFill>
              </a:rPr>
              <a:t>А где цветки у березы?</a:t>
            </a:r>
            <a:endParaRPr lang="ru-RU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82663" y="2332038"/>
            <a:ext cx="4824412" cy="3132137"/>
          </a:xfrm>
        </p:spPr>
        <p:txBody>
          <a:bodyPr rtlCol="0">
            <a:noAutofit/>
          </a:bodyPr>
          <a:lstStyle/>
          <a:p>
            <a:pPr>
              <a:lnSpc>
                <a:spcPct val="100000"/>
              </a:lnSpc>
              <a:buClr>
                <a:schemeClr val="bg2">
                  <a:lumMod val="50000"/>
                </a:schemeClr>
              </a:buClr>
              <a:defRPr/>
            </a:pPr>
            <a:r>
              <a:rPr lang="ru-RU" sz="2800" dirty="0">
                <a:solidFill>
                  <a:schemeClr val="tx1"/>
                </a:solidFill>
              </a:rPr>
              <a:t>Березу относят к растениям отдела Покрытосеменные или Цветковые.</a:t>
            </a:r>
          </a:p>
          <a:p>
            <a:pPr>
              <a:lnSpc>
                <a:spcPct val="100000"/>
              </a:lnSpc>
              <a:buClr>
                <a:schemeClr val="bg2">
                  <a:lumMod val="50000"/>
                </a:schemeClr>
              </a:buClr>
              <a:defRPr/>
            </a:pPr>
            <a:r>
              <a:rPr lang="ru-RU" sz="2800" dirty="0">
                <a:solidFill>
                  <a:schemeClr val="tx1"/>
                </a:solidFill>
              </a:rPr>
              <a:t>Опишите цветы березы.</a:t>
            </a:r>
          </a:p>
          <a:p>
            <a:pPr>
              <a:lnSpc>
                <a:spcPct val="100000"/>
              </a:lnSpc>
              <a:buClr>
                <a:schemeClr val="bg2">
                  <a:lumMod val="50000"/>
                </a:schemeClr>
              </a:buClr>
              <a:defRPr/>
            </a:pPr>
            <a:r>
              <a:rPr lang="ru-RU" sz="2800" dirty="0">
                <a:solidFill>
                  <a:schemeClr val="tx1"/>
                </a:solidFill>
              </a:rPr>
              <a:t>Почему они не такие привлекательные, яркие как у черёмухи или яблони?</a:t>
            </a:r>
          </a:p>
        </p:txBody>
      </p:sp>
      <p:pic>
        <p:nvPicPr>
          <p:cNvPr id="63492" name="Picture 2" descr="http://megabook.ru/stream/mediapreview?Key=%D0%A1%D0%B5%D1%80%D0%B5%D0%B6%D0%BA%D0%B0&amp;Width=654&amp;Height=65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545"/>
          <a:stretch>
            <a:fillRect/>
          </a:stretch>
        </p:blipFill>
        <p:spPr bwMode="auto">
          <a:xfrm>
            <a:off x="9482138" y="701675"/>
            <a:ext cx="2108200" cy="340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3" name="Picture 4" descr="http://www.tdecologica.ru/files/porody/bereza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3575" y="2584450"/>
            <a:ext cx="2762250" cy="361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2289362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6747" y="304800"/>
            <a:ext cx="6236369" cy="1355725"/>
          </a:xfrm>
        </p:spPr>
        <p:txBody>
          <a:bodyPr/>
          <a:lstStyle/>
          <a:p>
            <a:r>
              <a:rPr lang="ru-RU" sz="3600" dirty="0" smtClean="0"/>
              <a:t>Противоречивые факты</a:t>
            </a:r>
            <a:endParaRPr lang="ru-RU" sz="3600" dirty="0"/>
          </a:p>
        </p:txBody>
      </p:sp>
      <p:sp>
        <p:nvSpPr>
          <p:cNvPr id="7" name="Объект 6"/>
          <p:cNvSpPr>
            <a:spLocks noGrp="1"/>
          </p:cNvSpPr>
          <p:nvPr>
            <p:ph idx="1"/>
          </p:nvPr>
        </p:nvSpPr>
        <p:spPr>
          <a:xfrm>
            <a:off x="565484" y="1929065"/>
            <a:ext cx="6156158" cy="4038600"/>
          </a:xfrm>
        </p:spPr>
        <p:txBody>
          <a:bodyPr/>
          <a:lstStyle/>
          <a:p>
            <a:pPr algn="just"/>
            <a:r>
              <a:rPr lang="ru-RU" sz="2800" dirty="0" smtClean="0">
                <a:solidFill>
                  <a:schemeClr val="tx1"/>
                </a:solidFill>
              </a:rPr>
              <a:t>Поспорили два ученика. Один учащийся утверждал, что кровь движется только по кровеносным сосудам, другой сказал, что кровь просачивается через стенки сосудов, и подтвердил это тем фактом, что даже при слабом повреждении кожи выступает кровь.</a:t>
            </a:r>
          </a:p>
          <a:p>
            <a:pPr algn="just"/>
            <a:r>
              <a:rPr lang="ru-RU" sz="2800" dirty="0" smtClean="0">
                <a:solidFill>
                  <a:schemeClr val="tx1"/>
                </a:solidFill>
              </a:rPr>
              <a:t>Задание. </a:t>
            </a:r>
            <a:r>
              <a:rPr lang="ru-RU" sz="2800" dirty="0">
                <a:solidFill>
                  <a:schemeClr val="tx1"/>
                </a:solidFill>
              </a:rPr>
              <a:t>Кто прав</a:t>
            </a:r>
            <a:r>
              <a:rPr lang="ru-RU" sz="2800" dirty="0" smtClean="0">
                <a:solidFill>
                  <a:schemeClr val="tx1"/>
                </a:solidFill>
              </a:rPr>
              <a:t>? Аргументируйте свой ответ.</a:t>
            </a:r>
            <a:endParaRPr lang="ru-RU" sz="2800" dirty="0"/>
          </a:p>
        </p:txBody>
      </p:sp>
      <p:pic>
        <p:nvPicPr>
          <p:cNvPr id="4" name="Picture 3" descr="Рисунок1ВАР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1686" y="1923905"/>
            <a:ext cx="4518416" cy="3396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520809" y="1399492"/>
            <a:ext cx="168911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>
                <a:solidFill>
                  <a:schemeClr val="bg2">
                    <a:lumMod val="50000"/>
                  </a:schemeClr>
                </a:solidFill>
              </a:rPr>
              <a:t>Кто прав?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1225705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Противоречивые факты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40590" y="1964429"/>
            <a:ext cx="7701305" cy="4038600"/>
          </a:xfrm>
        </p:spPr>
        <p:txBody>
          <a:bodyPr/>
          <a:lstStyle/>
          <a:p>
            <a:pPr>
              <a:buClr>
                <a:schemeClr val="bg2">
                  <a:lumMod val="50000"/>
                </a:schemeClr>
              </a:buClr>
            </a:pPr>
            <a:r>
              <a:rPr lang="ru-RU" sz="2400" dirty="0" smtClean="0">
                <a:solidFill>
                  <a:schemeClr val="tx1"/>
                </a:solidFill>
              </a:rPr>
              <a:t>В </a:t>
            </a:r>
            <a:r>
              <a:rPr lang="ru-RU" sz="2400" dirty="0">
                <a:solidFill>
                  <a:schemeClr val="tx1"/>
                </a:solidFill>
              </a:rPr>
              <a:t>настоящее время широкое распространение получило вегетарианство, то есть употребление в пищу только растительных продуктов. Одни люди считают вегетарианство полезным, а другие – вредным. </a:t>
            </a:r>
          </a:p>
          <a:p>
            <a:pPr>
              <a:buClr>
                <a:schemeClr val="bg2">
                  <a:lumMod val="50000"/>
                </a:schemeClr>
              </a:buClr>
            </a:pPr>
            <a:r>
              <a:rPr lang="ru-RU" sz="2400" dirty="0">
                <a:solidFill>
                  <a:schemeClr val="tx1"/>
                </a:solidFill>
              </a:rPr>
              <a:t>Задание. Изучите текст учебника и предложенную вам дополнительную информацию и выскажите свое отношение  к идее вегетарианского </a:t>
            </a:r>
            <a:r>
              <a:rPr lang="ru-RU" sz="2400" dirty="0" smtClean="0">
                <a:solidFill>
                  <a:schemeClr val="tx1"/>
                </a:solidFill>
              </a:rPr>
              <a:t>питания. </a:t>
            </a:r>
            <a:r>
              <a:rPr lang="ru-RU" sz="2400" dirty="0">
                <a:solidFill>
                  <a:schemeClr val="tx1"/>
                </a:solidFill>
              </a:rPr>
              <a:t>Дайте обоснованный </a:t>
            </a:r>
            <a:r>
              <a:rPr lang="ru-RU" sz="2400" dirty="0" smtClean="0">
                <a:solidFill>
                  <a:schemeClr val="tx1"/>
                </a:solidFill>
              </a:rPr>
              <a:t>ответ. </a:t>
            </a:r>
            <a:endParaRPr lang="ru-RU" sz="2400" dirty="0">
              <a:solidFill>
                <a:schemeClr val="tx1"/>
              </a:solidFill>
            </a:endParaRPr>
          </a:p>
        </p:txBody>
      </p:sp>
      <p:pic>
        <p:nvPicPr>
          <p:cNvPr id="1026" name="Picture 2" descr="http://dasportu.ru/assets/images/respondents/2960/vegetablec_wbjwiqd6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57" t="5222" r="9395" b="8439"/>
          <a:stretch/>
        </p:blipFill>
        <p:spPr bwMode="auto">
          <a:xfrm>
            <a:off x="7818715" y="1491917"/>
            <a:ext cx="4036400" cy="3336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502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8688" y="190500"/>
            <a:ext cx="5835650" cy="1325563"/>
          </a:xfrm>
        </p:spPr>
        <p:txBody>
          <a:bodyPr/>
          <a:lstStyle/>
          <a:p>
            <a:pPr eaLnBrk="1" hangingPunct="1">
              <a:defRPr/>
            </a:pPr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</a:rPr>
              <a:t>Невыполнимое задание</a:t>
            </a:r>
            <a:endParaRPr lang="ru-RU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5" name="Rectangle 1"/>
          <p:cNvSpPr txBox="1">
            <a:spLocks noChangeArrowheads="1"/>
          </p:cNvSpPr>
          <p:nvPr/>
        </p:nvSpPr>
        <p:spPr bwMode="auto">
          <a:xfrm>
            <a:off x="490538" y="2438400"/>
            <a:ext cx="5822950" cy="18161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marL="342900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indent="-18256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730250" indent="-18256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004888" indent="-18256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279525" indent="-18256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1736725" indent="-18256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193925" indent="-18256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2651125" indent="-18256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108325" indent="-18256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Corbel" panose="020B0503020204020204" pitchFamily="34" charset="0"/>
              <a:buChar char="•"/>
            </a:pPr>
            <a:r>
              <a:rPr lang="ru-RU" altLang="ru-RU" dirty="0">
                <a:solidFill>
                  <a:srgbClr val="000000"/>
                </a:solidFill>
                <a:latin typeface="Trebuchet MS" panose="020B0603020202020204" pitchFamily="34" charset="0"/>
              </a:rPr>
              <a:t>Учащимся выдаются листья растений.</a:t>
            </a:r>
          </a:p>
          <a:p>
            <a:pPr algn="just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Corbel" panose="020B0503020204020204" pitchFamily="34" charset="0"/>
              <a:buChar char="•"/>
            </a:pPr>
            <a:r>
              <a:rPr lang="ru-RU" altLang="ru-RU" dirty="0">
                <a:solidFill>
                  <a:srgbClr val="000000"/>
                </a:solidFill>
                <a:latin typeface="Trebuchet MS" panose="020B0603020202020204" pitchFamily="34" charset="0"/>
              </a:rPr>
              <a:t>Задание. Изучите строение клеток листа</a:t>
            </a:r>
            <a:r>
              <a:rPr lang="ru-RU" altLang="ru-RU" sz="2000" dirty="0">
                <a:solidFill>
                  <a:srgbClr val="000000"/>
                </a:solidFill>
                <a:latin typeface="Trebuchet MS" panose="020B0603020202020204" pitchFamily="34" charset="0"/>
              </a:rPr>
              <a:t>.</a:t>
            </a:r>
          </a:p>
        </p:txBody>
      </p:sp>
      <p:pic>
        <p:nvPicPr>
          <p:cNvPr id="52227" name="Picture 3" descr="http://medpostavka.org/upload/iblock/dc7/557839629507c261324b8a632246965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9590" y="1351107"/>
            <a:ext cx="3152775" cy="479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00699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52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5642" y="286603"/>
            <a:ext cx="10530038" cy="1450757"/>
          </a:xfrm>
        </p:spPr>
        <p:txBody>
          <a:bodyPr>
            <a:normAutofit/>
          </a:bodyPr>
          <a:lstStyle/>
          <a:p>
            <a:r>
              <a:rPr lang="ru-RU" sz="4000" dirty="0" smtClean="0"/>
              <a:t>Педагогические </a:t>
            </a:r>
            <a:r>
              <a:rPr lang="ru-RU" sz="4000" dirty="0"/>
              <a:t>технологии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3348" y="1877818"/>
            <a:ext cx="9432758" cy="4023360"/>
          </a:xfrm>
        </p:spPr>
        <p:txBody>
          <a:bodyPr>
            <a:noAutofit/>
          </a:bodyPr>
          <a:lstStyle/>
          <a:p>
            <a:pPr algn="just">
              <a:buFont typeface="Wingdings" panose="05000000000000000000" pitchFamily="2" charset="2"/>
              <a:buChar char="§"/>
            </a:pPr>
            <a:r>
              <a:rPr lang="ru-RU" sz="2400" b="1" dirty="0" smtClean="0"/>
              <a:t>Педагогические технологии</a:t>
            </a:r>
            <a:r>
              <a:rPr lang="ru-RU" sz="2400" dirty="0" smtClean="0"/>
              <a:t>, реализующие </a:t>
            </a:r>
            <a:r>
              <a:rPr lang="ru-RU" sz="2400" i="1" dirty="0"/>
              <a:t>системно-деятельностный </a:t>
            </a:r>
            <a:r>
              <a:rPr lang="ru-RU" sz="2400" i="1" dirty="0" smtClean="0"/>
              <a:t>подход,</a:t>
            </a:r>
            <a:r>
              <a:rPr lang="ru-RU" sz="2400" dirty="0" smtClean="0"/>
              <a:t> особенности организации которых основаны на создании учебных ситуаций. </a:t>
            </a:r>
            <a:endParaRPr lang="ru-RU" sz="2400" dirty="0"/>
          </a:p>
          <a:p>
            <a:pPr algn="just">
              <a:buFont typeface="Wingdings" panose="05000000000000000000" pitchFamily="2" charset="2"/>
              <a:buChar char="§"/>
            </a:pPr>
            <a:r>
              <a:rPr lang="ru-RU" sz="2400" b="1" dirty="0" smtClean="0"/>
              <a:t>Технология проблемного обучения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ru-RU" sz="2400" b="1" dirty="0" smtClean="0"/>
              <a:t>Технология </a:t>
            </a:r>
            <a:r>
              <a:rPr lang="ru-RU" sz="2400" b="1" dirty="0"/>
              <a:t>развития критического </a:t>
            </a:r>
            <a:r>
              <a:rPr lang="ru-RU" sz="2400" b="1" dirty="0" smtClean="0"/>
              <a:t>мышления</a:t>
            </a:r>
            <a:endParaRPr lang="ru-RU" sz="2400" dirty="0" smtClean="0"/>
          </a:p>
          <a:p>
            <a:pPr algn="just">
              <a:buFont typeface="Wingdings" panose="05000000000000000000" pitchFamily="2" charset="2"/>
              <a:buChar char="§"/>
            </a:pPr>
            <a:r>
              <a:rPr lang="ru-RU" sz="2400" b="1" dirty="0" smtClean="0"/>
              <a:t>Исследовательская  и проектная деятельность</a:t>
            </a:r>
            <a:r>
              <a:rPr lang="ru-RU" sz="2400" dirty="0" smtClean="0"/>
              <a:t> 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ru-RU" sz="2400" b="1" dirty="0" smtClean="0"/>
              <a:t>Кейс-технологии</a:t>
            </a:r>
            <a:r>
              <a:rPr lang="ru-RU" sz="2400" dirty="0" smtClean="0"/>
              <a:t> </a:t>
            </a:r>
            <a:endParaRPr lang="ru-RU" sz="2400" dirty="0"/>
          </a:p>
          <a:p>
            <a:pPr algn="just">
              <a:buFont typeface="Wingdings" panose="05000000000000000000" pitchFamily="2" charset="2"/>
              <a:buChar char="§"/>
            </a:pPr>
            <a:r>
              <a:rPr lang="ru-RU" sz="2400" b="1" dirty="0"/>
              <a:t>Игровые </a:t>
            </a:r>
            <a:r>
              <a:rPr lang="ru-RU" sz="2400" b="1" dirty="0" smtClean="0"/>
              <a:t>технологии </a:t>
            </a:r>
            <a:r>
              <a:rPr lang="ru-RU" sz="2400" dirty="0"/>
              <a:t> </a:t>
            </a:r>
            <a:r>
              <a:rPr lang="ru-RU" sz="2400" dirty="0" smtClean="0"/>
              <a:t> </a:t>
            </a:r>
            <a:endParaRPr lang="ru-RU" sz="2400" dirty="0"/>
          </a:p>
        </p:txBody>
      </p:sp>
      <p:pic>
        <p:nvPicPr>
          <p:cNvPr id="3076" name="Picture 4" descr="http://p.calameoassets.com/120529160011-25d8ef4b0bb00fe4971ebe99cb7e9543/p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32" t="34472" r="20327" b="18049"/>
          <a:stretch/>
        </p:blipFill>
        <p:spPr bwMode="auto">
          <a:xfrm>
            <a:off x="8624455" y="2846946"/>
            <a:ext cx="3299568" cy="3376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2571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000"/>
                            </p:stCondLst>
                            <p:childTnLst>
                              <p:par>
                                <p:cTn id="3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>
            <a:alpha val="63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92178" y="272715"/>
            <a:ext cx="9875838" cy="858420"/>
          </a:xfrm>
        </p:spPr>
        <p:txBody>
          <a:bodyPr/>
          <a:lstStyle/>
          <a:p>
            <a:r>
              <a:rPr lang="ru-RU" sz="3600" dirty="0" smtClean="0"/>
              <a:t>Технология развития критического мышления</a:t>
            </a:r>
            <a:endParaRPr lang="ru-RU" sz="3600" dirty="0"/>
          </a:p>
        </p:txBody>
      </p:sp>
      <p:grpSp>
        <p:nvGrpSpPr>
          <p:cNvPr id="3" name="Группа 2"/>
          <p:cNvGrpSpPr/>
          <p:nvPr/>
        </p:nvGrpSpPr>
        <p:grpSpPr>
          <a:xfrm>
            <a:off x="2364206" y="1828271"/>
            <a:ext cx="1970367" cy="2146172"/>
            <a:chOff x="588544" y="1227325"/>
            <a:chExt cx="1477775" cy="1609629"/>
          </a:xfrm>
        </p:grpSpPr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0945" y="1227325"/>
              <a:ext cx="1172975" cy="1172975"/>
            </a:xfrm>
            <a:prstGeom prst="ellipse">
              <a:avLst/>
            </a:prstGeom>
            <a:ln w="9525">
              <a:solidFill>
                <a:srgbClr val="0BE5C1"/>
              </a:solidFill>
            </a:ln>
            <a:effectLst/>
          </p:spPr>
        </p:pic>
        <p:sp>
          <p:nvSpPr>
            <p:cNvPr id="5" name="TextBox 4"/>
            <p:cNvSpPr txBox="1"/>
            <p:nvPr/>
          </p:nvSpPr>
          <p:spPr>
            <a:xfrm>
              <a:off x="588544" y="2398373"/>
              <a:ext cx="1477775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7"/>
              <a:r>
                <a:rPr lang="ru-RU" sz="1600" dirty="0">
                  <a:solidFill>
                    <a:prstClr val="black"/>
                  </a:solidFill>
                </a:rPr>
                <a:t>Анализируем информацию</a:t>
              </a:r>
            </a:p>
          </p:txBody>
        </p:sp>
      </p:grpSp>
      <p:grpSp>
        <p:nvGrpSpPr>
          <p:cNvPr id="6" name="Группа 5"/>
          <p:cNvGrpSpPr/>
          <p:nvPr/>
        </p:nvGrpSpPr>
        <p:grpSpPr>
          <a:xfrm>
            <a:off x="4774298" y="1086594"/>
            <a:ext cx="2273300" cy="2148742"/>
            <a:chOff x="2288833" y="371782"/>
            <a:chExt cx="1704975" cy="1611556"/>
          </a:xfrm>
        </p:grpSpPr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54834" y="371782"/>
              <a:ext cx="1172975" cy="1172975"/>
            </a:xfrm>
            <a:prstGeom prst="ellipse">
              <a:avLst/>
            </a:prstGeom>
            <a:ln w="9525">
              <a:solidFill>
                <a:srgbClr val="0BE5C1"/>
              </a:solidFill>
            </a:ln>
            <a:effectLst/>
          </p:spPr>
        </p:pic>
        <p:sp>
          <p:nvSpPr>
            <p:cNvPr id="8" name="TextBox 7"/>
            <p:cNvSpPr txBox="1"/>
            <p:nvPr/>
          </p:nvSpPr>
          <p:spPr>
            <a:xfrm>
              <a:off x="2288833" y="1544757"/>
              <a:ext cx="1704975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7"/>
              <a:r>
                <a:rPr lang="ru-RU" sz="1600" dirty="0">
                  <a:solidFill>
                    <a:prstClr val="black"/>
                  </a:solidFill>
                </a:rPr>
                <a:t>Аргументируем выводы</a:t>
              </a:r>
            </a:p>
          </p:txBody>
        </p:sp>
      </p:grpSp>
      <p:grpSp>
        <p:nvGrpSpPr>
          <p:cNvPr id="9" name="Группа 8"/>
          <p:cNvGrpSpPr/>
          <p:nvPr/>
        </p:nvGrpSpPr>
        <p:grpSpPr>
          <a:xfrm>
            <a:off x="7803103" y="1764103"/>
            <a:ext cx="1970367" cy="2146172"/>
            <a:chOff x="4107749" y="1227325"/>
            <a:chExt cx="1477775" cy="1609629"/>
          </a:xfrm>
        </p:grpSpPr>
        <p:pic>
          <p:nvPicPr>
            <p:cNvPr id="10" name="Рисунок 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60150" y="1227325"/>
              <a:ext cx="1172975" cy="1172975"/>
            </a:xfrm>
            <a:prstGeom prst="ellipse">
              <a:avLst/>
            </a:prstGeom>
            <a:ln w="9525">
              <a:solidFill>
                <a:srgbClr val="0BE5C1"/>
              </a:solidFill>
            </a:ln>
            <a:effectLst/>
          </p:spPr>
        </p:pic>
        <p:sp>
          <p:nvSpPr>
            <p:cNvPr id="11" name="TextBox 10"/>
            <p:cNvSpPr txBox="1"/>
            <p:nvPr/>
          </p:nvSpPr>
          <p:spPr>
            <a:xfrm>
              <a:off x="4107749" y="2398373"/>
              <a:ext cx="1477775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7"/>
              <a:r>
                <a:rPr lang="ru-RU" sz="1600" dirty="0">
                  <a:solidFill>
                    <a:prstClr val="black"/>
                  </a:solidFill>
                </a:rPr>
                <a:t>Выслушиваем мнения других</a:t>
              </a:r>
            </a:p>
          </p:txBody>
        </p:sp>
      </p:grpSp>
      <p:grpSp>
        <p:nvGrpSpPr>
          <p:cNvPr id="12" name="Группа 11"/>
          <p:cNvGrpSpPr/>
          <p:nvPr/>
        </p:nvGrpSpPr>
        <p:grpSpPr>
          <a:xfrm>
            <a:off x="1160046" y="4286440"/>
            <a:ext cx="2224368" cy="2143602"/>
            <a:chOff x="136108" y="2999262"/>
            <a:chExt cx="1668276" cy="1607701"/>
          </a:xfrm>
        </p:grpSpPr>
        <p:pic>
          <p:nvPicPr>
            <p:cNvPr id="13" name="Рисунок 1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3759" y="2999262"/>
              <a:ext cx="1172975" cy="1172975"/>
            </a:xfrm>
            <a:prstGeom prst="ellipse">
              <a:avLst/>
            </a:prstGeom>
            <a:ln w="9525">
              <a:solidFill>
                <a:srgbClr val="0BE5C1"/>
              </a:solidFill>
            </a:ln>
            <a:effectLst/>
          </p:spPr>
        </p:pic>
        <p:sp>
          <p:nvSpPr>
            <p:cNvPr id="14" name="TextBox 13"/>
            <p:cNvSpPr txBox="1"/>
            <p:nvPr/>
          </p:nvSpPr>
          <p:spPr>
            <a:xfrm>
              <a:off x="136108" y="4168382"/>
              <a:ext cx="1668276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7"/>
              <a:r>
                <a:rPr lang="ru-RU" sz="1600" dirty="0">
                  <a:solidFill>
                    <a:prstClr val="black"/>
                  </a:solidFill>
                </a:rPr>
                <a:t>Сами формулируем проблему</a:t>
              </a:r>
            </a:p>
          </p:txBody>
        </p:sp>
      </p:grpSp>
      <p:grpSp>
        <p:nvGrpSpPr>
          <p:cNvPr id="15" name="Группа 14"/>
          <p:cNvGrpSpPr/>
          <p:nvPr/>
        </p:nvGrpSpPr>
        <p:grpSpPr>
          <a:xfrm>
            <a:off x="9403640" y="4077892"/>
            <a:ext cx="1970367" cy="2143602"/>
            <a:chOff x="4598287" y="2999262"/>
            <a:chExt cx="1477775" cy="1607701"/>
          </a:xfrm>
        </p:grpSpPr>
        <p:pic>
          <p:nvPicPr>
            <p:cNvPr id="16" name="Рисунок 1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51388" y="2999262"/>
              <a:ext cx="1172975" cy="1172975"/>
            </a:xfrm>
            <a:prstGeom prst="ellipse">
              <a:avLst/>
            </a:prstGeom>
            <a:ln w="9525">
              <a:solidFill>
                <a:srgbClr val="0BE5C1"/>
              </a:solidFill>
            </a:ln>
            <a:effectLst/>
          </p:spPr>
        </p:pic>
        <p:sp>
          <p:nvSpPr>
            <p:cNvPr id="17" name="TextBox 16"/>
            <p:cNvSpPr txBox="1"/>
            <p:nvPr/>
          </p:nvSpPr>
          <p:spPr>
            <a:xfrm>
              <a:off x="4598287" y="4168382"/>
              <a:ext cx="1477775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7"/>
              <a:r>
                <a:rPr lang="ru-RU" sz="1600" dirty="0">
                  <a:solidFill>
                    <a:prstClr val="black"/>
                  </a:solidFill>
                </a:rPr>
                <a:t>Обсуждаем результаты</a:t>
              </a:r>
            </a:p>
          </p:txBody>
        </p:sp>
      </p:grpSp>
      <p:pic>
        <p:nvPicPr>
          <p:cNvPr id="18" name="Рисунок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3147" y="2745931"/>
            <a:ext cx="3554111" cy="3554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9666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0020" y="609600"/>
            <a:ext cx="3224463" cy="1355725"/>
          </a:xfrm>
        </p:spPr>
        <p:txBody>
          <a:bodyPr/>
          <a:lstStyle/>
          <a:p>
            <a:r>
              <a:rPr lang="ru-RU" sz="3600" dirty="0" smtClean="0"/>
              <a:t>Фазы технологии</a:t>
            </a:r>
            <a:endParaRPr lang="ru-RU" sz="3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95855" y="2153653"/>
            <a:ext cx="3427178" cy="4038600"/>
          </a:xfrm>
        </p:spPr>
        <p:txBody>
          <a:bodyPr/>
          <a:lstStyle/>
          <a:p>
            <a:r>
              <a:rPr lang="ru-RU" dirty="0">
                <a:solidFill>
                  <a:schemeClr val="tx1"/>
                </a:solidFill>
              </a:rPr>
              <a:t>Структура технологии стройна и логична, так как ее этапы соответствуют закономерным этапам когнитивной деятельности личности.</a:t>
            </a:r>
          </a:p>
          <a:p>
            <a:r>
              <a:rPr lang="ru-RU" dirty="0" smtClean="0">
                <a:solidFill>
                  <a:prstClr val="black"/>
                </a:solidFill>
                <a:ea typeface="Meiryo" pitchFamily="34" charset="-128"/>
              </a:rPr>
              <a:t>В </a:t>
            </a:r>
            <a:r>
              <a:rPr lang="ru-RU" dirty="0">
                <a:solidFill>
                  <a:prstClr val="black"/>
                </a:solidFill>
                <a:ea typeface="Meiryo" pitchFamily="34" charset="-128"/>
              </a:rPr>
              <a:t>основе технологии развития критического мышления лежит идея трёхфазной модели урока. </a:t>
            </a:r>
            <a:endParaRPr lang="ru-RU" dirty="0" smtClean="0">
              <a:solidFill>
                <a:prstClr val="black"/>
              </a:solidFill>
              <a:ea typeface="Meiryo" pitchFamily="34" charset="-128"/>
            </a:endParaRPr>
          </a:p>
          <a:p>
            <a:endParaRPr lang="ru-RU" dirty="0"/>
          </a:p>
        </p:txBody>
      </p:sp>
      <p:grpSp>
        <p:nvGrpSpPr>
          <p:cNvPr id="4" name="Группа 3"/>
          <p:cNvGrpSpPr/>
          <p:nvPr/>
        </p:nvGrpSpPr>
        <p:grpSpPr>
          <a:xfrm>
            <a:off x="332895" y="3760355"/>
            <a:ext cx="2214033" cy="2252800"/>
            <a:chOff x="358775" y="3038475"/>
            <a:chExt cx="1660525" cy="1689600"/>
          </a:xfrm>
        </p:grpSpPr>
        <p:sp>
          <p:nvSpPr>
            <p:cNvPr id="5" name="Овал 4"/>
            <p:cNvSpPr/>
            <p:nvPr/>
          </p:nvSpPr>
          <p:spPr>
            <a:xfrm>
              <a:off x="358775" y="3038475"/>
              <a:ext cx="1660525" cy="16896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82651" y="3683220"/>
              <a:ext cx="812771" cy="3462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914377"/>
              <a:r>
                <a:rPr lang="ru-RU" sz="2400" dirty="0">
                  <a:solidFill>
                    <a:prstClr val="white"/>
                  </a:solidFill>
                  <a:latin typeface="Roboto Slab"/>
                </a:rPr>
                <a:t>Вызов</a:t>
              </a:r>
            </a:p>
          </p:txBody>
        </p:sp>
      </p:grpSp>
      <p:grpSp>
        <p:nvGrpSpPr>
          <p:cNvPr id="7" name="Группа 6"/>
          <p:cNvGrpSpPr/>
          <p:nvPr/>
        </p:nvGrpSpPr>
        <p:grpSpPr>
          <a:xfrm>
            <a:off x="2965353" y="2030088"/>
            <a:ext cx="2214034" cy="2252800"/>
            <a:chOff x="358775" y="3038475"/>
            <a:chExt cx="1660525" cy="1689600"/>
          </a:xfrm>
          <a:solidFill>
            <a:schemeClr val="accent2"/>
          </a:solidFill>
        </p:grpSpPr>
        <p:sp>
          <p:nvSpPr>
            <p:cNvPr id="8" name="Овал 7"/>
            <p:cNvSpPr/>
            <p:nvPr/>
          </p:nvSpPr>
          <p:spPr>
            <a:xfrm>
              <a:off x="358775" y="3038475"/>
              <a:ext cx="1660525" cy="16896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428492" y="3698609"/>
              <a:ext cx="1521089" cy="346249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algn="just" defTabSz="914377"/>
              <a:r>
                <a:rPr lang="ru-RU" sz="2400" dirty="0">
                  <a:solidFill>
                    <a:prstClr val="white"/>
                  </a:solidFill>
                  <a:latin typeface="Roboto Slab"/>
                </a:rPr>
                <a:t>Осмысление</a:t>
              </a:r>
            </a:p>
          </p:txBody>
        </p:sp>
      </p:grpSp>
      <p:grpSp>
        <p:nvGrpSpPr>
          <p:cNvPr id="10" name="Группа 9"/>
          <p:cNvGrpSpPr/>
          <p:nvPr/>
        </p:nvGrpSpPr>
        <p:grpSpPr>
          <a:xfrm>
            <a:off x="5865768" y="384860"/>
            <a:ext cx="2214033" cy="2252800"/>
            <a:chOff x="358775" y="3038475"/>
            <a:chExt cx="1660525" cy="1689600"/>
          </a:xfrm>
          <a:solidFill>
            <a:schemeClr val="accent2"/>
          </a:solidFill>
        </p:grpSpPr>
        <p:sp>
          <p:nvSpPr>
            <p:cNvPr id="11" name="Овал 10"/>
            <p:cNvSpPr/>
            <p:nvPr/>
          </p:nvSpPr>
          <p:spPr>
            <a:xfrm>
              <a:off x="358775" y="3038475"/>
              <a:ext cx="1660525" cy="16896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523157" y="3698609"/>
              <a:ext cx="1331759" cy="346249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algn="just" defTabSz="914377"/>
              <a:r>
                <a:rPr lang="ru-RU" sz="2400" dirty="0">
                  <a:solidFill>
                    <a:prstClr val="white"/>
                  </a:solidFill>
                  <a:latin typeface="Roboto Slab"/>
                </a:rPr>
                <a:t>Рефлексия</a:t>
              </a:r>
            </a:p>
          </p:txBody>
        </p:sp>
      </p:grpSp>
      <p:cxnSp>
        <p:nvCxnSpPr>
          <p:cNvPr id="13" name="Прямая со стрелкой 12"/>
          <p:cNvCxnSpPr/>
          <p:nvPr/>
        </p:nvCxnSpPr>
        <p:spPr>
          <a:xfrm flipV="1">
            <a:off x="2586224" y="3880130"/>
            <a:ext cx="476637" cy="32991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/>
          <p:nvPr/>
        </p:nvCxnSpPr>
        <p:spPr>
          <a:xfrm flipV="1">
            <a:off x="5349774" y="2116771"/>
            <a:ext cx="476637" cy="329915"/>
          </a:xfrm>
          <a:prstGeom prst="straightConnector1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Прямоугольник 14"/>
          <p:cNvSpPr/>
          <p:nvPr/>
        </p:nvSpPr>
        <p:spPr>
          <a:xfrm>
            <a:off x="3470633" y="5022328"/>
            <a:ext cx="4828965" cy="107334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120000" tIns="120000" rIns="120000" bIns="120000">
            <a:spAutoFit/>
          </a:bodyPr>
          <a:lstStyle/>
          <a:p>
            <a:pPr algn="ctr"/>
            <a:r>
              <a:rPr lang="ru-RU" dirty="0" smtClean="0"/>
              <a:t>Побуждение </a:t>
            </a:r>
            <a:r>
              <a:rPr lang="ru-RU" dirty="0"/>
              <a:t>к работе с новой информацией, пробуждение интереса к </a:t>
            </a:r>
            <a:r>
              <a:rPr lang="ru-RU" dirty="0" smtClean="0"/>
              <a:t>теме.  Вызов </a:t>
            </a:r>
            <a:r>
              <a:rPr lang="ru-RU" dirty="0"/>
              <a:t>«на поверхность» имеющихся знании по теме</a:t>
            </a:r>
            <a:endParaRPr lang="ru-RU" dirty="0">
              <a:solidFill>
                <a:prstClr val="black"/>
              </a:solidFill>
              <a:ea typeface="Meiryo" pitchFamily="34" charset="-128"/>
            </a:endParaRPr>
          </a:p>
        </p:txBody>
      </p:sp>
      <p:cxnSp>
        <p:nvCxnSpPr>
          <p:cNvPr id="16" name="Скругленная соединительная линия 15"/>
          <p:cNvCxnSpPr>
            <a:stCxn id="15" idx="1"/>
          </p:cNvCxnSpPr>
          <p:nvPr/>
        </p:nvCxnSpPr>
        <p:spPr>
          <a:xfrm rot="10800000" flipV="1">
            <a:off x="2326603" y="5558997"/>
            <a:ext cx="1144031" cy="41115"/>
          </a:xfrm>
          <a:prstGeom prst="curvedConnector3">
            <a:avLst>
              <a:gd name="adj1" fmla="val 39100"/>
            </a:avLst>
          </a:prstGeom>
          <a:ln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Прямоугольник 16"/>
          <p:cNvSpPr/>
          <p:nvPr/>
        </p:nvSpPr>
        <p:spPr>
          <a:xfrm>
            <a:off x="385011" y="501651"/>
            <a:ext cx="4485559" cy="85789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120000" tIns="120000" rIns="120000" bIns="120000">
            <a:spAutoFit/>
          </a:bodyPr>
          <a:lstStyle/>
          <a:p>
            <a:pPr algn="ctr" defTabSz="914377"/>
            <a:r>
              <a:rPr lang="ru-RU" sz="2000" dirty="0">
                <a:solidFill>
                  <a:prstClr val="black"/>
                </a:solidFill>
                <a:ea typeface="Meiryo" pitchFamily="34" charset="-128"/>
              </a:rPr>
              <a:t>Анализ, систематизация и оценивание полученной информации</a:t>
            </a:r>
          </a:p>
        </p:txBody>
      </p:sp>
      <p:cxnSp>
        <p:nvCxnSpPr>
          <p:cNvPr id="18" name="Скругленная соединительная линия 17"/>
          <p:cNvCxnSpPr>
            <a:endCxn id="17" idx="3"/>
          </p:cNvCxnSpPr>
          <p:nvPr/>
        </p:nvCxnSpPr>
        <p:spPr>
          <a:xfrm rot="10800000">
            <a:off x="4870571" y="930600"/>
            <a:ext cx="1010685" cy="420218"/>
          </a:xfrm>
          <a:prstGeom prst="curvedConnector3">
            <a:avLst>
              <a:gd name="adj1" fmla="val 50000"/>
            </a:avLst>
          </a:prstGeom>
          <a:ln>
            <a:solidFill>
              <a:schemeClr val="accent1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Прямоугольник 21"/>
          <p:cNvSpPr/>
          <p:nvPr/>
        </p:nvSpPr>
        <p:spPr>
          <a:xfrm>
            <a:off x="5424054" y="2951018"/>
            <a:ext cx="2805547" cy="1627338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120000" tIns="120000" rIns="120000" bIns="120000">
            <a:spAutoFit/>
          </a:bodyPr>
          <a:lstStyle/>
          <a:p>
            <a:pPr algn="ctr"/>
            <a:r>
              <a:rPr lang="ru-RU" dirty="0">
                <a:solidFill>
                  <a:schemeClr val="dk1"/>
                </a:solidFill>
              </a:rPr>
              <a:t>Получение новой информации по теме, классификация полученной информации по категориям знания</a:t>
            </a:r>
          </a:p>
        </p:txBody>
      </p:sp>
      <p:cxnSp>
        <p:nvCxnSpPr>
          <p:cNvPr id="29" name="Скругленная соединительная линия 28"/>
          <p:cNvCxnSpPr>
            <a:stCxn id="8" idx="5"/>
            <a:endCxn id="22" idx="1"/>
          </p:cNvCxnSpPr>
          <p:nvPr/>
        </p:nvCxnSpPr>
        <p:spPr>
          <a:xfrm rot="5400000" flipH="1" flipV="1">
            <a:off x="5045458" y="3574377"/>
            <a:ext cx="188286" cy="568905"/>
          </a:xfrm>
          <a:prstGeom prst="curvedConnector4">
            <a:avLst>
              <a:gd name="adj1" fmla="val -121411"/>
              <a:gd name="adj2" fmla="val 78497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61805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3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  <p:bldP spid="2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34950" y="3016250"/>
            <a:ext cx="11469688" cy="3573463"/>
          </a:xfrm>
        </p:spPr>
        <p:txBody>
          <a:bodyPr rtlCol="0">
            <a:normAutofit lnSpcReduction="10000"/>
          </a:bodyPr>
          <a:lstStyle/>
          <a:p>
            <a:pPr indent="-182880" algn="just" eaLnBrk="1" fontAlgn="auto" hangingPunct="1">
              <a:spcAft>
                <a:spcPts val="0"/>
              </a:spcAft>
              <a:defRPr/>
            </a:pPr>
            <a:r>
              <a:rPr lang="ru-RU" sz="2800" dirty="0">
                <a:solidFill>
                  <a:schemeClr val="bg2">
                    <a:lumMod val="25000"/>
                  </a:schemeClr>
                </a:solidFill>
              </a:rPr>
              <a:t>Современное образование предполагает перенос акцента с предметных знаний, умений и навыков как основной цели обучения на формирование универсальных учебных действий, на </a:t>
            </a:r>
            <a:r>
              <a:rPr lang="ru-RU" sz="2800" b="1" i="1" dirty="0">
                <a:solidFill>
                  <a:schemeClr val="bg2">
                    <a:lumMod val="25000"/>
                  </a:schemeClr>
                </a:solidFill>
              </a:rPr>
              <a:t>развитие самостоятельности учебных действий</a:t>
            </a:r>
            <a:r>
              <a:rPr lang="ru-RU" sz="2800" dirty="0" smtClean="0">
                <a:solidFill>
                  <a:schemeClr val="bg2">
                    <a:lumMod val="25000"/>
                  </a:schemeClr>
                </a:solidFill>
              </a:rPr>
              <a:t>.</a:t>
            </a:r>
          </a:p>
          <a:p>
            <a:pPr indent="-182880" algn="just" eaLnBrk="1" fontAlgn="auto" hangingPunct="1">
              <a:spcAft>
                <a:spcPts val="0"/>
              </a:spcAft>
              <a:defRPr/>
            </a:pPr>
            <a:r>
              <a:rPr lang="ru-RU" sz="2800" dirty="0" smtClean="0">
                <a:solidFill>
                  <a:schemeClr val="bg2">
                    <a:lumMod val="25000"/>
                  </a:schemeClr>
                </a:solidFill>
              </a:rPr>
              <a:t>Федеральные государственные образовательные стандарты вводят новое понятие – </a:t>
            </a:r>
            <a:r>
              <a:rPr lang="ru-RU" sz="2800" b="1" i="1" dirty="0" smtClean="0">
                <a:solidFill>
                  <a:schemeClr val="bg2">
                    <a:lumMod val="25000"/>
                  </a:schemeClr>
                </a:solidFill>
              </a:rPr>
              <a:t>учебная ситуация </a:t>
            </a:r>
            <a:r>
              <a:rPr lang="ru-RU" sz="2800" dirty="0" smtClean="0">
                <a:solidFill>
                  <a:schemeClr val="bg2">
                    <a:lumMod val="25000"/>
                  </a:schemeClr>
                </a:solidFill>
              </a:rPr>
              <a:t>как особая единица учебного процесса, в которой ученики с помощью учителя обнаруживают предмет своего действия, исследуют его, совершая разнообразные </a:t>
            </a:r>
            <a:r>
              <a:rPr lang="ru-RU" sz="2800" b="1" i="1" dirty="0" smtClean="0">
                <a:solidFill>
                  <a:schemeClr val="bg2">
                    <a:lumMod val="25000"/>
                  </a:schemeClr>
                </a:solidFill>
              </a:rPr>
              <a:t>учебные действия</a:t>
            </a:r>
            <a:r>
              <a:rPr lang="ru-RU" sz="2800" dirty="0" smtClean="0">
                <a:solidFill>
                  <a:schemeClr val="bg2">
                    <a:lumMod val="25000"/>
                  </a:schemeClr>
                </a:solidFill>
              </a:rPr>
              <a:t>.</a:t>
            </a:r>
          </a:p>
          <a:p>
            <a:pPr indent="-182880" eaLnBrk="1" fontAlgn="auto" hangingPunct="1">
              <a:spcAft>
                <a:spcPts val="0"/>
              </a:spcAft>
              <a:defRPr/>
            </a:pPr>
            <a:endParaRPr lang="ru-RU" dirty="0" smtClean="0"/>
          </a:p>
        </p:txBody>
      </p:sp>
      <p:pic>
        <p:nvPicPr>
          <p:cNvPr id="44035" name="Picture 6" descr="http://www.edu21.cap.ru/home/4922/svedeniya%20o%20doy/fotogalereya/customLog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5538" y="233363"/>
            <a:ext cx="6704012" cy="2439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81520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3137" y="401053"/>
            <a:ext cx="11438022" cy="697999"/>
          </a:xfrm>
        </p:spPr>
        <p:txBody>
          <a:bodyPr/>
          <a:lstStyle/>
          <a:p>
            <a:r>
              <a:rPr lang="ru-RU" sz="3600" dirty="0" smtClean="0"/>
              <a:t>Приемы технологии развития критического мышления</a:t>
            </a:r>
            <a:endParaRPr lang="ru-RU" sz="3600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19034220"/>
              </p:ext>
            </p:extLst>
          </p:nvPr>
        </p:nvGraphicFramePr>
        <p:xfrm>
          <a:off x="950495" y="1143000"/>
          <a:ext cx="10327104" cy="44439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42368"/>
                <a:gridCol w="3442368"/>
                <a:gridCol w="3442368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Вызов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Осмысление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Рефлексия</a:t>
                      </a:r>
                      <a:endParaRPr lang="ru-RU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361950" indent="-285750">
                        <a:lnSpc>
                          <a:spcPct val="120000"/>
                        </a:lnSpc>
                        <a:buFont typeface="Wingdings" panose="05000000000000000000" pitchFamily="2" charset="2"/>
                        <a:buChar char="§"/>
                      </a:pPr>
                      <a:r>
                        <a:rPr lang="ru-RU" sz="1800" dirty="0" smtClean="0">
                          <a:latin typeface="+mn-lt"/>
                        </a:rPr>
                        <a:t>Корзина идей</a:t>
                      </a:r>
                    </a:p>
                    <a:p>
                      <a:pPr marL="361950" indent="-285750">
                        <a:lnSpc>
                          <a:spcPct val="120000"/>
                        </a:lnSpc>
                        <a:buFont typeface="Wingdings" panose="05000000000000000000" pitchFamily="2" charset="2"/>
                        <a:buChar char="§"/>
                      </a:pPr>
                      <a:r>
                        <a:rPr lang="ru-RU" sz="1800" dirty="0" smtClean="0">
                          <a:latin typeface="+mn-lt"/>
                        </a:rPr>
                        <a:t>Верите ли вы…</a:t>
                      </a:r>
                    </a:p>
                    <a:p>
                      <a:pPr marL="361950" indent="-285750">
                        <a:lnSpc>
                          <a:spcPct val="120000"/>
                        </a:lnSpc>
                        <a:buFont typeface="Wingdings" panose="05000000000000000000" pitchFamily="2" charset="2"/>
                        <a:buChar char="§"/>
                      </a:pPr>
                      <a:r>
                        <a:rPr lang="ru-RU" sz="1800" dirty="0" smtClean="0">
                          <a:latin typeface="+mn-lt"/>
                        </a:rPr>
                        <a:t>Ключевые слова</a:t>
                      </a:r>
                    </a:p>
                    <a:p>
                      <a:pPr marL="361950" indent="-285750">
                        <a:lnSpc>
                          <a:spcPct val="120000"/>
                        </a:lnSpc>
                        <a:buFont typeface="Wingdings" panose="05000000000000000000" pitchFamily="2" charset="2"/>
                        <a:buChar char="§"/>
                      </a:pPr>
                      <a:r>
                        <a:rPr lang="ru-RU" sz="1800" smtClean="0">
                          <a:latin typeface="+mn-lt"/>
                        </a:rPr>
                        <a:t>Читаю – думаю </a:t>
                      </a:r>
                    </a:p>
                    <a:p>
                      <a:pPr marL="361950" indent="-285750">
                        <a:lnSpc>
                          <a:spcPct val="120000"/>
                        </a:lnSpc>
                        <a:buFont typeface="Wingdings" panose="05000000000000000000" pitchFamily="2" charset="2"/>
                        <a:buChar char="§"/>
                      </a:pPr>
                      <a:r>
                        <a:rPr lang="ru-RU" sz="1800" smtClean="0">
                          <a:latin typeface="+mn-lt"/>
                        </a:rPr>
                        <a:t>Кластер</a:t>
                      </a:r>
                      <a:endParaRPr lang="ru-RU" sz="1800" dirty="0" smtClean="0">
                        <a:latin typeface="+mn-lt"/>
                      </a:endParaRPr>
                    </a:p>
                    <a:p>
                      <a:pPr marL="361950" indent="-285750">
                        <a:lnSpc>
                          <a:spcPct val="120000"/>
                        </a:lnSpc>
                        <a:buFont typeface="Wingdings" panose="05000000000000000000" pitchFamily="2" charset="2"/>
                        <a:buChar char="§"/>
                      </a:pPr>
                      <a:r>
                        <a:rPr lang="ru-RU" sz="1800" dirty="0" smtClean="0">
                          <a:latin typeface="+mn-lt"/>
                        </a:rPr>
                        <a:t>Таблица ЗХУ</a:t>
                      </a:r>
                    </a:p>
                    <a:p>
                      <a:pPr marL="361950" indent="-285750">
                        <a:lnSpc>
                          <a:spcPct val="120000"/>
                        </a:lnSpc>
                        <a:buFont typeface="Wingdings" panose="05000000000000000000" pitchFamily="2" charset="2"/>
                        <a:buChar char="§"/>
                      </a:pPr>
                      <a:r>
                        <a:rPr lang="ru-RU" sz="1800" dirty="0" smtClean="0">
                          <a:latin typeface="+mn-lt"/>
                        </a:rPr>
                        <a:t>Концептуальное колесо</a:t>
                      </a:r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61950" indent="-285750">
                        <a:lnSpc>
                          <a:spcPct val="120000"/>
                        </a:lnSpc>
                        <a:buFont typeface="Wingdings" panose="05000000000000000000" pitchFamily="2" charset="2"/>
                        <a:buChar char="§"/>
                      </a:pPr>
                      <a:r>
                        <a:rPr lang="ru-RU" sz="1800" dirty="0" smtClean="0">
                          <a:latin typeface="+mn-lt"/>
                        </a:rPr>
                        <a:t>ИНСЕРТ</a:t>
                      </a:r>
                    </a:p>
                    <a:p>
                      <a:pPr marL="361950" indent="-285750">
                        <a:lnSpc>
                          <a:spcPct val="120000"/>
                        </a:lnSpc>
                        <a:buFont typeface="Wingdings" panose="05000000000000000000" pitchFamily="2" charset="2"/>
                        <a:buChar char="§"/>
                      </a:pPr>
                      <a:r>
                        <a:rPr lang="ru-RU" sz="1800" dirty="0" smtClean="0">
                          <a:latin typeface="+mn-lt"/>
                        </a:rPr>
                        <a:t>Заполнение таблиц </a:t>
                      </a:r>
                    </a:p>
                    <a:p>
                      <a:pPr marL="361950" indent="-285750">
                        <a:lnSpc>
                          <a:spcPct val="120000"/>
                        </a:lnSpc>
                        <a:buFont typeface="Wingdings" panose="05000000000000000000" pitchFamily="2" charset="2"/>
                        <a:buChar char="§"/>
                      </a:pPr>
                      <a:r>
                        <a:rPr lang="ru-RU" sz="1800" dirty="0" smtClean="0">
                          <a:latin typeface="+mn-lt"/>
                        </a:rPr>
                        <a:t>Бортовые журналы</a:t>
                      </a:r>
                    </a:p>
                    <a:p>
                      <a:pPr marL="361950" indent="-285750">
                        <a:lnSpc>
                          <a:spcPct val="120000"/>
                        </a:lnSpc>
                        <a:buFont typeface="Wingdings" panose="05000000000000000000" pitchFamily="2" charset="2"/>
                        <a:buChar char="§"/>
                      </a:pPr>
                      <a:r>
                        <a:rPr lang="ru-RU" sz="1800" dirty="0" smtClean="0">
                          <a:latin typeface="+mn-lt"/>
                        </a:rPr>
                        <a:t>Эффективная лекция</a:t>
                      </a:r>
                    </a:p>
                    <a:p>
                      <a:pPr marL="361950" indent="-285750">
                        <a:lnSpc>
                          <a:spcPct val="120000"/>
                        </a:lnSpc>
                        <a:buFont typeface="Wingdings" panose="05000000000000000000" pitchFamily="2" charset="2"/>
                        <a:buChar char="§"/>
                      </a:pPr>
                      <a:r>
                        <a:rPr lang="ru-RU" sz="1800" dirty="0" smtClean="0">
                          <a:latin typeface="+mn-lt"/>
                        </a:rPr>
                        <a:t>«Тонкие» и «толстые» вопросы</a:t>
                      </a:r>
                    </a:p>
                    <a:p>
                      <a:pPr marL="361950" indent="-285750">
                        <a:lnSpc>
                          <a:spcPct val="120000"/>
                        </a:lnSpc>
                        <a:buFont typeface="Wingdings" panose="05000000000000000000" pitchFamily="2" charset="2"/>
                        <a:buChar char="§"/>
                      </a:pPr>
                      <a:r>
                        <a:rPr lang="ru-RU" sz="1800" dirty="0" smtClean="0">
                          <a:latin typeface="+mn-lt"/>
                        </a:rPr>
                        <a:t>Ромашка </a:t>
                      </a:r>
                      <a:r>
                        <a:rPr lang="ru-RU" sz="1800" dirty="0" err="1" smtClean="0">
                          <a:latin typeface="+mn-lt"/>
                        </a:rPr>
                        <a:t>Блума</a:t>
                      </a:r>
                      <a:endParaRPr lang="ru-RU" sz="1800" dirty="0" smtClean="0">
                        <a:latin typeface="+mn-lt"/>
                      </a:endParaRPr>
                    </a:p>
                    <a:p>
                      <a:pPr marL="361950" indent="-285750">
                        <a:lnSpc>
                          <a:spcPct val="120000"/>
                        </a:lnSpc>
                        <a:buFont typeface="Wingdings" panose="05000000000000000000" pitchFamily="2" charset="2"/>
                        <a:buChar char="§"/>
                      </a:pPr>
                      <a:r>
                        <a:rPr lang="ru-RU" sz="1800" dirty="0" smtClean="0">
                          <a:latin typeface="+mn-lt"/>
                        </a:rPr>
                        <a:t>Зигзаг (мозаика)</a:t>
                      </a:r>
                    </a:p>
                    <a:p>
                      <a:pPr marL="361950" indent="-285750">
                        <a:lnSpc>
                          <a:spcPct val="120000"/>
                        </a:lnSpc>
                        <a:buFont typeface="Wingdings" panose="05000000000000000000" pitchFamily="2" charset="2"/>
                        <a:buChar char="§"/>
                      </a:pPr>
                      <a:r>
                        <a:rPr lang="ru-RU" sz="1800" dirty="0" err="1" smtClean="0">
                          <a:latin typeface="+mn-lt"/>
                        </a:rPr>
                        <a:t>Фишбоун</a:t>
                      </a:r>
                      <a:r>
                        <a:rPr lang="ru-RU" sz="1800" dirty="0" smtClean="0">
                          <a:latin typeface="+mn-lt"/>
                        </a:rPr>
                        <a:t> (рыбья кость)</a:t>
                      </a:r>
                    </a:p>
                    <a:p>
                      <a:pPr marL="361950" indent="-285750">
                        <a:lnSpc>
                          <a:spcPct val="120000"/>
                        </a:lnSpc>
                        <a:buFont typeface="Wingdings" panose="05000000000000000000" pitchFamily="2" charset="2"/>
                        <a:buChar char="§"/>
                      </a:pPr>
                      <a:r>
                        <a:rPr lang="ru-RU" sz="1800" dirty="0" smtClean="0">
                          <a:latin typeface="+mn-lt"/>
                        </a:rPr>
                        <a:t>Поиск в тексте ответов на вопросы</a:t>
                      </a:r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61950" indent="-285750">
                        <a:lnSpc>
                          <a:spcPct val="120000"/>
                        </a:lnSpc>
                        <a:buFont typeface="Wingdings" panose="05000000000000000000" pitchFamily="2" charset="2"/>
                        <a:buChar char="§"/>
                      </a:pPr>
                      <a:r>
                        <a:rPr lang="ru-RU" sz="1800" dirty="0" smtClean="0">
                          <a:latin typeface="+mn-lt"/>
                        </a:rPr>
                        <a:t>Ответы на вопросы</a:t>
                      </a:r>
                    </a:p>
                    <a:p>
                      <a:pPr marL="361950" indent="-285750">
                        <a:lnSpc>
                          <a:spcPct val="120000"/>
                        </a:lnSpc>
                        <a:buFont typeface="Wingdings" panose="05000000000000000000" pitchFamily="2" charset="2"/>
                        <a:buChar char="§"/>
                      </a:pPr>
                      <a:r>
                        <a:rPr lang="ru-RU" sz="1800" dirty="0" smtClean="0">
                          <a:latin typeface="+mn-lt"/>
                        </a:rPr>
                        <a:t>Синквейн, диаманта, хайку</a:t>
                      </a:r>
                    </a:p>
                    <a:p>
                      <a:pPr marL="361950" indent="-285750">
                        <a:lnSpc>
                          <a:spcPct val="120000"/>
                        </a:lnSpc>
                        <a:buFont typeface="Wingdings" panose="05000000000000000000" pitchFamily="2" charset="2"/>
                        <a:buChar char="§"/>
                      </a:pPr>
                      <a:r>
                        <a:rPr lang="ru-RU" sz="1800" dirty="0" smtClean="0">
                          <a:latin typeface="+mn-lt"/>
                        </a:rPr>
                        <a:t>Таблицы, кластеры, </a:t>
                      </a:r>
                      <a:r>
                        <a:rPr lang="ru-RU" sz="1800" dirty="0" err="1" smtClean="0">
                          <a:latin typeface="+mn-lt"/>
                        </a:rPr>
                        <a:t>фишбоуны</a:t>
                      </a:r>
                      <a:endParaRPr lang="ru-RU" sz="1800" dirty="0" smtClean="0">
                        <a:latin typeface="+mn-lt"/>
                      </a:endParaRPr>
                    </a:p>
                    <a:p>
                      <a:pPr marL="361950" indent="-285750">
                        <a:lnSpc>
                          <a:spcPct val="120000"/>
                        </a:lnSpc>
                        <a:buFont typeface="Wingdings" panose="05000000000000000000" pitchFamily="2" charset="2"/>
                        <a:buChar char="§"/>
                      </a:pPr>
                      <a:r>
                        <a:rPr lang="ru-RU" sz="1800" dirty="0" smtClean="0">
                          <a:latin typeface="+mn-lt"/>
                        </a:rPr>
                        <a:t>Возврат к ключевым словам, верным и неверным утверждениям</a:t>
                      </a:r>
                    </a:p>
                    <a:p>
                      <a:pPr marL="361950" indent="-285750">
                        <a:lnSpc>
                          <a:spcPct val="120000"/>
                        </a:lnSpc>
                        <a:buFont typeface="Wingdings" panose="05000000000000000000" pitchFamily="2" charset="2"/>
                        <a:buChar char="§"/>
                      </a:pPr>
                      <a:r>
                        <a:rPr lang="ru-RU" sz="1800" dirty="0" smtClean="0">
                          <a:latin typeface="+mn-lt"/>
                        </a:rPr>
                        <a:t>Последнее слово за мной</a:t>
                      </a:r>
                    </a:p>
                    <a:p>
                      <a:pPr marL="361950" indent="-285750">
                        <a:lnSpc>
                          <a:spcPct val="120000"/>
                        </a:lnSpc>
                        <a:buFont typeface="Wingdings" panose="05000000000000000000" pitchFamily="2" charset="2"/>
                        <a:buChar char="§"/>
                      </a:pPr>
                      <a:r>
                        <a:rPr lang="ru-RU" sz="1800" dirty="0" smtClean="0">
                          <a:latin typeface="+mn-lt"/>
                        </a:rPr>
                        <a:t>Перекрёстная дискуссия</a:t>
                      </a:r>
                    </a:p>
                    <a:p>
                      <a:pPr marL="361950" indent="-285750">
                        <a:lnSpc>
                          <a:spcPct val="120000"/>
                        </a:lnSpc>
                        <a:buFont typeface="Wingdings" panose="05000000000000000000" pitchFamily="2" charset="2"/>
                        <a:buChar char="§"/>
                      </a:pPr>
                      <a:r>
                        <a:rPr lang="ru-RU" sz="1800" dirty="0" smtClean="0">
                          <a:latin typeface="+mn-lt"/>
                        </a:rPr>
                        <a:t>Десятиминутное сочинение</a:t>
                      </a:r>
                    </a:p>
                    <a:p>
                      <a:pPr marL="361950" indent="-285750">
                        <a:lnSpc>
                          <a:spcPct val="120000"/>
                        </a:lnSpc>
                        <a:buFont typeface="Wingdings" panose="05000000000000000000" pitchFamily="2" charset="2"/>
                        <a:buChar char="§"/>
                      </a:pPr>
                      <a:r>
                        <a:rPr lang="ru-RU" sz="1800" dirty="0" smtClean="0">
                          <a:latin typeface="+mn-lt"/>
                        </a:rPr>
                        <a:t>Применение</a:t>
                      </a:r>
                    </a:p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67422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Вызов: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43000" y="2057400"/>
            <a:ext cx="7230979" cy="4038600"/>
          </a:xfrm>
        </p:spPr>
        <p:txBody>
          <a:bodyPr/>
          <a:lstStyle/>
          <a:p>
            <a:r>
              <a:rPr lang="ru-RU" sz="2400" dirty="0">
                <a:solidFill>
                  <a:schemeClr val="tx1"/>
                </a:solidFill>
              </a:rPr>
              <a:t>требование, приглашение явиться куда-нибудь</a:t>
            </a:r>
            <a:r>
              <a:rPr lang="ru-RU" sz="2400" dirty="0" smtClean="0">
                <a:solidFill>
                  <a:schemeClr val="tx1"/>
                </a:solidFill>
              </a:rPr>
              <a:t>;</a:t>
            </a:r>
          </a:p>
          <a:p>
            <a:r>
              <a:rPr lang="ru-RU" sz="2400" dirty="0" smtClean="0">
                <a:solidFill>
                  <a:schemeClr val="tx1"/>
                </a:solidFill>
              </a:rPr>
              <a:t>приглашение</a:t>
            </a:r>
            <a:r>
              <a:rPr lang="ru-RU" sz="2400" dirty="0">
                <a:solidFill>
                  <a:schemeClr val="tx1"/>
                </a:solidFill>
              </a:rPr>
              <a:t>, </a:t>
            </a:r>
            <a:r>
              <a:rPr lang="ru-RU" sz="2400" dirty="0" smtClean="0">
                <a:solidFill>
                  <a:schemeClr val="tx1"/>
                </a:solidFill>
              </a:rPr>
              <a:t>предложение </a:t>
            </a:r>
            <a:r>
              <a:rPr lang="ru-RU" sz="2400" dirty="0">
                <a:solidFill>
                  <a:schemeClr val="tx1"/>
                </a:solidFill>
              </a:rPr>
              <a:t>участвовать в чём-нибудь, делать что-нибудь</a:t>
            </a:r>
            <a:r>
              <a:rPr lang="ru-RU" sz="2400" dirty="0" smtClean="0">
                <a:solidFill>
                  <a:schemeClr val="tx1"/>
                </a:solidFill>
              </a:rPr>
              <a:t>;</a:t>
            </a:r>
          </a:p>
          <a:p>
            <a:r>
              <a:rPr lang="ru-RU" sz="2400" dirty="0">
                <a:solidFill>
                  <a:schemeClr val="tx1"/>
                </a:solidFill>
              </a:rPr>
              <a:t>выраженное словами, поступками, взглядом желание вступить в борьбу, спор. </a:t>
            </a:r>
          </a:p>
          <a:p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6146" name="Picture 2" descr="http://f1.mylove.ru/hB7dJ28q4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1006" y="1134978"/>
            <a:ext cx="3409950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9336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>
            <a:off x="401052" y="240632"/>
            <a:ext cx="7228861" cy="6087979"/>
            <a:chOff x="2" y="-10633"/>
            <a:chExt cx="6227759" cy="5154133"/>
          </a:xfrm>
        </p:grpSpPr>
        <p:pic>
          <p:nvPicPr>
            <p:cNvPr id="5" name="Рисунок 4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8" b="12946"/>
            <a:stretch/>
          </p:blipFill>
          <p:spPr>
            <a:xfrm>
              <a:off x="2" y="-10633"/>
              <a:ext cx="6227759" cy="5154133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1660450" y="1418811"/>
              <a:ext cx="2676156" cy="2847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7"/>
              <a:r>
                <a:rPr lang="ru-RU" sz="1867" b="1" dirty="0" smtClean="0">
                  <a:solidFill>
                    <a:prstClr val="white"/>
                  </a:solidFill>
                  <a:latin typeface="Segoe Print" panose="02000600000000000000" pitchFamily="2" charset="0"/>
                </a:rPr>
                <a:t>Фотосинтез</a:t>
              </a:r>
              <a:endParaRPr lang="ru-RU" sz="1867" b="1" dirty="0">
                <a:solidFill>
                  <a:prstClr val="white"/>
                </a:solidFill>
                <a:latin typeface="Segoe Print" panose="02000600000000000000" pitchFamily="2" charset="0"/>
              </a:endParaRPr>
            </a:p>
          </p:txBody>
        </p:sp>
      </p:grpSp>
      <p:grpSp>
        <p:nvGrpSpPr>
          <p:cNvPr id="7" name="Группа 6"/>
          <p:cNvGrpSpPr/>
          <p:nvPr/>
        </p:nvGrpSpPr>
        <p:grpSpPr>
          <a:xfrm>
            <a:off x="4366851" y="453801"/>
            <a:ext cx="2342195" cy="1630680"/>
            <a:chOff x="1755328" y="2457708"/>
            <a:chExt cx="1756646" cy="1199559"/>
          </a:xfrm>
        </p:grpSpPr>
        <p:sp>
          <p:nvSpPr>
            <p:cNvPr id="8" name="Выноска-облако 3"/>
            <p:cNvSpPr/>
            <p:nvPr/>
          </p:nvSpPr>
          <p:spPr>
            <a:xfrm>
              <a:off x="1755328" y="2457708"/>
              <a:ext cx="1756646" cy="1199559"/>
            </a:xfrm>
            <a:custGeom>
              <a:avLst/>
              <a:gdLst>
                <a:gd name="connsiteX0" fmla="*/ 3900 w 43200"/>
                <a:gd name="connsiteY0" fmla="*/ 14370 h 43200"/>
                <a:gd name="connsiteX1" fmla="*/ 5623 w 43200"/>
                <a:gd name="connsiteY1" fmla="*/ 6907 h 43200"/>
                <a:gd name="connsiteX2" fmla="*/ 14005 w 43200"/>
                <a:gd name="connsiteY2" fmla="*/ 5202 h 43200"/>
                <a:gd name="connsiteX3" fmla="*/ 22456 w 43200"/>
                <a:gd name="connsiteY3" fmla="*/ 3432 h 43200"/>
                <a:gd name="connsiteX4" fmla="*/ 25749 w 43200"/>
                <a:gd name="connsiteY4" fmla="*/ 200 h 43200"/>
                <a:gd name="connsiteX5" fmla="*/ 29833 w 43200"/>
                <a:gd name="connsiteY5" fmla="*/ 2481 h 43200"/>
                <a:gd name="connsiteX6" fmla="*/ 35463 w 43200"/>
                <a:gd name="connsiteY6" fmla="*/ 690 h 43200"/>
                <a:gd name="connsiteX7" fmla="*/ 38318 w 43200"/>
                <a:gd name="connsiteY7" fmla="*/ 5576 h 43200"/>
                <a:gd name="connsiteX8" fmla="*/ 41982 w 43200"/>
                <a:gd name="connsiteY8" fmla="*/ 10318 h 43200"/>
                <a:gd name="connsiteX9" fmla="*/ 41818 w 43200"/>
                <a:gd name="connsiteY9" fmla="*/ 15460 h 43200"/>
                <a:gd name="connsiteX10" fmla="*/ 43016 w 43200"/>
                <a:gd name="connsiteY10" fmla="*/ 23322 h 43200"/>
                <a:gd name="connsiteX11" fmla="*/ 37404 w 43200"/>
                <a:gd name="connsiteY11" fmla="*/ 30204 h 43200"/>
                <a:gd name="connsiteX12" fmla="*/ 35395 w 43200"/>
                <a:gd name="connsiteY12" fmla="*/ 36101 h 43200"/>
                <a:gd name="connsiteX13" fmla="*/ 28555 w 43200"/>
                <a:gd name="connsiteY13" fmla="*/ 36815 h 43200"/>
                <a:gd name="connsiteX14" fmla="*/ 23667 w 43200"/>
                <a:gd name="connsiteY14" fmla="*/ 43106 h 43200"/>
                <a:gd name="connsiteX15" fmla="*/ 16480 w 43200"/>
                <a:gd name="connsiteY15" fmla="*/ 39266 h 43200"/>
                <a:gd name="connsiteX16" fmla="*/ 5804 w 43200"/>
                <a:gd name="connsiteY16" fmla="*/ 35472 h 43200"/>
                <a:gd name="connsiteX17" fmla="*/ 1110 w 43200"/>
                <a:gd name="connsiteY17" fmla="*/ 31250 h 43200"/>
                <a:gd name="connsiteX18" fmla="*/ 2113 w 43200"/>
                <a:gd name="connsiteY18" fmla="*/ 25551 h 43200"/>
                <a:gd name="connsiteX19" fmla="*/ -5 w 43200"/>
                <a:gd name="connsiteY19" fmla="*/ 19704 h 43200"/>
                <a:gd name="connsiteX20" fmla="*/ 3863 w 43200"/>
                <a:gd name="connsiteY20" fmla="*/ 14507 h 43200"/>
                <a:gd name="connsiteX21" fmla="*/ 3900 w 43200"/>
                <a:gd name="connsiteY21" fmla="*/ 14370 h 43200"/>
                <a:gd name="connsiteX0" fmla="*/ 1643487 w 1754372"/>
                <a:gd name="connsiteY0" fmla="*/ 1200073 h 935664"/>
                <a:gd name="connsiteX1" fmla="*/ 1617496 w 1754372"/>
                <a:gd name="connsiteY1" fmla="*/ 1226064 h 935664"/>
                <a:gd name="connsiteX2" fmla="*/ 1591505 w 1754372"/>
                <a:gd name="connsiteY2" fmla="*/ 1200073 h 935664"/>
                <a:gd name="connsiteX3" fmla="*/ 1617496 w 1754372"/>
                <a:gd name="connsiteY3" fmla="*/ 1174082 h 935664"/>
                <a:gd name="connsiteX4" fmla="*/ 1643487 w 1754372"/>
                <a:gd name="connsiteY4" fmla="*/ 1200073 h 935664"/>
                <a:gd name="connsiteX0" fmla="*/ 1573800 w 1754372"/>
                <a:gd name="connsiteY0" fmla="*/ 1105439 h 935664"/>
                <a:gd name="connsiteX1" fmla="*/ 1521819 w 1754372"/>
                <a:gd name="connsiteY1" fmla="*/ 1157420 h 935664"/>
                <a:gd name="connsiteX2" fmla="*/ 1469838 w 1754372"/>
                <a:gd name="connsiteY2" fmla="*/ 1105439 h 935664"/>
                <a:gd name="connsiteX3" fmla="*/ 1521819 w 1754372"/>
                <a:gd name="connsiteY3" fmla="*/ 1053458 h 935664"/>
                <a:gd name="connsiteX4" fmla="*/ 1573800 w 1754372"/>
                <a:gd name="connsiteY4" fmla="*/ 1105439 h 935664"/>
                <a:gd name="connsiteX0" fmla="*/ 1467156 w 1754372"/>
                <a:gd name="connsiteY0" fmla="*/ 974250 h 935664"/>
                <a:gd name="connsiteX1" fmla="*/ 1389184 w 1754372"/>
                <a:gd name="connsiteY1" fmla="*/ 1052222 h 935664"/>
                <a:gd name="connsiteX2" fmla="*/ 1311212 w 1754372"/>
                <a:gd name="connsiteY2" fmla="*/ 974250 h 935664"/>
                <a:gd name="connsiteX3" fmla="*/ 1389184 w 1754372"/>
                <a:gd name="connsiteY3" fmla="*/ 896278 h 935664"/>
                <a:gd name="connsiteX4" fmla="*/ 1467156 w 1754372"/>
                <a:gd name="connsiteY4" fmla="*/ 974250 h 935664"/>
                <a:gd name="connsiteX0" fmla="*/ 4693 w 43200"/>
                <a:gd name="connsiteY0" fmla="*/ 26177 h 43200"/>
                <a:gd name="connsiteX1" fmla="*/ 2160 w 43200"/>
                <a:gd name="connsiteY1" fmla="*/ 25380 h 43200"/>
                <a:gd name="connsiteX2" fmla="*/ 6928 w 43200"/>
                <a:gd name="connsiteY2" fmla="*/ 34899 h 43200"/>
                <a:gd name="connsiteX3" fmla="*/ 5820 w 43200"/>
                <a:gd name="connsiteY3" fmla="*/ 35280 h 43200"/>
                <a:gd name="connsiteX4" fmla="*/ 16478 w 43200"/>
                <a:gd name="connsiteY4" fmla="*/ 39090 h 43200"/>
                <a:gd name="connsiteX5" fmla="*/ 15810 w 43200"/>
                <a:gd name="connsiteY5" fmla="*/ 37350 h 43200"/>
                <a:gd name="connsiteX6" fmla="*/ 28827 w 43200"/>
                <a:gd name="connsiteY6" fmla="*/ 34751 h 43200"/>
                <a:gd name="connsiteX7" fmla="*/ 28560 w 43200"/>
                <a:gd name="connsiteY7" fmla="*/ 36660 h 43200"/>
                <a:gd name="connsiteX8" fmla="*/ 34129 w 43200"/>
                <a:gd name="connsiteY8" fmla="*/ 22954 h 43200"/>
                <a:gd name="connsiteX9" fmla="*/ 37380 w 43200"/>
                <a:gd name="connsiteY9" fmla="*/ 30090 h 43200"/>
                <a:gd name="connsiteX10" fmla="*/ 41798 w 43200"/>
                <a:gd name="connsiteY10" fmla="*/ 15354 h 43200"/>
                <a:gd name="connsiteX11" fmla="*/ 40350 w 43200"/>
                <a:gd name="connsiteY11" fmla="*/ 18030 h 43200"/>
                <a:gd name="connsiteX12" fmla="*/ 38324 w 43200"/>
                <a:gd name="connsiteY12" fmla="*/ 5426 h 43200"/>
                <a:gd name="connsiteX13" fmla="*/ 38400 w 43200"/>
                <a:gd name="connsiteY13" fmla="*/ 6690 h 43200"/>
                <a:gd name="connsiteX14" fmla="*/ 29078 w 43200"/>
                <a:gd name="connsiteY14" fmla="*/ 3952 h 43200"/>
                <a:gd name="connsiteX15" fmla="*/ 29820 w 43200"/>
                <a:gd name="connsiteY15" fmla="*/ 2340 h 43200"/>
                <a:gd name="connsiteX16" fmla="*/ 22141 w 43200"/>
                <a:gd name="connsiteY16" fmla="*/ 4720 h 43200"/>
                <a:gd name="connsiteX17" fmla="*/ 22500 w 43200"/>
                <a:gd name="connsiteY17" fmla="*/ 3330 h 43200"/>
                <a:gd name="connsiteX18" fmla="*/ 14000 w 43200"/>
                <a:gd name="connsiteY18" fmla="*/ 5192 h 43200"/>
                <a:gd name="connsiteX19" fmla="*/ 15300 w 43200"/>
                <a:gd name="connsiteY19" fmla="*/ 6540 h 43200"/>
                <a:gd name="connsiteX20" fmla="*/ 4127 w 43200"/>
                <a:gd name="connsiteY20" fmla="*/ 15789 h 43200"/>
                <a:gd name="connsiteX21" fmla="*/ 3900 w 43200"/>
                <a:gd name="connsiteY21" fmla="*/ 14370 h 43200"/>
                <a:gd name="connsiteX0" fmla="*/ 3936 w 43256"/>
                <a:gd name="connsiteY0" fmla="*/ 14229 h 56467"/>
                <a:gd name="connsiteX1" fmla="*/ 5659 w 43256"/>
                <a:gd name="connsiteY1" fmla="*/ 6766 h 56467"/>
                <a:gd name="connsiteX2" fmla="*/ 14041 w 43256"/>
                <a:gd name="connsiteY2" fmla="*/ 5061 h 56467"/>
                <a:gd name="connsiteX3" fmla="*/ 22492 w 43256"/>
                <a:gd name="connsiteY3" fmla="*/ 3291 h 56467"/>
                <a:gd name="connsiteX4" fmla="*/ 25785 w 43256"/>
                <a:gd name="connsiteY4" fmla="*/ 59 h 56467"/>
                <a:gd name="connsiteX5" fmla="*/ 29869 w 43256"/>
                <a:gd name="connsiteY5" fmla="*/ 2340 h 56467"/>
                <a:gd name="connsiteX6" fmla="*/ 35499 w 43256"/>
                <a:gd name="connsiteY6" fmla="*/ 549 h 56467"/>
                <a:gd name="connsiteX7" fmla="*/ 38354 w 43256"/>
                <a:gd name="connsiteY7" fmla="*/ 5435 h 56467"/>
                <a:gd name="connsiteX8" fmla="*/ 42018 w 43256"/>
                <a:gd name="connsiteY8" fmla="*/ 10177 h 56467"/>
                <a:gd name="connsiteX9" fmla="*/ 41854 w 43256"/>
                <a:gd name="connsiteY9" fmla="*/ 15319 h 56467"/>
                <a:gd name="connsiteX10" fmla="*/ 43052 w 43256"/>
                <a:gd name="connsiteY10" fmla="*/ 23181 h 56467"/>
                <a:gd name="connsiteX11" fmla="*/ 37440 w 43256"/>
                <a:gd name="connsiteY11" fmla="*/ 30063 h 56467"/>
                <a:gd name="connsiteX12" fmla="*/ 35431 w 43256"/>
                <a:gd name="connsiteY12" fmla="*/ 35960 h 56467"/>
                <a:gd name="connsiteX13" fmla="*/ 28591 w 43256"/>
                <a:gd name="connsiteY13" fmla="*/ 36674 h 56467"/>
                <a:gd name="connsiteX14" fmla="*/ 23703 w 43256"/>
                <a:gd name="connsiteY14" fmla="*/ 42965 h 56467"/>
                <a:gd name="connsiteX15" fmla="*/ 16516 w 43256"/>
                <a:gd name="connsiteY15" fmla="*/ 39125 h 56467"/>
                <a:gd name="connsiteX16" fmla="*/ 5840 w 43256"/>
                <a:gd name="connsiteY16" fmla="*/ 35331 h 56467"/>
                <a:gd name="connsiteX17" fmla="*/ 1146 w 43256"/>
                <a:gd name="connsiteY17" fmla="*/ 31109 h 56467"/>
                <a:gd name="connsiteX18" fmla="*/ 2149 w 43256"/>
                <a:gd name="connsiteY18" fmla="*/ 25410 h 56467"/>
                <a:gd name="connsiteX19" fmla="*/ 31 w 43256"/>
                <a:gd name="connsiteY19" fmla="*/ 19563 h 56467"/>
                <a:gd name="connsiteX20" fmla="*/ 3899 w 43256"/>
                <a:gd name="connsiteY20" fmla="*/ 14366 h 56467"/>
                <a:gd name="connsiteX21" fmla="*/ 3936 w 43256"/>
                <a:gd name="connsiteY21" fmla="*/ 14229 h 56467"/>
                <a:gd name="connsiteX0" fmla="*/ 1644949 w 1756646"/>
                <a:gd name="connsiteY0" fmla="*/ 1197019 h 1223010"/>
                <a:gd name="connsiteX1" fmla="*/ 1618958 w 1756646"/>
                <a:gd name="connsiteY1" fmla="*/ 1223010 h 1223010"/>
                <a:gd name="connsiteX2" fmla="*/ 1592967 w 1756646"/>
                <a:gd name="connsiteY2" fmla="*/ 1197019 h 1223010"/>
                <a:gd name="connsiteX3" fmla="*/ 1618958 w 1756646"/>
                <a:gd name="connsiteY3" fmla="*/ 1171028 h 1223010"/>
                <a:gd name="connsiteX4" fmla="*/ 1644949 w 1756646"/>
                <a:gd name="connsiteY4" fmla="*/ 1197019 h 1223010"/>
                <a:gd name="connsiteX0" fmla="*/ 1575262 w 1756646"/>
                <a:gd name="connsiteY0" fmla="*/ 1102385 h 1223010"/>
                <a:gd name="connsiteX1" fmla="*/ 1523281 w 1756646"/>
                <a:gd name="connsiteY1" fmla="*/ 1154366 h 1223010"/>
                <a:gd name="connsiteX2" fmla="*/ 1471300 w 1756646"/>
                <a:gd name="connsiteY2" fmla="*/ 1102385 h 1223010"/>
                <a:gd name="connsiteX3" fmla="*/ 1523281 w 1756646"/>
                <a:gd name="connsiteY3" fmla="*/ 1050404 h 1223010"/>
                <a:gd name="connsiteX4" fmla="*/ 1575262 w 1756646"/>
                <a:gd name="connsiteY4" fmla="*/ 1102385 h 1223010"/>
                <a:gd name="connsiteX0" fmla="*/ 1468618 w 1756646"/>
                <a:gd name="connsiteY0" fmla="*/ 971196 h 1223010"/>
                <a:gd name="connsiteX1" fmla="*/ 1390646 w 1756646"/>
                <a:gd name="connsiteY1" fmla="*/ 1049168 h 1223010"/>
                <a:gd name="connsiteX2" fmla="*/ 1312674 w 1756646"/>
                <a:gd name="connsiteY2" fmla="*/ 971196 h 1223010"/>
                <a:gd name="connsiteX3" fmla="*/ 1390646 w 1756646"/>
                <a:gd name="connsiteY3" fmla="*/ 893224 h 1223010"/>
                <a:gd name="connsiteX4" fmla="*/ 1468618 w 1756646"/>
                <a:gd name="connsiteY4" fmla="*/ 971196 h 1223010"/>
                <a:gd name="connsiteX0" fmla="*/ 4729 w 43256"/>
                <a:gd name="connsiteY0" fmla="*/ 26036 h 56467"/>
                <a:gd name="connsiteX1" fmla="*/ 2196 w 43256"/>
                <a:gd name="connsiteY1" fmla="*/ 25239 h 56467"/>
                <a:gd name="connsiteX2" fmla="*/ 6964 w 43256"/>
                <a:gd name="connsiteY2" fmla="*/ 34758 h 56467"/>
                <a:gd name="connsiteX3" fmla="*/ 5856 w 43256"/>
                <a:gd name="connsiteY3" fmla="*/ 35139 h 56467"/>
                <a:gd name="connsiteX4" fmla="*/ 16514 w 43256"/>
                <a:gd name="connsiteY4" fmla="*/ 38949 h 56467"/>
                <a:gd name="connsiteX5" fmla="*/ 15846 w 43256"/>
                <a:gd name="connsiteY5" fmla="*/ 37209 h 56467"/>
                <a:gd name="connsiteX6" fmla="*/ 28863 w 43256"/>
                <a:gd name="connsiteY6" fmla="*/ 34610 h 56467"/>
                <a:gd name="connsiteX7" fmla="*/ 28596 w 43256"/>
                <a:gd name="connsiteY7" fmla="*/ 36519 h 56467"/>
                <a:gd name="connsiteX8" fmla="*/ 41834 w 43256"/>
                <a:gd name="connsiteY8" fmla="*/ 15213 h 56467"/>
                <a:gd name="connsiteX9" fmla="*/ 40386 w 43256"/>
                <a:gd name="connsiteY9" fmla="*/ 17889 h 56467"/>
                <a:gd name="connsiteX10" fmla="*/ 38360 w 43256"/>
                <a:gd name="connsiteY10" fmla="*/ 5285 h 56467"/>
                <a:gd name="connsiteX11" fmla="*/ 38436 w 43256"/>
                <a:gd name="connsiteY11" fmla="*/ 6549 h 56467"/>
                <a:gd name="connsiteX12" fmla="*/ 29114 w 43256"/>
                <a:gd name="connsiteY12" fmla="*/ 3811 h 56467"/>
                <a:gd name="connsiteX13" fmla="*/ 29856 w 43256"/>
                <a:gd name="connsiteY13" fmla="*/ 2199 h 56467"/>
                <a:gd name="connsiteX14" fmla="*/ 22177 w 43256"/>
                <a:gd name="connsiteY14" fmla="*/ 4579 h 56467"/>
                <a:gd name="connsiteX15" fmla="*/ 22536 w 43256"/>
                <a:gd name="connsiteY15" fmla="*/ 3189 h 56467"/>
                <a:gd name="connsiteX16" fmla="*/ 14036 w 43256"/>
                <a:gd name="connsiteY16" fmla="*/ 5051 h 56467"/>
                <a:gd name="connsiteX17" fmla="*/ 15336 w 43256"/>
                <a:gd name="connsiteY17" fmla="*/ 6399 h 56467"/>
                <a:gd name="connsiteX18" fmla="*/ 4163 w 43256"/>
                <a:gd name="connsiteY18" fmla="*/ 15648 h 56467"/>
                <a:gd name="connsiteX19" fmla="*/ 3936 w 43256"/>
                <a:gd name="connsiteY19" fmla="*/ 14229 h 56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3256" h="56467">
                  <a:moveTo>
                    <a:pt x="3936" y="14229"/>
                  </a:moveTo>
                  <a:cubicBezTo>
                    <a:pt x="3665" y="11516"/>
                    <a:pt x="4297" y="8780"/>
                    <a:pt x="5659" y="6766"/>
                  </a:cubicBezTo>
                  <a:cubicBezTo>
                    <a:pt x="7811" y="3585"/>
                    <a:pt x="11300" y="2876"/>
                    <a:pt x="14041" y="5061"/>
                  </a:cubicBezTo>
                  <a:cubicBezTo>
                    <a:pt x="15714" y="768"/>
                    <a:pt x="19950" y="-119"/>
                    <a:pt x="22492" y="3291"/>
                  </a:cubicBezTo>
                  <a:cubicBezTo>
                    <a:pt x="23133" y="1542"/>
                    <a:pt x="24364" y="333"/>
                    <a:pt x="25785" y="59"/>
                  </a:cubicBezTo>
                  <a:cubicBezTo>
                    <a:pt x="27349" y="-243"/>
                    <a:pt x="28911" y="629"/>
                    <a:pt x="29869" y="2340"/>
                  </a:cubicBezTo>
                  <a:cubicBezTo>
                    <a:pt x="31251" y="126"/>
                    <a:pt x="33537" y="-601"/>
                    <a:pt x="35499" y="549"/>
                  </a:cubicBezTo>
                  <a:cubicBezTo>
                    <a:pt x="36994" y="1425"/>
                    <a:pt x="38066" y="3259"/>
                    <a:pt x="38354" y="5435"/>
                  </a:cubicBezTo>
                  <a:cubicBezTo>
                    <a:pt x="40082" y="6077"/>
                    <a:pt x="41458" y="7857"/>
                    <a:pt x="42018" y="10177"/>
                  </a:cubicBezTo>
                  <a:cubicBezTo>
                    <a:pt x="42425" y="11861"/>
                    <a:pt x="42367" y="13690"/>
                    <a:pt x="41854" y="15319"/>
                  </a:cubicBezTo>
                  <a:cubicBezTo>
                    <a:pt x="43115" y="17553"/>
                    <a:pt x="43556" y="20449"/>
                    <a:pt x="43052" y="23181"/>
                  </a:cubicBezTo>
                  <a:cubicBezTo>
                    <a:pt x="42382" y="26813"/>
                    <a:pt x="40164" y="29533"/>
                    <a:pt x="37440" y="30063"/>
                  </a:cubicBezTo>
                  <a:cubicBezTo>
                    <a:pt x="37427" y="32330"/>
                    <a:pt x="36694" y="34480"/>
                    <a:pt x="35431" y="35960"/>
                  </a:cubicBezTo>
                  <a:cubicBezTo>
                    <a:pt x="33512" y="38209"/>
                    <a:pt x="30740" y="38498"/>
                    <a:pt x="28591" y="36674"/>
                  </a:cubicBezTo>
                  <a:cubicBezTo>
                    <a:pt x="27896" y="39807"/>
                    <a:pt x="26035" y="42202"/>
                    <a:pt x="23703" y="42965"/>
                  </a:cubicBezTo>
                  <a:cubicBezTo>
                    <a:pt x="20955" y="43864"/>
                    <a:pt x="18087" y="42332"/>
                    <a:pt x="16516" y="39125"/>
                  </a:cubicBezTo>
                  <a:cubicBezTo>
                    <a:pt x="12808" y="42169"/>
                    <a:pt x="7992" y="40458"/>
                    <a:pt x="5840" y="35331"/>
                  </a:cubicBezTo>
                  <a:cubicBezTo>
                    <a:pt x="3726" y="35668"/>
                    <a:pt x="1741" y="33883"/>
                    <a:pt x="1146" y="31109"/>
                  </a:cubicBezTo>
                  <a:cubicBezTo>
                    <a:pt x="715" y="29102"/>
                    <a:pt x="1096" y="26936"/>
                    <a:pt x="2149" y="25410"/>
                  </a:cubicBezTo>
                  <a:cubicBezTo>
                    <a:pt x="655" y="24213"/>
                    <a:pt x="-177" y="21916"/>
                    <a:pt x="31" y="19563"/>
                  </a:cubicBezTo>
                  <a:cubicBezTo>
                    <a:pt x="275" y="16808"/>
                    <a:pt x="1881" y="14650"/>
                    <a:pt x="3899" y="14366"/>
                  </a:cubicBezTo>
                  <a:cubicBezTo>
                    <a:pt x="3911" y="14320"/>
                    <a:pt x="3924" y="14275"/>
                    <a:pt x="3936" y="14229"/>
                  </a:cubicBezTo>
                  <a:close/>
                </a:path>
                <a:path w="1756646" h="1223010">
                  <a:moveTo>
                    <a:pt x="1644949" y="1197019"/>
                  </a:moveTo>
                  <a:cubicBezTo>
                    <a:pt x="1644949" y="1211373"/>
                    <a:pt x="1633312" y="1223010"/>
                    <a:pt x="1618958" y="1223010"/>
                  </a:cubicBezTo>
                  <a:cubicBezTo>
                    <a:pt x="1604604" y="1223010"/>
                    <a:pt x="1592967" y="1211373"/>
                    <a:pt x="1592967" y="1197019"/>
                  </a:cubicBezTo>
                  <a:cubicBezTo>
                    <a:pt x="1592967" y="1182665"/>
                    <a:pt x="1604604" y="1171028"/>
                    <a:pt x="1618958" y="1171028"/>
                  </a:cubicBezTo>
                  <a:cubicBezTo>
                    <a:pt x="1633312" y="1171028"/>
                    <a:pt x="1644949" y="1182665"/>
                    <a:pt x="1644949" y="1197019"/>
                  </a:cubicBezTo>
                  <a:close/>
                </a:path>
                <a:path w="1756646" h="1223010">
                  <a:moveTo>
                    <a:pt x="1575262" y="1102385"/>
                  </a:moveTo>
                  <a:cubicBezTo>
                    <a:pt x="1575262" y="1131093"/>
                    <a:pt x="1551989" y="1154366"/>
                    <a:pt x="1523281" y="1154366"/>
                  </a:cubicBezTo>
                  <a:cubicBezTo>
                    <a:pt x="1494573" y="1154366"/>
                    <a:pt x="1471300" y="1131093"/>
                    <a:pt x="1471300" y="1102385"/>
                  </a:cubicBezTo>
                  <a:cubicBezTo>
                    <a:pt x="1471300" y="1073677"/>
                    <a:pt x="1494573" y="1050404"/>
                    <a:pt x="1523281" y="1050404"/>
                  </a:cubicBezTo>
                  <a:cubicBezTo>
                    <a:pt x="1551989" y="1050404"/>
                    <a:pt x="1575262" y="1073677"/>
                    <a:pt x="1575262" y="1102385"/>
                  </a:cubicBezTo>
                  <a:close/>
                </a:path>
                <a:path w="1756646" h="1223010">
                  <a:moveTo>
                    <a:pt x="1468618" y="971196"/>
                  </a:moveTo>
                  <a:cubicBezTo>
                    <a:pt x="1468618" y="1014259"/>
                    <a:pt x="1433709" y="1049168"/>
                    <a:pt x="1390646" y="1049168"/>
                  </a:cubicBezTo>
                  <a:cubicBezTo>
                    <a:pt x="1347583" y="1049168"/>
                    <a:pt x="1312674" y="1014259"/>
                    <a:pt x="1312674" y="971196"/>
                  </a:cubicBezTo>
                  <a:cubicBezTo>
                    <a:pt x="1312674" y="928133"/>
                    <a:pt x="1347583" y="893224"/>
                    <a:pt x="1390646" y="893224"/>
                  </a:cubicBezTo>
                  <a:cubicBezTo>
                    <a:pt x="1433709" y="893224"/>
                    <a:pt x="1468618" y="928133"/>
                    <a:pt x="1468618" y="971196"/>
                  </a:cubicBezTo>
                  <a:close/>
                </a:path>
                <a:path w="43256" h="56467" fill="none" extrusionOk="0">
                  <a:moveTo>
                    <a:pt x="4729" y="26036"/>
                  </a:moveTo>
                  <a:cubicBezTo>
                    <a:pt x="3845" y="26130"/>
                    <a:pt x="2961" y="25852"/>
                    <a:pt x="2196" y="25239"/>
                  </a:cubicBezTo>
                  <a:moveTo>
                    <a:pt x="6964" y="34758"/>
                  </a:moveTo>
                  <a:cubicBezTo>
                    <a:pt x="6609" y="34951"/>
                    <a:pt x="6236" y="35079"/>
                    <a:pt x="5856" y="35139"/>
                  </a:cubicBezTo>
                  <a:moveTo>
                    <a:pt x="16514" y="38949"/>
                  </a:moveTo>
                  <a:cubicBezTo>
                    <a:pt x="16247" y="38403"/>
                    <a:pt x="16023" y="37820"/>
                    <a:pt x="15846" y="37209"/>
                  </a:cubicBezTo>
                  <a:moveTo>
                    <a:pt x="28863" y="34610"/>
                  </a:moveTo>
                  <a:cubicBezTo>
                    <a:pt x="28824" y="35257"/>
                    <a:pt x="28734" y="35897"/>
                    <a:pt x="28596" y="36519"/>
                  </a:cubicBezTo>
                  <a:moveTo>
                    <a:pt x="41834" y="15213"/>
                  </a:moveTo>
                  <a:cubicBezTo>
                    <a:pt x="41509" y="16245"/>
                    <a:pt x="41014" y="17161"/>
                    <a:pt x="40386" y="17889"/>
                  </a:cubicBezTo>
                  <a:moveTo>
                    <a:pt x="38360" y="5285"/>
                  </a:moveTo>
                  <a:cubicBezTo>
                    <a:pt x="38415" y="5702"/>
                    <a:pt x="38441" y="6125"/>
                    <a:pt x="38436" y="6549"/>
                  </a:cubicBezTo>
                  <a:moveTo>
                    <a:pt x="29114" y="3811"/>
                  </a:moveTo>
                  <a:cubicBezTo>
                    <a:pt x="29303" y="3228"/>
                    <a:pt x="29552" y="2685"/>
                    <a:pt x="29856" y="2199"/>
                  </a:cubicBezTo>
                  <a:moveTo>
                    <a:pt x="22177" y="4579"/>
                  </a:moveTo>
                  <a:cubicBezTo>
                    <a:pt x="22254" y="4097"/>
                    <a:pt x="22375" y="3630"/>
                    <a:pt x="22536" y="3189"/>
                  </a:cubicBezTo>
                  <a:moveTo>
                    <a:pt x="14036" y="5051"/>
                  </a:moveTo>
                  <a:cubicBezTo>
                    <a:pt x="14508" y="5427"/>
                    <a:pt x="14944" y="5880"/>
                    <a:pt x="15336" y="6399"/>
                  </a:cubicBezTo>
                  <a:moveTo>
                    <a:pt x="4163" y="15648"/>
                  </a:moveTo>
                  <a:cubicBezTo>
                    <a:pt x="4060" y="15184"/>
                    <a:pt x="3984" y="14710"/>
                    <a:pt x="3936" y="14229"/>
                  </a:cubicBezTo>
                </a:path>
              </a:pathLst>
            </a:cu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377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993410" y="2607719"/>
              <a:ext cx="1336997" cy="61129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 defTabSz="914377"/>
              <a:r>
                <a:rPr lang="ru-RU" sz="1600" dirty="0">
                  <a:solidFill>
                    <a:prstClr val="black"/>
                  </a:solidFill>
                </a:rPr>
                <a:t>Какова цель Вашей работы на уроке?</a:t>
              </a:r>
            </a:p>
          </p:txBody>
        </p:sp>
      </p:grpSp>
      <p:grpSp>
        <p:nvGrpSpPr>
          <p:cNvPr id="10" name="Группа 9"/>
          <p:cNvGrpSpPr/>
          <p:nvPr/>
        </p:nvGrpSpPr>
        <p:grpSpPr>
          <a:xfrm>
            <a:off x="1697489" y="324818"/>
            <a:ext cx="2342195" cy="1488908"/>
            <a:chOff x="1755328" y="2457708"/>
            <a:chExt cx="1756646" cy="1095269"/>
          </a:xfrm>
        </p:grpSpPr>
        <p:sp>
          <p:nvSpPr>
            <p:cNvPr id="11" name="Выноска-облако 13"/>
            <p:cNvSpPr/>
            <p:nvPr/>
          </p:nvSpPr>
          <p:spPr>
            <a:xfrm>
              <a:off x="1755328" y="2457708"/>
              <a:ext cx="1756646" cy="1095269"/>
            </a:xfrm>
            <a:custGeom>
              <a:avLst/>
              <a:gdLst>
                <a:gd name="connsiteX0" fmla="*/ 3900 w 43200"/>
                <a:gd name="connsiteY0" fmla="*/ 14370 h 43200"/>
                <a:gd name="connsiteX1" fmla="*/ 5623 w 43200"/>
                <a:gd name="connsiteY1" fmla="*/ 6907 h 43200"/>
                <a:gd name="connsiteX2" fmla="*/ 14005 w 43200"/>
                <a:gd name="connsiteY2" fmla="*/ 5202 h 43200"/>
                <a:gd name="connsiteX3" fmla="*/ 22456 w 43200"/>
                <a:gd name="connsiteY3" fmla="*/ 3432 h 43200"/>
                <a:gd name="connsiteX4" fmla="*/ 25749 w 43200"/>
                <a:gd name="connsiteY4" fmla="*/ 200 h 43200"/>
                <a:gd name="connsiteX5" fmla="*/ 29833 w 43200"/>
                <a:gd name="connsiteY5" fmla="*/ 2481 h 43200"/>
                <a:gd name="connsiteX6" fmla="*/ 35463 w 43200"/>
                <a:gd name="connsiteY6" fmla="*/ 690 h 43200"/>
                <a:gd name="connsiteX7" fmla="*/ 38318 w 43200"/>
                <a:gd name="connsiteY7" fmla="*/ 5576 h 43200"/>
                <a:gd name="connsiteX8" fmla="*/ 41982 w 43200"/>
                <a:gd name="connsiteY8" fmla="*/ 10318 h 43200"/>
                <a:gd name="connsiteX9" fmla="*/ 41818 w 43200"/>
                <a:gd name="connsiteY9" fmla="*/ 15460 h 43200"/>
                <a:gd name="connsiteX10" fmla="*/ 43016 w 43200"/>
                <a:gd name="connsiteY10" fmla="*/ 23322 h 43200"/>
                <a:gd name="connsiteX11" fmla="*/ 37404 w 43200"/>
                <a:gd name="connsiteY11" fmla="*/ 30204 h 43200"/>
                <a:gd name="connsiteX12" fmla="*/ 35395 w 43200"/>
                <a:gd name="connsiteY12" fmla="*/ 36101 h 43200"/>
                <a:gd name="connsiteX13" fmla="*/ 28555 w 43200"/>
                <a:gd name="connsiteY13" fmla="*/ 36815 h 43200"/>
                <a:gd name="connsiteX14" fmla="*/ 23667 w 43200"/>
                <a:gd name="connsiteY14" fmla="*/ 43106 h 43200"/>
                <a:gd name="connsiteX15" fmla="*/ 16480 w 43200"/>
                <a:gd name="connsiteY15" fmla="*/ 39266 h 43200"/>
                <a:gd name="connsiteX16" fmla="*/ 5804 w 43200"/>
                <a:gd name="connsiteY16" fmla="*/ 35472 h 43200"/>
                <a:gd name="connsiteX17" fmla="*/ 1110 w 43200"/>
                <a:gd name="connsiteY17" fmla="*/ 31250 h 43200"/>
                <a:gd name="connsiteX18" fmla="*/ 2113 w 43200"/>
                <a:gd name="connsiteY18" fmla="*/ 25551 h 43200"/>
                <a:gd name="connsiteX19" fmla="*/ -5 w 43200"/>
                <a:gd name="connsiteY19" fmla="*/ 19704 h 43200"/>
                <a:gd name="connsiteX20" fmla="*/ 3863 w 43200"/>
                <a:gd name="connsiteY20" fmla="*/ 14507 h 43200"/>
                <a:gd name="connsiteX21" fmla="*/ 3900 w 43200"/>
                <a:gd name="connsiteY21" fmla="*/ 14370 h 43200"/>
                <a:gd name="connsiteX0" fmla="*/ 59236 w 1754372"/>
                <a:gd name="connsiteY0" fmla="*/ 1093744 h 935664"/>
                <a:gd name="connsiteX1" fmla="*/ 33245 w 1754372"/>
                <a:gd name="connsiteY1" fmla="*/ 1119735 h 935664"/>
                <a:gd name="connsiteX2" fmla="*/ 7254 w 1754372"/>
                <a:gd name="connsiteY2" fmla="*/ 1093744 h 935664"/>
                <a:gd name="connsiteX3" fmla="*/ 33245 w 1754372"/>
                <a:gd name="connsiteY3" fmla="*/ 1067753 h 935664"/>
                <a:gd name="connsiteX4" fmla="*/ 59236 w 1754372"/>
                <a:gd name="connsiteY4" fmla="*/ 1093744 h 935664"/>
                <a:gd name="connsiteX0" fmla="*/ 181914 w 1754372"/>
                <a:gd name="connsiteY0" fmla="*/ 1022036 h 935664"/>
                <a:gd name="connsiteX1" fmla="*/ 129933 w 1754372"/>
                <a:gd name="connsiteY1" fmla="*/ 1074017 h 935664"/>
                <a:gd name="connsiteX2" fmla="*/ 77952 w 1754372"/>
                <a:gd name="connsiteY2" fmla="*/ 1022036 h 935664"/>
                <a:gd name="connsiteX3" fmla="*/ 129933 w 1754372"/>
                <a:gd name="connsiteY3" fmla="*/ 970055 h 935664"/>
                <a:gd name="connsiteX4" fmla="*/ 181914 w 1754372"/>
                <a:gd name="connsiteY4" fmla="*/ 1022036 h 935664"/>
                <a:gd name="connsiteX0" fmla="*/ 346343 w 1754372"/>
                <a:gd name="connsiteY0" fmla="*/ 919362 h 935664"/>
                <a:gd name="connsiteX1" fmla="*/ 268371 w 1754372"/>
                <a:gd name="connsiteY1" fmla="*/ 997334 h 935664"/>
                <a:gd name="connsiteX2" fmla="*/ 190399 w 1754372"/>
                <a:gd name="connsiteY2" fmla="*/ 919362 h 935664"/>
                <a:gd name="connsiteX3" fmla="*/ 268371 w 1754372"/>
                <a:gd name="connsiteY3" fmla="*/ 841390 h 935664"/>
                <a:gd name="connsiteX4" fmla="*/ 346343 w 1754372"/>
                <a:gd name="connsiteY4" fmla="*/ 919362 h 935664"/>
                <a:gd name="connsiteX0" fmla="*/ 4693 w 43200"/>
                <a:gd name="connsiteY0" fmla="*/ 26177 h 43200"/>
                <a:gd name="connsiteX1" fmla="*/ 2160 w 43200"/>
                <a:gd name="connsiteY1" fmla="*/ 25380 h 43200"/>
                <a:gd name="connsiteX2" fmla="*/ 6928 w 43200"/>
                <a:gd name="connsiteY2" fmla="*/ 34899 h 43200"/>
                <a:gd name="connsiteX3" fmla="*/ 5820 w 43200"/>
                <a:gd name="connsiteY3" fmla="*/ 35280 h 43200"/>
                <a:gd name="connsiteX4" fmla="*/ 16478 w 43200"/>
                <a:gd name="connsiteY4" fmla="*/ 39090 h 43200"/>
                <a:gd name="connsiteX5" fmla="*/ 15810 w 43200"/>
                <a:gd name="connsiteY5" fmla="*/ 37350 h 43200"/>
                <a:gd name="connsiteX6" fmla="*/ 28827 w 43200"/>
                <a:gd name="connsiteY6" fmla="*/ 34751 h 43200"/>
                <a:gd name="connsiteX7" fmla="*/ 28560 w 43200"/>
                <a:gd name="connsiteY7" fmla="*/ 36660 h 43200"/>
                <a:gd name="connsiteX8" fmla="*/ 34129 w 43200"/>
                <a:gd name="connsiteY8" fmla="*/ 22954 h 43200"/>
                <a:gd name="connsiteX9" fmla="*/ 37380 w 43200"/>
                <a:gd name="connsiteY9" fmla="*/ 30090 h 43200"/>
                <a:gd name="connsiteX10" fmla="*/ 41798 w 43200"/>
                <a:gd name="connsiteY10" fmla="*/ 15354 h 43200"/>
                <a:gd name="connsiteX11" fmla="*/ 40350 w 43200"/>
                <a:gd name="connsiteY11" fmla="*/ 18030 h 43200"/>
                <a:gd name="connsiteX12" fmla="*/ 38324 w 43200"/>
                <a:gd name="connsiteY12" fmla="*/ 5426 h 43200"/>
                <a:gd name="connsiteX13" fmla="*/ 38400 w 43200"/>
                <a:gd name="connsiteY13" fmla="*/ 6690 h 43200"/>
                <a:gd name="connsiteX14" fmla="*/ 29078 w 43200"/>
                <a:gd name="connsiteY14" fmla="*/ 3952 h 43200"/>
                <a:gd name="connsiteX15" fmla="*/ 29820 w 43200"/>
                <a:gd name="connsiteY15" fmla="*/ 2340 h 43200"/>
                <a:gd name="connsiteX16" fmla="*/ 22141 w 43200"/>
                <a:gd name="connsiteY16" fmla="*/ 4720 h 43200"/>
                <a:gd name="connsiteX17" fmla="*/ 22500 w 43200"/>
                <a:gd name="connsiteY17" fmla="*/ 3330 h 43200"/>
                <a:gd name="connsiteX18" fmla="*/ 14000 w 43200"/>
                <a:gd name="connsiteY18" fmla="*/ 5192 h 43200"/>
                <a:gd name="connsiteX19" fmla="*/ 15300 w 43200"/>
                <a:gd name="connsiteY19" fmla="*/ 6540 h 43200"/>
                <a:gd name="connsiteX20" fmla="*/ 4127 w 43200"/>
                <a:gd name="connsiteY20" fmla="*/ 15789 h 43200"/>
                <a:gd name="connsiteX21" fmla="*/ 3900 w 43200"/>
                <a:gd name="connsiteY21" fmla="*/ 14370 h 43200"/>
                <a:gd name="connsiteX0" fmla="*/ 3936 w 43256"/>
                <a:gd name="connsiteY0" fmla="*/ 14229 h 51558"/>
                <a:gd name="connsiteX1" fmla="*/ 5659 w 43256"/>
                <a:gd name="connsiteY1" fmla="*/ 6766 h 51558"/>
                <a:gd name="connsiteX2" fmla="*/ 14041 w 43256"/>
                <a:gd name="connsiteY2" fmla="*/ 5061 h 51558"/>
                <a:gd name="connsiteX3" fmla="*/ 22492 w 43256"/>
                <a:gd name="connsiteY3" fmla="*/ 3291 h 51558"/>
                <a:gd name="connsiteX4" fmla="*/ 25785 w 43256"/>
                <a:gd name="connsiteY4" fmla="*/ 59 h 51558"/>
                <a:gd name="connsiteX5" fmla="*/ 29869 w 43256"/>
                <a:gd name="connsiteY5" fmla="*/ 2340 h 51558"/>
                <a:gd name="connsiteX6" fmla="*/ 35499 w 43256"/>
                <a:gd name="connsiteY6" fmla="*/ 549 h 51558"/>
                <a:gd name="connsiteX7" fmla="*/ 38354 w 43256"/>
                <a:gd name="connsiteY7" fmla="*/ 5435 h 51558"/>
                <a:gd name="connsiteX8" fmla="*/ 42018 w 43256"/>
                <a:gd name="connsiteY8" fmla="*/ 10177 h 51558"/>
                <a:gd name="connsiteX9" fmla="*/ 41854 w 43256"/>
                <a:gd name="connsiteY9" fmla="*/ 15319 h 51558"/>
                <a:gd name="connsiteX10" fmla="*/ 43052 w 43256"/>
                <a:gd name="connsiteY10" fmla="*/ 23181 h 51558"/>
                <a:gd name="connsiteX11" fmla="*/ 37440 w 43256"/>
                <a:gd name="connsiteY11" fmla="*/ 30063 h 51558"/>
                <a:gd name="connsiteX12" fmla="*/ 35431 w 43256"/>
                <a:gd name="connsiteY12" fmla="*/ 35960 h 51558"/>
                <a:gd name="connsiteX13" fmla="*/ 28591 w 43256"/>
                <a:gd name="connsiteY13" fmla="*/ 36674 h 51558"/>
                <a:gd name="connsiteX14" fmla="*/ 23703 w 43256"/>
                <a:gd name="connsiteY14" fmla="*/ 42965 h 51558"/>
                <a:gd name="connsiteX15" fmla="*/ 16516 w 43256"/>
                <a:gd name="connsiteY15" fmla="*/ 39125 h 51558"/>
                <a:gd name="connsiteX16" fmla="*/ 5840 w 43256"/>
                <a:gd name="connsiteY16" fmla="*/ 35331 h 51558"/>
                <a:gd name="connsiteX17" fmla="*/ 1146 w 43256"/>
                <a:gd name="connsiteY17" fmla="*/ 31109 h 51558"/>
                <a:gd name="connsiteX18" fmla="*/ 2149 w 43256"/>
                <a:gd name="connsiteY18" fmla="*/ 25410 h 51558"/>
                <a:gd name="connsiteX19" fmla="*/ 31 w 43256"/>
                <a:gd name="connsiteY19" fmla="*/ 19563 h 51558"/>
                <a:gd name="connsiteX20" fmla="*/ 3899 w 43256"/>
                <a:gd name="connsiteY20" fmla="*/ 14366 h 51558"/>
                <a:gd name="connsiteX21" fmla="*/ 3936 w 43256"/>
                <a:gd name="connsiteY21" fmla="*/ 14229 h 51558"/>
                <a:gd name="connsiteX0" fmla="*/ 60698 w 1756646"/>
                <a:gd name="connsiteY0" fmla="*/ 1090690 h 1116681"/>
                <a:gd name="connsiteX1" fmla="*/ 34707 w 1756646"/>
                <a:gd name="connsiteY1" fmla="*/ 1116681 h 1116681"/>
                <a:gd name="connsiteX2" fmla="*/ 8716 w 1756646"/>
                <a:gd name="connsiteY2" fmla="*/ 1090690 h 1116681"/>
                <a:gd name="connsiteX3" fmla="*/ 34707 w 1756646"/>
                <a:gd name="connsiteY3" fmla="*/ 1064699 h 1116681"/>
                <a:gd name="connsiteX4" fmla="*/ 60698 w 1756646"/>
                <a:gd name="connsiteY4" fmla="*/ 1090690 h 1116681"/>
                <a:gd name="connsiteX0" fmla="*/ 183376 w 1756646"/>
                <a:gd name="connsiteY0" fmla="*/ 1018982 h 1116681"/>
                <a:gd name="connsiteX1" fmla="*/ 131395 w 1756646"/>
                <a:gd name="connsiteY1" fmla="*/ 1070963 h 1116681"/>
                <a:gd name="connsiteX2" fmla="*/ 79414 w 1756646"/>
                <a:gd name="connsiteY2" fmla="*/ 1018982 h 1116681"/>
                <a:gd name="connsiteX3" fmla="*/ 131395 w 1756646"/>
                <a:gd name="connsiteY3" fmla="*/ 967001 h 1116681"/>
                <a:gd name="connsiteX4" fmla="*/ 183376 w 1756646"/>
                <a:gd name="connsiteY4" fmla="*/ 1018982 h 1116681"/>
                <a:gd name="connsiteX0" fmla="*/ 347805 w 1756646"/>
                <a:gd name="connsiteY0" fmla="*/ 916308 h 1116681"/>
                <a:gd name="connsiteX1" fmla="*/ 269833 w 1756646"/>
                <a:gd name="connsiteY1" fmla="*/ 994280 h 1116681"/>
                <a:gd name="connsiteX2" fmla="*/ 191861 w 1756646"/>
                <a:gd name="connsiteY2" fmla="*/ 916308 h 1116681"/>
                <a:gd name="connsiteX3" fmla="*/ 269833 w 1756646"/>
                <a:gd name="connsiteY3" fmla="*/ 838336 h 1116681"/>
                <a:gd name="connsiteX4" fmla="*/ 347805 w 1756646"/>
                <a:gd name="connsiteY4" fmla="*/ 916308 h 1116681"/>
                <a:gd name="connsiteX0" fmla="*/ 4729 w 43256"/>
                <a:gd name="connsiteY0" fmla="*/ 26036 h 51558"/>
                <a:gd name="connsiteX1" fmla="*/ 2196 w 43256"/>
                <a:gd name="connsiteY1" fmla="*/ 25239 h 51558"/>
                <a:gd name="connsiteX2" fmla="*/ 6964 w 43256"/>
                <a:gd name="connsiteY2" fmla="*/ 34758 h 51558"/>
                <a:gd name="connsiteX3" fmla="*/ 5856 w 43256"/>
                <a:gd name="connsiteY3" fmla="*/ 35139 h 51558"/>
                <a:gd name="connsiteX4" fmla="*/ 16514 w 43256"/>
                <a:gd name="connsiteY4" fmla="*/ 38949 h 51558"/>
                <a:gd name="connsiteX5" fmla="*/ 15846 w 43256"/>
                <a:gd name="connsiteY5" fmla="*/ 37209 h 51558"/>
                <a:gd name="connsiteX6" fmla="*/ 28863 w 43256"/>
                <a:gd name="connsiteY6" fmla="*/ 34610 h 51558"/>
                <a:gd name="connsiteX7" fmla="*/ 28596 w 43256"/>
                <a:gd name="connsiteY7" fmla="*/ 36519 h 51558"/>
                <a:gd name="connsiteX8" fmla="*/ 41834 w 43256"/>
                <a:gd name="connsiteY8" fmla="*/ 15213 h 51558"/>
                <a:gd name="connsiteX9" fmla="*/ 40386 w 43256"/>
                <a:gd name="connsiteY9" fmla="*/ 17889 h 51558"/>
                <a:gd name="connsiteX10" fmla="*/ 38360 w 43256"/>
                <a:gd name="connsiteY10" fmla="*/ 5285 h 51558"/>
                <a:gd name="connsiteX11" fmla="*/ 38436 w 43256"/>
                <a:gd name="connsiteY11" fmla="*/ 6549 h 51558"/>
                <a:gd name="connsiteX12" fmla="*/ 29114 w 43256"/>
                <a:gd name="connsiteY12" fmla="*/ 3811 h 51558"/>
                <a:gd name="connsiteX13" fmla="*/ 29856 w 43256"/>
                <a:gd name="connsiteY13" fmla="*/ 2199 h 51558"/>
                <a:gd name="connsiteX14" fmla="*/ 22177 w 43256"/>
                <a:gd name="connsiteY14" fmla="*/ 4579 h 51558"/>
                <a:gd name="connsiteX15" fmla="*/ 22536 w 43256"/>
                <a:gd name="connsiteY15" fmla="*/ 3189 h 51558"/>
                <a:gd name="connsiteX16" fmla="*/ 14036 w 43256"/>
                <a:gd name="connsiteY16" fmla="*/ 5051 h 51558"/>
                <a:gd name="connsiteX17" fmla="*/ 15336 w 43256"/>
                <a:gd name="connsiteY17" fmla="*/ 6399 h 51558"/>
                <a:gd name="connsiteX18" fmla="*/ 4163 w 43256"/>
                <a:gd name="connsiteY18" fmla="*/ 15648 h 51558"/>
                <a:gd name="connsiteX19" fmla="*/ 3936 w 43256"/>
                <a:gd name="connsiteY19" fmla="*/ 14229 h 515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3256" h="51558">
                  <a:moveTo>
                    <a:pt x="3936" y="14229"/>
                  </a:moveTo>
                  <a:cubicBezTo>
                    <a:pt x="3665" y="11516"/>
                    <a:pt x="4297" y="8780"/>
                    <a:pt x="5659" y="6766"/>
                  </a:cubicBezTo>
                  <a:cubicBezTo>
                    <a:pt x="7811" y="3585"/>
                    <a:pt x="11300" y="2876"/>
                    <a:pt x="14041" y="5061"/>
                  </a:cubicBezTo>
                  <a:cubicBezTo>
                    <a:pt x="15714" y="768"/>
                    <a:pt x="19950" y="-119"/>
                    <a:pt x="22492" y="3291"/>
                  </a:cubicBezTo>
                  <a:cubicBezTo>
                    <a:pt x="23133" y="1542"/>
                    <a:pt x="24364" y="333"/>
                    <a:pt x="25785" y="59"/>
                  </a:cubicBezTo>
                  <a:cubicBezTo>
                    <a:pt x="27349" y="-243"/>
                    <a:pt x="28911" y="629"/>
                    <a:pt x="29869" y="2340"/>
                  </a:cubicBezTo>
                  <a:cubicBezTo>
                    <a:pt x="31251" y="126"/>
                    <a:pt x="33537" y="-601"/>
                    <a:pt x="35499" y="549"/>
                  </a:cubicBezTo>
                  <a:cubicBezTo>
                    <a:pt x="36994" y="1425"/>
                    <a:pt x="38066" y="3259"/>
                    <a:pt x="38354" y="5435"/>
                  </a:cubicBezTo>
                  <a:cubicBezTo>
                    <a:pt x="40082" y="6077"/>
                    <a:pt x="41458" y="7857"/>
                    <a:pt x="42018" y="10177"/>
                  </a:cubicBezTo>
                  <a:cubicBezTo>
                    <a:pt x="42425" y="11861"/>
                    <a:pt x="42367" y="13690"/>
                    <a:pt x="41854" y="15319"/>
                  </a:cubicBezTo>
                  <a:cubicBezTo>
                    <a:pt x="43115" y="17553"/>
                    <a:pt x="43556" y="20449"/>
                    <a:pt x="43052" y="23181"/>
                  </a:cubicBezTo>
                  <a:cubicBezTo>
                    <a:pt x="42382" y="26813"/>
                    <a:pt x="40164" y="29533"/>
                    <a:pt x="37440" y="30063"/>
                  </a:cubicBezTo>
                  <a:cubicBezTo>
                    <a:pt x="37427" y="32330"/>
                    <a:pt x="36694" y="34480"/>
                    <a:pt x="35431" y="35960"/>
                  </a:cubicBezTo>
                  <a:cubicBezTo>
                    <a:pt x="33512" y="38209"/>
                    <a:pt x="30740" y="38498"/>
                    <a:pt x="28591" y="36674"/>
                  </a:cubicBezTo>
                  <a:cubicBezTo>
                    <a:pt x="27896" y="39807"/>
                    <a:pt x="26035" y="42202"/>
                    <a:pt x="23703" y="42965"/>
                  </a:cubicBezTo>
                  <a:cubicBezTo>
                    <a:pt x="20955" y="43864"/>
                    <a:pt x="18087" y="42332"/>
                    <a:pt x="16516" y="39125"/>
                  </a:cubicBezTo>
                  <a:cubicBezTo>
                    <a:pt x="12808" y="42169"/>
                    <a:pt x="7992" y="40458"/>
                    <a:pt x="5840" y="35331"/>
                  </a:cubicBezTo>
                  <a:cubicBezTo>
                    <a:pt x="3726" y="35668"/>
                    <a:pt x="1741" y="33883"/>
                    <a:pt x="1146" y="31109"/>
                  </a:cubicBezTo>
                  <a:cubicBezTo>
                    <a:pt x="715" y="29102"/>
                    <a:pt x="1096" y="26936"/>
                    <a:pt x="2149" y="25410"/>
                  </a:cubicBezTo>
                  <a:cubicBezTo>
                    <a:pt x="655" y="24213"/>
                    <a:pt x="-177" y="21916"/>
                    <a:pt x="31" y="19563"/>
                  </a:cubicBezTo>
                  <a:cubicBezTo>
                    <a:pt x="275" y="16808"/>
                    <a:pt x="1881" y="14650"/>
                    <a:pt x="3899" y="14366"/>
                  </a:cubicBezTo>
                  <a:cubicBezTo>
                    <a:pt x="3911" y="14320"/>
                    <a:pt x="3924" y="14275"/>
                    <a:pt x="3936" y="14229"/>
                  </a:cubicBezTo>
                  <a:close/>
                </a:path>
                <a:path w="1756646" h="1116681">
                  <a:moveTo>
                    <a:pt x="60698" y="1090690"/>
                  </a:moveTo>
                  <a:cubicBezTo>
                    <a:pt x="60698" y="1105044"/>
                    <a:pt x="49061" y="1116681"/>
                    <a:pt x="34707" y="1116681"/>
                  </a:cubicBezTo>
                  <a:cubicBezTo>
                    <a:pt x="20353" y="1116681"/>
                    <a:pt x="8716" y="1105044"/>
                    <a:pt x="8716" y="1090690"/>
                  </a:cubicBezTo>
                  <a:cubicBezTo>
                    <a:pt x="8716" y="1076336"/>
                    <a:pt x="20353" y="1064699"/>
                    <a:pt x="34707" y="1064699"/>
                  </a:cubicBezTo>
                  <a:cubicBezTo>
                    <a:pt x="49061" y="1064699"/>
                    <a:pt x="60698" y="1076336"/>
                    <a:pt x="60698" y="1090690"/>
                  </a:cubicBezTo>
                  <a:close/>
                </a:path>
                <a:path w="1756646" h="1116681">
                  <a:moveTo>
                    <a:pt x="183376" y="1018982"/>
                  </a:moveTo>
                  <a:cubicBezTo>
                    <a:pt x="183376" y="1047690"/>
                    <a:pt x="160103" y="1070963"/>
                    <a:pt x="131395" y="1070963"/>
                  </a:cubicBezTo>
                  <a:cubicBezTo>
                    <a:pt x="102687" y="1070963"/>
                    <a:pt x="79414" y="1047690"/>
                    <a:pt x="79414" y="1018982"/>
                  </a:cubicBezTo>
                  <a:cubicBezTo>
                    <a:pt x="79414" y="990274"/>
                    <a:pt x="102687" y="967001"/>
                    <a:pt x="131395" y="967001"/>
                  </a:cubicBezTo>
                  <a:cubicBezTo>
                    <a:pt x="160103" y="967001"/>
                    <a:pt x="183376" y="990274"/>
                    <a:pt x="183376" y="1018982"/>
                  </a:cubicBezTo>
                  <a:close/>
                </a:path>
                <a:path w="1756646" h="1116681">
                  <a:moveTo>
                    <a:pt x="347805" y="916308"/>
                  </a:moveTo>
                  <a:cubicBezTo>
                    <a:pt x="347805" y="959371"/>
                    <a:pt x="312896" y="994280"/>
                    <a:pt x="269833" y="994280"/>
                  </a:cubicBezTo>
                  <a:cubicBezTo>
                    <a:pt x="226770" y="994280"/>
                    <a:pt x="191861" y="959371"/>
                    <a:pt x="191861" y="916308"/>
                  </a:cubicBezTo>
                  <a:cubicBezTo>
                    <a:pt x="191861" y="873245"/>
                    <a:pt x="226770" y="838336"/>
                    <a:pt x="269833" y="838336"/>
                  </a:cubicBezTo>
                  <a:cubicBezTo>
                    <a:pt x="312896" y="838336"/>
                    <a:pt x="347805" y="873245"/>
                    <a:pt x="347805" y="916308"/>
                  </a:cubicBezTo>
                  <a:close/>
                </a:path>
                <a:path w="43256" h="51558" fill="none" extrusionOk="0">
                  <a:moveTo>
                    <a:pt x="4729" y="26036"/>
                  </a:moveTo>
                  <a:cubicBezTo>
                    <a:pt x="3845" y="26130"/>
                    <a:pt x="2961" y="25852"/>
                    <a:pt x="2196" y="25239"/>
                  </a:cubicBezTo>
                  <a:moveTo>
                    <a:pt x="6964" y="34758"/>
                  </a:moveTo>
                  <a:cubicBezTo>
                    <a:pt x="6609" y="34951"/>
                    <a:pt x="6236" y="35079"/>
                    <a:pt x="5856" y="35139"/>
                  </a:cubicBezTo>
                  <a:moveTo>
                    <a:pt x="16514" y="38949"/>
                  </a:moveTo>
                  <a:cubicBezTo>
                    <a:pt x="16247" y="38403"/>
                    <a:pt x="16023" y="37820"/>
                    <a:pt x="15846" y="37209"/>
                  </a:cubicBezTo>
                  <a:moveTo>
                    <a:pt x="28863" y="34610"/>
                  </a:moveTo>
                  <a:cubicBezTo>
                    <a:pt x="28824" y="35257"/>
                    <a:pt x="28734" y="35897"/>
                    <a:pt x="28596" y="36519"/>
                  </a:cubicBezTo>
                  <a:moveTo>
                    <a:pt x="41834" y="15213"/>
                  </a:moveTo>
                  <a:cubicBezTo>
                    <a:pt x="41509" y="16245"/>
                    <a:pt x="41014" y="17161"/>
                    <a:pt x="40386" y="17889"/>
                  </a:cubicBezTo>
                  <a:moveTo>
                    <a:pt x="38360" y="5285"/>
                  </a:moveTo>
                  <a:cubicBezTo>
                    <a:pt x="38415" y="5702"/>
                    <a:pt x="38441" y="6125"/>
                    <a:pt x="38436" y="6549"/>
                  </a:cubicBezTo>
                  <a:moveTo>
                    <a:pt x="29114" y="3811"/>
                  </a:moveTo>
                  <a:cubicBezTo>
                    <a:pt x="29303" y="3228"/>
                    <a:pt x="29552" y="2685"/>
                    <a:pt x="29856" y="2199"/>
                  </a:cubicBezTo>
                  <a:moveTo>
                    <a:pt x="22177" y="4579"/>
                  </a:moveTo>
                  <a:cubicBezTo>
                    <a:pt x="22254" y="4097"/>
                    <a:pt x="22375" y="3630"/>
                    <a:pt x="22536" y="3189"/>
                  </a:cubicBezTo>
                  <a:moveTo>
                    <a:pt x="14036" y="5051"/>
                  </a:moveTo>
                  <a:cubicBezTo>
                    <a:pt x="14508" y="5427"/>
                    <a:pt x="14944" y="5880"/>
                    <a:pt x="15336" y="6399"/>
                  </a:cubicBezTo>
                  <a:moveTo>
                    <a:pt x="4163" y="15648"/>
                  </a:moveTo>
                  <a:cubicBezTo>
                    <a:pt x="4060" y="15184"/>
                    <a:pt x="3984" y="14710"/>
                    <a:pt x="3936" y="14229"/>
                  </a:cubicBezTo>
                </a:path>
              </a:pathLst>
            </a:cu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377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985669" y="2696617"/>
              <a:ext cx="1263805" cy="43017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 defTabSz="914377"/>
              <a:r>
                <a:rPr lang="ru-RU" sz="1600" dirty="0" smtClean="0">
                  <a:solidFill>
                    <a:prstClr val="black"/>
                  </a:solidFill>
                </a:rPr>
                <a:t>Изучить процесс фотосинтеза?</a:t>
              </a:r>
              <a:endParaRPr lang="ru-RU" sz="1600" dirty="0">
                <a:solidFill>
                  <a:prstClr val="black"/>
                </a:solidFill>
              </a:endParaRPr>
            </a:p>
          </p:txBody>
        </p:sp>
      </p:grpSp>
      <p:pic>
        <p:nvPicPr>
          <p:cNvPr id="13" name="Объект 12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7830" y="3705727"/>
            <a:ext cx="2178664" cy="2178664"/>
          </a:xfrm>
          <a:prstGeom prst="ellipse">
            <a:avLst/>
          </a:prstGeom>
          <a:ln w="25400">
            <a:noFill/>
          </a:ln>
          <a:effectLst/>
        </p:spPr>
      </p:pic>
      <p:sp>
        <p:nvSpPr>
          <p:cNvPr id="14" name="Объект 2"/>
          <p:cNvSpPr txBox="1">
            <a:spLocks/>
          </p:cNvSpPr>
          <p:nvPr/>
        </p:nvSpPr>
        <p:spPr bwMode="auto">
          <a:xfrm>
            <a:off x="7379367" y="1560096"/>
            <a:ext cx="4427621" cy="2402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182563" algn="l" rtl="0" eaLnBrk="0" fontAlgn="base" hangingPunct="0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Corbel" panose="020B0503020204020204" pitchFamily="34" charset="0"/>
              <a:buChar char="•"/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-182563" algn="l" rtl="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730250" indent="-182563" algn="l" rtl="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004888" indent="-182563" algn="l" rtl="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279525" indent="-182563" algn="l" rtl="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400" dirty="0">
                <a:solidFill>
                  <a:schemeClr val="tx1"/>
                </a:solidFill>
              </a:rPr>
              <a:t>Как замотивировать учащихся</a:t>
            </a:r>
            <a:r>
              <a:rPr lang="ru-RU" sz="2400" dirty="0" smtClean="0">
                <a:solidFill>
                  <a:schemeClr val="tx1"/>
                </a:solidFill>
              </a:rPr>
              <a:t>?</a:t>
            </a:r>
          </a:p>
          <a:p>
            <a:r>
              <a:rPr lang="ru-RU" sz="2400" dirty="0">
                <a:solidFill>
                  <a:schemeClr val="tx1"/>
                </a:solidFill>
              </a:rPr>
              <a:t> </a:t>
            </a:r>
            <a:r>
              <a:rPr lang="ru-RU" sz="2400" dirty="0" smtClean="0">
                <a:solidFill>
                  <a:schemeClr val="tx1"/>
                </a:solidFill>
              </a:rPr>
              <a:t> </a:t>
            </a:r>
            <a:r>
              <a:rPr lang="ru-RU" sz="2400" dirty="0">
                <a:solidFill>
                  <a:schemeClr val="tx1"/>
                </a:solidFill>
              </a:rPr>
              <a:t>Как побудить их к целеполагающей деятельности?</a:t>
            </a:r>
          </a:p>
          <a:p>
            <a:endParaRPr lang="ru-RU" dirty="0"/>
          </a:p>
        </p:txBody>
      </p:sp>
      <p:sp>
        <p:nvSpPr>
          <p:cNvPr id="15" name="Заголовок 1"/>
          <p:cNvSpPr>
            <a:spLocks noGrp="1"/>
          </p:cNvSpPr>
          <p:nvPr>
            <p:ph type="title"/>
          </p:nvPr>
        </p:nvSpPr>
        <p:spPr>
          <a:xfrm>
            <a:off x="7700211" y="465222"/>
            <a:ext cx="4040522" cy="946484"/>
          </a:xfrm>
        </p:spPr>
        <p:txBody>
          <a:bodyPr/>
          <a:lstStyle/>
          <a:p>
            <a:r>
              <a:rPr lang="ru-RU" dirty="0" smtClean="0"/>
              <a:t>Стадия вызова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00072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33936" y="1957138"/>
            <a:ext cx="4908884" cy="2662989"/>
          </a:xfrm>
        </p:spPr>
        <p:txBody>
          <a:bodyPr/>
          <a:lstStyle/>
          <a:p>
            <a:r>
              <a:rPr lang="ru-RU" sz="2400" dirty="0">
                <a:solidFill>
                  <a:prstClr val="black"/>
                </a:solidFill>
                <a:ea typeface="Meiryo" pitchFamily="34" charset="-128"/>
              </a:rPr>
              <a:t>Важно, чтобы новая информация </a:t>
            </a:r>
            <a:r>
              <a:rPr lang="ru-RU" sz="2400" dirty="0" smtClean="0">
                <a:solidFill>
                  <a:prstClr val="black"/>
                </a:solidFill>
                <a:ea typeface="Meiryo" pitchFamily="34" charset="-128"/>
              </a:rPr>
              <a:t>накладывалась </a:t>
            </a:r>
            <a:r>
              <a:rPr lang="ru-RU" sz="2400" dirty="0">
                <a:solidFill>
                  <a:prstClr val="black"/>
                </a:solidFill>
                <a:ea typeface="Meiryo" pitchFamily="34" charset="-128"/>
              </a:rPr>
              <a:t>на уже имеющиеся знания</a:t>
            </a:r>
            <a:r>
              <a:rPr lang="ru-RU" sz="2400" dirty="0" smtClean="0">
                <a:solidFill>
                  <a:prstClr val="black"/>
                </a:solidFill>
                <a:ea typeface="Meiryo" pitchFamily="34" charset="-128"/>
              </a:rPr>
              <a:t>.</a:t>
            </a:r>
          </a:p>
          <a:p>
            <a:r>
              <a:rPr lang="ru-RU" sz="2400" dirty="0">
                <a:solidFill>
                  <a:prstClr val="black"/>
                </a:solidFill>
                <a:ea typeface="Meiryo" pitchFamily="34" charset="-128"/>
              </a:rPr>
              <a:t>Как «вытащить на свет» уже имеющиеся по данной теме знания?</a:t>
            </a:r>
          </a:p>
          <a:p>
            <a:endParaRPr lang="ru-RU" sz="2400" dirty="0">
              <a:solidFill>
                <a:prstClr val="black"/>
              </a:solidFill>
              <a:ea typeface="Meiryo" pitchFamily="34" charset="-128"/>
            </a:endParaRP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42" b="5698"/>
          <a:stretch/>
        </p:blipFill>
        <p:spPr>
          <a:xfrm>
            <a:off x="288756" y="1155032"/>
            <a:ext cx="6314662" cy="5245768"/>
          </a:xfrm>
          <a:prstGeom prst="rect">
            <a:avLst/>
          </a:prstGeom>
        </p:spPr>
      </p:pic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6978316" y="609601"/>
            <a:ext cx="4040522" cy="946484"/>
          </a:xfrm>
        </p:spPr>
        <p:txBody>
          <a:bodyPr/>
          <a:lstStyle/>
          <a:p>
            <a:r>
              <a:rPr lang="ru-RU" dirty="0" smtClean="0"/>
              <a:t>Стадия вызова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84084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91126" y="385012"/>
            <a:ext cx="9875838" cy="946484"/>
          </a:xfrm>
        </p:spPr>
        <p:txBody>
          <a:bodyPr/>
          <a:lstStyle/>
          <a:p>
            <a:r>
              <a:rPr lang="ru-RU" dirty="0" smtClean="0"/>
              <a:t>Приемы стадия вызова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68968" y="1399674"/>
            <a:ext cx="11368589" cy="2482516"/>
          </a:xfrm>
        </p:spPr>
        <p:txBody>
          <a:bodyPr/>
          <a:lstStyle/>
          <a:p>
            <a:pPr defTabSz="914377"/>
            <a:r>
              <a:rPr lang="ru-RU" sz="2400" b="1" dirty="0"/>
              <a:t>«Инвентаризация знаний» </a:t>
            </a:r>
            <a:r>
              <a:rPr lang="ru-RU" sz="2400" dirty="0">
                <a:solidFill>
                  <a:prstClr val="black"/>
                </a:solidFill>
              </a:rPr>
              <a:t>– составление списка информации по теме, которая на данный момент известна учащимся. </a:t>
            </a:r>
          </a:p>
          <a:p>
            <a:pPr defTabSz="914377"/>
            <a:r>
              <a:rPr lang="ru-RU" sz="2400" dirty="0" smtClean="0">
                <a:solidFill>
                  <a:prstClr val="black"/>
                </a:solidFill>
              </a:rPr>
              <a:t>Она </a:t>
            </a:r>
            <a:r>
              <a:rPr lang="ru-RU" sz="2400" dirty="0">
                <a:solidFill>
                  <a:prstClr val="black"/>
                </a:solidFill>
              </a:rPr>
              <a:t>может быть неполной или даже ошибочной. </a:t>
            </a:r>
          </a:p>
          <a:p>
            <a:pPr defTabSz="914377"/>
            <a:r>
              <a:rPr lang="ru-RU" sz="2400" dirty="0">
                <a:solidFill>
                  <a:prstClr val="black"/>
                </a:solidFill>
              </a:rPr>
              <a:t>Это нормально. Если бы дети владели полной и правильной информацией, зачем проводить урок?</a:t>
            </a:r>
          </a:p>
          <a:p>
            <a:endParaRPr lang="ru-RU" dirty="0"/>
          </a:p>
        </p:txBody>
      </p:sp>
      <p:grpSp>
        <p:nvGrpSpPr>
          <p:cNvPr id="4" name="Группа 3"/>
          <p:cNvGrpSpPr/>
          <p:nvPr/>
        </p:nvGrpSpPr>
        <p:grpSpPr>
          <a:xfrm>
            <a:off x="1941096" y="3609474"/>
            <a:ext cx="8303684" cy="2767895"/>
            <a:chOff x="0" y="0"/>
            <a:chExt cx="6227763" cy="2075921"/>
          </a:xfrm>
        </p:grpSpPr>
        <p:grpSp>
          <p:nvGrpSpPr>
            <p:cNvPr id="5" name="Группа 4"/>
            <p:cNvGrpSpPr/>
            <p:nvPr/>
          </p:nvGrpSpPr>
          <p:grpSpPr>
            <a:xfrm>
              <a:off x="0" y="0"/>
              <a:ext cx="6227763" cy="2075921"/>
              <a:chOff x="0" y="0"/>
              <a:chExt cx="6227763" cy="2075921"/>
            </a:xfrm>
          </p:grpSpPr>
          <p:pic>
            <p:nvPicPr>
              <p:cNvPr id="9" name="Рисунок 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0"/>
                <a:ext cx="6227763" cy="2075921"/>
              </a:xfrm>
              <a:prstGeom prst="rect">
                <a:avLst/>
              </a:prstGeom>
            </p:spPr>
          </p:pic>
          <p:sp>
            <p:nvSpPr>
              <p:cNvPr id="10" name="Прямоугольник 9"/>
              <p:cNvSpPr/>
              <p:nvPr/>
            </p:nvSpPr>
            <p:spPr>
              <a:xfrm>
                <a:off x="723627" y="1242126"/>
                <a:ext cx="247924" cy="165303"/>
              </a:xfrm>
              <a:prstGeom prst="rect">
                <a:avLst/>
              </a:prstGeom>
              <a:solidFill>
                <a:srgbClr val="064A6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/>
                <a:endParaRPr lang="ru-RU">
                  <a:solidFill>
                    <a:prstClr val="white"/>
                  </a:solidFill>
                </a:endParaRPr>
              </a:p>
            </p:txBody>
          </p:sp>
          <p:sp>
            <p:nvSpPr>
              <p:cNvPr id="11" name="Скругленный прямоугольник 10"/>
              <p:cNvSpPr/>
              <p:nvPr/>
            </p:nvSpPr>
            <p:spPr>
              <a:xfrm>
                <a:off x="2068912" y="1335981"/>
                <a:ext cx="233534" cy="157320"/>
              </a:xfrm>
              <a:prstGeom prst="roundRect">
                <a:avLst>
                  <a:gd name="adj" fmla="val 28176"/>
                </a:avLst>
              </a:prstGeom>
              <a:solidFill>
                <a:srgbClr val="064A6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/>
                <a:endParaRPr lang="ru-RU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6" name="Группа 5"/>
            <p:cNvGrpSpPr/>
            <p:nvPr/>
          </p:nvGrpSpPr>
          <p:grpSpPr>
            <a:xfrm>
              <a:off x="3273425" y="56754"/>
              <a:ext cx="1212850" cy="619918"/>
              <a:chOff x="3273425" y="56754"/>
              <a:chExt cx="1212850" cy="619918"/>
            </a:xfrm>
          </p:grpSpPr>
          <p:pic>
            <p:nvPicPr>
              <p:cNvPr id="7" name="Рисунок 6"/>
              <p:cNvPicPr>
                <a:picLocks noChangeAspect="1"/>
              </p:cNvPicPr>
              <p:nvPr/>
            </p:nvPicPr>
            <p:blipFill>
              <a:blip r:embed="rId3">
                <a:duotone>
                  <a:prstClr val="black"/>
                  <a:srgbClr val="0BE5C1">
                    <a:tint val="45000"/>
                    <a:satMod val="400000"/>
                  </a:srgb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311526" y="56754"/>
                <a:ext cx="1127124" cy="619918"/>
              </a:xfrm>
              <a:prstGeom prst="rect">
                <a:avLst/>
              </a:prstGeom>
            </p:spPr>
          </p:pic>
          <p:sp>
            <p:nvSpPr>
              <p:cNvPr id="8" name="TextBox 7"/>
              <p:cNvSpPr txBox="1"/>
              <p:nvPr/>
            </p:nvSpPr>
            <p:spPr>
              <a:xfrm>
                <a:off x="3273425" y="347663"/>
                <a:ext cx="1212850" cy="1924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914377"/>
                <a:r>
                  <a:rPr lang="ru-RU" sz="1067" dirty="0">
                    <a:solidFill>
                      <a:prstClr val="black"/>
                    </a:solidFill>
                  </a:rPr>
                  <a:t>ИНВЕНТАРИЗАЦИЯ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919664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600" dirty="0" smtClean="0"/>
              <a:t>Инвентаризация знаний. Тема урока «Место человека в системе органического мира»</a:t>
            </a:r>
            <a:endParaRPr lang="ru-RU" sz="3600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19381801"/>
              </p:ext>
            </p:extLst>
          </p:nvPr>
        </p:nvGraphicFramePr>
        <p:xfrm>
          <a:off x="1184563" y="2244437"/>
          <a:ext cx="10079181" cy="3627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05746"/>
                <a:gridCol w="5673435"/>
              </a:tblGrid>
              <a:tr h="292331"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Систематические</a:t>
                      </a:r>
                      <a:r>
                        <a:rPr lang="ru-RU" sz="2400" baseline="0" dirty="0" smtClean="0"/>
                        <a:t> категории</a:t>
                      </a:r>
                    </a:p>
                    <a:p>
                      <a:pPr algn="ctr"/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Признаки</a:t>
                      </a:r>
                      <a:endParaRPr lang="ru-RU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 smtClean="0"/>
                        <a:t>Царство</a:t>
                      </a:r>
                    </a:p>
                    <a:p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2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 smtClean="0"/>
                        <a:t>Тип </a:t>
                      </a:r>
                    </a:p>
                    <a:p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2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 smtClean="0"/>
                        <a:t>Класс</a:t>
                      </a:r>
                    </a:p>
                    <a:p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2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 smtClean="0"/>
                        <a:t>Отряд</a:t>
                      </a:r>
                    </a:p>
                    <a:p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20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24812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0916" y="176463"/>
            <a:ext cx="9875838" cy="1355725"/>
          </a:xfrm>
        </p:spPr>
        <p:txBody>
          <a:bodyPr/>
          <a:lstStyle/>
          <a:p>
            <a:pPr algn="ctr"/>
            <a:r>
              <a:rPr lang="ru-RU" sz="3600" dirty="0" smtClean="0"/>
              <a:t>«Корзина идей»</a:t>
            </a:r>
            <a:endParaRPr lang="ru-RU" sz="36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6171" y="2544384"/>
            <a:ext cx="3049584" cy="3049584"/>
          </a:xfrm>
          <a:prstGeom prst="ellipse">
            <a:avLst/>
          </a:prstGeom>
          <a:ln>
            <a:solidFill>
              <a:srgbClr val="0BE5C1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6581" y="1527354"/>
            <a:ext cx="770268" cy="77026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5664" y="2768404"/>
            <a:ext cx="770268" cy="770268"/>
          </a:xfrm>
          <a:prstGeom prst="rect">
            <a:avLst/>
          </a:prstGeom>
        </p:spPr>
      </p:pic>
      <p:cxnSp>
        <p:nvCxnSpPr>
          <p:cNvPr id="6" name="Скругленная соединительная линия 5"/>
          <p:cNvCxnSpPr/>
          <p:nvPr/>
        </p:nvCxnSpPr>
        <p:spPr>
          <a:xfrm rot="16200000" flipV="1">
            <a:off x="4139713" y="1812502"/>
            <a:ext cx="2073587" cy="2658569"/>
          </a:xfrm>
          <a:prstGeom prst="curvedConnector2">
            <a:avLst/>
          </a:prstGeom>
          <a:ln>
            <a:solidFill>
              <a:srgbClr val="0BE5C1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Скругленная соединительная линия 6"/>
          <p:cNvCxnSpPr/>
          <p:nvPr/>
        </p:nvCxnSpPr>
        <p:spPr>
          <a:xfrm rot="5400000" flipH="1" flipV="1">
            <a:off x="6757412" y="1805246"/>
            <a:ext cx="2073587" cy="2576831"/>
          </a:xfrm>
          <a:prstGeom prst="curvedConnector2">
            <a:avLst/>
          </a:prstGeom>
          <a:ln>
            <a:solidFill>
              <a:srgbClr val="0BE5C1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Скругленная соединительная линия 7"/>
          <p:cNvCxnSpPr/>
          <p:nvPr/>
        </p:nvCxnSpPr>
        <p:spPr>
          <a:xfrm rot="16200000" flipV="1">
            <a:off x="4853402" y="2510149"/>
            <a:ext cx="1057124" cy="2247655"/>
          </a:xfrm>
          <a:prstGeom prst="curvedConnector2">
            <a:avLst/>
          </a:prstGeom>
          <a:ln>
            <a:solidFill>
              <a:srgbClr val="0BE5C1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Скругленная соединительная линия 8"/>
          <p:cNvCxnSpPr/>
          <p:nvPr/>
        </p:nvCxnSpPr>
        <p:spPr>
          <a:xfrm rot="5400000" flipH="1" flipV="1">
            <a:off x="7076228" y="2534975"/>
            <a:ext cx="1057125" cy="2165915"/>
          </a:xfrm>
          <a:prstGeom prst="curvedConnector2">
            <a:avLst/>
          </a:prstGeom>
          <a:ln>
            <a:solidFill>
              <a:srgbClr val="0BE5C1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2569" y="4601442"/>
            <a:ext cx="1602128" cy="1602128"/>
          </a:xfrm>
          <a:prstGeom prst="ellipse">
            <a:avLst/>
          </a:prstGeom>
          <a:ln>
            <a:solidFill>
              <a:srgbClr val="0BE5C1"/>
            </a:solidFill>
          </a:ln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2157" y="4582374"/>
            <a:ext cx="1625488" cy="1625488"/>
          </a:xfrm>
          <a:prstGeom prst="ellipse">
            <a:avLst/>
          </a:prstGeom>
          <a:ln>
            <a:solidFill>
              <a:srgbClr val="0BE5C1"/>
            </a:solidFill>
          </a:ln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7165" y="1880280"/>
            <a:ext cx="770268" cy="770268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6205" y="2992996"/>
            <a:ext cx="770268" cy="770268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6771" y="2969654"/>
            <a:ext cx="1333500" cy="1333500"/>
          </a:xfrm>
          <a:prstGeom prst="ellipse">
            <a:avLst/>
          </a:prstGeom>
          <a:ln>
            <a:solidFill>
              <a:srgbClr val="0BE5C1"/>
            </a:solidFill>
          </a:ln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2093" y="2909350"/>
            <a:ext cx="1333500" cy="1333500"/>
          </a:xfrm>
          <a:prstGeom prst="ellipse">
            <a:avLst/>
          </a:prstGeom>
          <a:ln>
            <a:solidFill>
              <a:srgbClr val="0BE5C1"/>
            </a:solidFill>
          </a:ln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0421" y="1339142"/>
            <a:ext cx="1333500" cy="1333500"/>
          </a:xfrm>
          <a:prstGeom prst="ellipse">
            <a:avLst/>
          </a:prstGeom>
          <a:ln>
            <a:solidFill>
              <a:srgbClr val="0BE5C1"/>
            </a:solidFill>
          </a:ln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542" y="1318360"/>
            <a:ext cx="1333500" cy="1333500"/>
          </a:xfrm>
          <a:prstGeom prst="ellipse">
            <a:avLst/>
          </a:prstGeom>
          <a:ln>
            <a:solidFill>
              <a:srgbClr val="0BE5C1"/>
            </a:solidFill>
          </a:ln>
        </p:spPr>
      </p:pic>
    </p:spTree>
    <p:extLst>
      <p:ext uri="{BB962C8B-B14F-4D97-AF65-F5344CB8AC3E}">
        <p14:creationId xmlns:p14="http://schemas.microsoft.com/office/powerpoint/2010/main" val="1963420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00"/>
                            </p:stCondLst>
                            <p:childTnLst>
                              <p:par>
                                <p:cTn id="4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500"/>
                            </p:stCondLst>
                            <p:childTnLst>
                              <p:par>
                                <p:cTn id="5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16435" y="381000"/>
            <a:ext cx="4493347" cy="1355725"/>
          </a:xfrm>
        </p:spPr>
        <p:txBody>
          <a:bodyPr/>
          <a:lstStyle/>
          <a:p>
            <a:r>
              <a:rPr lang="ru-RU" sz="3600" dirty="0" smtClean="0"/>
              <a:t>Прием «Ключевые слова»</a:t>
            </a:r>
            <a:endParaRPr lang="ru-RU" sz="3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380016" y="1849583"/>
            <a:ext cx="5299365" cy="4038600"/>
          </a:xfrm>
        </p:spPr>
        <p:txBody>
          <a:bodyPr/>
          <a:lstStyle/>
          <a:p>
            <a:r>
              <a:rPr lang="ru-RU" dirty="0" smtClean="0">
                <a:solidFill>
                  <a:schemeClr val="tx1"/>
                </a:solidFill>
              </a:rPr>
              <a:t>Учитель </a:t>
            </a:r>
            <a:r>
              <a:rPr lang="ru-RU" dirty="0">
                <a:solidFill>
                  <a:schemeClr val="tx1"/>
                </a:solidFill>
              </a:rPr>
              <a:t>сообщает ученикам или, что предпочтительнее, записывает на доске несколько слов (словосочетаний) и предлагает учащимся определить, о чём пойдёт речь на уроке </a:t>
            </a:r>
            <a:r>
              <a:rPr lang="ru-RU" dirty="0" smtClean="0">
                <a:solidFill>
                  <a:schemeClr val="tx1"/>
                </a:solidFill>
              </a:rPr>
              <a:t>, какая </a:t>
            </a:r>
            <a:r>
              <a:rPr lang="ru-RU" dirty="0">
                <a:solidFill>
                  <a:schemeClr val="tx1"/>
                </a:solidFill>
              </a:rPr>
              <a:t>тема будет изучаться? Какого рода задание предстоит выполнить? </a:t>
            </a:r>
          </a:p>
          <a:p>
            <a:r>
              <a:rPr lang="ru-RU" dirty="0">
                <a:solidFill>
                  <a:schemeClr val="tx1"/>
                </a:solidFill>
              </a:rPr>
              <a:t>На стадии рефлексии можно обсудить следующий вопрос: почему именно эти слова, а не какие-то другие выделены в качестве ключевых? Возможно, ещё какие-то слова будут добавлены в этот список.</a:t>
            </a:r>
          </a:p>
          <a:p>
            <a:endParaRPr lang="ru-RU" dirty="0"/>
          </a:p>
        </p:txBody>
      </p:sp>
      <p:pic>
        <p:nvPicPr>
          <p:cNvPr id="4" name="Picture 2" descr="C:\Users\Татьяна\Pictures\Рисунок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6" y="1148835"/>
            <a:ext cx="6109853" cy="4655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1092622" y="2215451"/>
            <a:ext cx="98745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dirty="0" smtClean="0">
                <a:solidFill>
                  <a:schemeClr val="bg1"/>
                </a:solidFill>
              </a:rPr>
              <a:t>Якорь</a:t>
            </a:r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83436" y="3939248"/>
            <a:ext cx="103425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dirty="0" smtClean="0">
                <a:solidFill>
                  <a:schemeClr val="bg1"/>
                </a:solidFill>
              </a:rPr>
              <a:t>Насос </a:t>
            </a:r>
            <a:endParaRPr lang="ru-RU" sz="2400" dirty="0">
              <a:solidFill>
                <a:schemeClr val="bg1"/>
              </a:solidFill>
            </a:endParaRPr>
          </a:p>
        </p:txBody>
      </p:sp>
      <p:pic>
        <p:nvPicPr>
          <p:cNvPr id="1028" name="Picture 4" descr="http://fresh-tattoos.com/wp-content/uploads/images/anchor-symbol-for-body-art-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1260" y="1780674"/>
            <a:ext cx="1058778" cy="1058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www.clipartster.com/images/292/pump-20clipart-clipart-panda-free-clipart-images-UVRddS-clipart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6459" y="3072063"/>
            <a:ext cx="2077453" cy="2077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6150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5" grpId="0"/>
      <p:bldP spid="16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91944" y="734291"/>
            <a:ext cx="3412693" cy="1355725"/>
          </a:xfrm>
        </p:spPr>
        <p:txBody>
          <a:bodyPr/>
          <a:lstStyle/>
          <a:p>
            <a:pPr algn="ctr"/>
            <a:r>
              <a:rPr lang="ru-RU" sz="3600" dirty="0" smtClean="0"/>
              <a:t>Таблица «ЗХУ»</a:t>
            </a:r>
            <a:endParaRPr lang="ru-RU" sz="3600" dirty="0"/>
          </a:p>
        </p:txBody>
      </p:sp>
      <p:graphicFrame>
        <p:nvGraphicFramePr>
          <p:cNvPr id="12" name="Объект 1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600860"/>
              </p:ext>
            </p:extLst>
          </p:nvPr>
        </p:nvGraphicFramePr>
        <p:xfrm>
          <a:off x="623022" y="1184132"/>
          <a:ext cx="7398759" cy="519588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66253"/>
                <a:gridCol w="2466253"/>
                <a:gridCol w="2466253"/>
              </a:tblGrid>
              <a:tr h="800878"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Знаю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Хочу узнать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Узнал(-а)</a:t>
                      </a:r>
                      <a:endParaRPr lang="ru-RU" sz="2400" dirty="0"/>
                    </a:p>
                  </a:txBody>
                  <a:tcPr/>
                </a:tc>
              </a:tr>
              <a:tr h="4395008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547833" y="329973"/>
            <a:ext cx="7249583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ru-RU" sz="2400" dirty="0"/>
              <a:t>Тема урока: </a:t>
            </a:r>
            <a:r>
              <a:rPr lang="ru-RU" sz="1867" dirty="0"/>
              <a:t>____________________________________________________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220" y="3859695"/>
            <a:ext cx="2178040" cy="2178040"/>
          </a:xfrm>
          <a:prstGeom prst="ellipse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6730" y="2066647"/>
            <a:ext cx="2178040" cy="2178040"/>
          </a:xfrm>
          <a:prstGeom prst="ellipse">
            <a:avLst/>
          </a:prstGeom>
          <a:ln>
            <a:solidFill>
              <a:schemeClr val="accent1"/>
            </a:solidFill>
          </a:ln>
        </p:spPr>
      </p:pic>
      <p:cxnSp>
        <p:nvCxnSpPr>
          <p:cNvPr id="7" name="Скругленная соединительная линия 6"/>
          <p:cNvCxnSpPr/>
          <p:nvPr/>
        </p:nvCxnSpPr>
        <p:spPr>
          <a:xfrm rot="10800000" flipV="1">
            <a:off x="1895494" y="3114103"/>
            <a:ext cx="1333581" cy="745592"/>
          </a:xfrm>
          <a:prstGeom prst="curvedConnector2">
            <a:avLst/>
          </a:prstGeom>
          <a:ln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Скругленная соединительная линия 7"/>
          <p:cNvCxnSpPr>
            <a:stCxn id="10" idx="0"/>
            <a:endCxn id="6" idx="6"/>
          </p:cNvCxnSpPr>
          <p:nvPr/>
        </p:nvCxnSpPr>
        <p:spPr>
          <a:xfrm rot="5400000" flipH="1" flipV="1">
            <a:off x="4298338" y="3343289"/>
            <a:ext cx="1234053" cy="858811"/>
          </a:xfrm>
          <a:prstGeom prst="curvedConnector4">
            <a:avLst>
              <a:gd name="adj1" fmla="val 5876"/>
              <a:gd name="adj2" fmla="val 126618"/>
            </a:avLst>
          </a:prstGeom>
          <a:ln>
            <a:solidFill>
              <a:schemeClr val="accent1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Группа 8"/>
          <p:cNvGrpSpPr/>
          <p:nvPr/>
        </p:nvGrpSpPr>
        <p:grpSpPr>
          <a:xfrm>
            <a:off x="3396939" y="4389720"/>
            <a:ext cx="2178040" cy="2178040"/>
            <a:chOff x="4114067" y="2894771"/>
            <a:chExt cx="1633530" cy="1633530"/>
          </a:xfrm>
        </p:grpSpPr>
        <p:pic>
          <p:nvPicPr>
            <p:cNvPr id="10" name="Рисунок 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14067" y="2894771"/>
              <a:ext cx="1633530" cy="1633530"/>
            </a:xfrm>
            <a:prstGeom prst="ellipse">
              <a:avLst/>
            </a:prstGeom>
            <a:ln>
              <a:solidFill>
                <a:schemeClr val="accent1"/>
              </a:solidFill>
            </a:ln>
          </p:spPr>
        </p:pic>
        <p:sp>
          <p:nvSpPr>
            <p:cNvPr id="11" name="TextBox 10"/>
            <p:cNvSpPr txBox="1"/>
            <p:nvPr/>
          </p:nvSpPr>
          <p:spPr>
            <a:xfrm>
              <a:off x="4314279" y="3185995"/>
              <a:ext cx="1293688" cy="1924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914377"/>
              <a:r>
                <a:rPr lang="ru-RU" sz="1067" dirty="0">
                  <a:solidFill>
                    <a:prstClr val="white"/>
                  </a:solidFill>
                  <a:latin typeface="Segoe Print" panose="02000600000000000000" pitchFamily="2" charset="0"/>
                </a:rPr>
                <a:t>Хотели бы узнать…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98499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23018" y="609600"/>
            <a:ext cx="3495820" cy="1355725"/>
          </a:xfrm>
        </p:spPr>
        <p:txBody>
          <a:bodyPr/>
          <a:lstStyle/>
          <a:p>
            <a:r>
              <a:rPr lang="ru-RU" sz="3600" dirty="0" smtClean="0"/>
              <a:t>«Кластер»</a:t>
            </a:r>
            <a:endParaRPr lang="ru-RU" sz="3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460673" y="2057400"/>
            <a:ext cx="4301836" cy="4038600"/>
          </a:xfrm>
        </p:spPr>
        <p:txBody>
          <a:bodyPr/>
          <a:lstStyle/>
          <a:p>
            <a:r>
              <a:rPr lang="ru-RU" sz="2400" b="1" i="1" dirty="0" smtClean="0">
                <a:solidFill>
                  <a:schemeClr val="tx1"/>
                </a:solidFill>
              </a:rPr>
              <a:t>Кластер </a:t>
            </a:r>
            <a:r>
              <a:rPr lang="ru-RU" sz="2400" dirty="0" smtClean="0">
                <a:solidFill>
                  <a:schemeClr val="tx1"/>
                </a:solidFill>
              </a:rPr>
              <a:t>(</a:t>
            </a:r>
            <a:r>
              <a:rPr lang="ru-RU" sz="2400" dirty="0" err="1" smtClean="0">
                <a:solidFill>
                  <a:schemeClr val="tx1"/>
                </a:solidFill>
              </a:rPr>
              <a:t>англ.</a:t>
            </a:r>
            <a:r>
              <a:rPr lang="ru-RU" sz="2400" i="1" dirty="0" err="1" smtClean="0">
                <a:solidFill>
                  <a:schemeClr val="tx1"/>
                </a:solidFill>
              </a:rPr>
              <a:t>cluster</a:t>
            </a:r>
            <a:r>
              <a:rPr lang="ru-RU" sz="2400" dirty="0" smtClean="0">
                <a:solidFill>
                  <a:schemeClr val="tx1"/>
                </a:solidFill>
              </a:rPr>
              <a:t> скопление)</a:t>
            </a:r>
            <a:r>
              <a:rPr lang="ru-RU" sz="2400" dirty="0" smtClean="0"/>
              <a:t> </a:t>
            </a:r>
            <a:r>
              <a:rPr lang="ru-RU" sz="2400" dirty="0">
                <a:solidFill>
                  <a:schemeClr val="tx1"/>
                </a:solidFill>
              </a:rPr>
              <a:t>– графический приём систематизации информации, когда выделяются основные смысловые единицы текста и оформляются в определённом порядке в виде грозди. </a:t>
            </a:r>
          </a:p>
          <a:p>
            <a:endParaRPr lang="ru-RU" dirty="0"/>
          </a:p>
        </p:txBody>
      </p:sp>
      <p:grpSp>
        <p:nvGrpSpPr>
          <p:cNvPr id="4" name="Группа 3"/>
          <p:cNvGrpSpPr/>
          <p:nvPr/>
        </p:nvGrpSpPr>
        <p:grpSpPr>
          <a:xfrm>
            <a:off x="332510" y="477983"/>
            <a:ext cx="7003472" cy="5798127"/>
            <a:chOff x="-1" y="2216"/>
            <a:chExt cx="6227761" cy="5141284"/>
          </a:xfrm>
        </p:grpSpPr>
        <p:pic>
          <p:nvPicPr>
            <p:cNvPr id="5" name="Рисунок 4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125"/>
            <a:stretch/>
          </p:blipFill>
          <p:spPr>
            <a:xfrm>
              <a:off x="-1" y="2216"/>
              <a:ext cx="6227761" cy="5141284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315776" y="376238"/>
              <a:ext cx="3480973" cy="3154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377"/>
              <a:r>
                <a:rPr lang="ru-RU" sz="2133" dirty="0">
                  <a:solidFill>
                    <a:prstClr val="white"/>
                  </a:solidFill>
                  <a:latin typeface="Roboto Slab"/>
                </a:rPr>
                <a:t>Звёздный кластер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02375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3126" y="621716"/>
            <a:ext cx="11663863" cy="5962650"/>
          </a:xfrm>
        </p:spPr>
        <p:txBody>
          <a:bodyPr/>
          <a:lstStyle/>
          <a:p>
            <a:r>
              <a:rPr lang="ru-RU" altLang="ru-RU" sz="2600" dirty="0" smtClean="0">
                <a:solidFill>
                  <a:srgbClr val="000000"/>
                </a:solidFill>
              </a:rPr>
              <a:t>Согласно теории Л.С. Выготского, А.Н. Леонтьева и их последователей между обучением и психическим развитием человека всегда стоит его деятельность.</a:t>
            </a:r>
          </a:p>
          <a:p>
            <a:r>
              <a:rPr lang="ru-RU" altLang="ru-RU" sz="2600" dirty="0" smtClean="0">
                <a:solidFill>
                  <a:srgbClr val="000000"/>
                </a:solidFill>
              </a:rPr>
              <a:t>Обучение – специально организованный процесс, в ходе которого ребенок осуществляет учебную деятельность – выполняет </a:t>
            </a:r>
            <a:r>
              <a:rPr lang="ru-RU" altLang="ru-RU" sz="2600" b="1" i="1" dirty="0" smtClean="0">
                <a:solidFill>
                  <a:srgbClr val="000000"/>
                </a:solidFill>
              </a:rPr>
              <a:t>учебные действия </a:t>
            </a:r>
            <a:r>
              <a:rPr lang="ru-RU" altLang="ru-RU" sz="2600" dirty="0" smtClean="0">
                <a:solidFill>
                  <a:srgbClr val="000000"/>
                </a:solidFill>
              </a:rPr>
              <a:t>на материале учебного предмета, и в ходе психологического процесса </a:t>
            </a:r>
            <a:r>
              <a:rPr lang="ru-RU" altLang="ru-RU" sz="2600" dirty="0" err="1" smtClean="0">
                <a:solidFill>
                  <a:srgbClr val="000000"/>
                </a:solidFill>
              </a:rPr>
              <a:t>интериоризации</a:t>
            </a:r>
            <a:r>
              <a:rPr lang="ru-RU" altLang="ru-RU" sz="2600" dirty="0" smtClean="0">
                <a:solidFill>
                  <a:srgbClr val="000000"/>
                </a:solidFill>
              </a:rPr>
              <a:t> («</a:t>
            </a:r>
            <a:r>
              <a:rPr lang="ru-RU" altLang="ru-RU" sz="2600" dirty="0" err="1" smtClean="0">
                <a:solidFill>
                  <a:srgbClr val="000000"/>
                </a:solidFill>
              </a:rPr>
              <a:t>вращивания</a:t>
            </a:r>
            <a:r>
              <a:rPr lang="ru-RU" altLang="ru-RU" sz="2600" dirty="0" smtClean="0">
                <a:solidFill>
                  <a:srgbClr val="000000"/>
                </a:solidFill>
              </a:rPr>
              <a:t>») эти внешние предметные действия превращаются во внутренние, когнитивные (мышление, память, восприятие). </a:t>
            </a:r>
          </a:p>
          <a:p>
            <a:r>
              <a:rPr lang="ru-RU" altLang="ru-RU" sz="2600" dirty="0" smtClean="0">
                <a:solidFill>
                  <a:srgbClr val="000000"/>
                </a:solidFill>
              </a:rPr>
              <a:t>Деятельность, таким образом, выступает как внешнее условие развития ребенка.</a:t>
            </a:r>
          </a:p>
          <a:p>
            <a:r>
              <a:rPr lang="ru-RU" altLang="ru-RU" sz="2600" dirty="0" smtClean="0">
                <a:solidFill>
                  <a:srgbClr val="000000"/>
                </a:solidFill>
              </a:rPr>
              <a:t> Значит, образовательная задача каждого урока состоит в </a:t>
            </a:r>
            <a:r>
              <a:rPr lang="ru-RU" altLang="ru-RU" sz="2600" u="sng" dirty="0" smtClean="0">
                <a:solidFill>
                  <a:srgbClr val="000000"/>
                </a:solidFill>
              </a:rPr>
              <a:t>организации условий, провоцирующих детское действие</a:t>
            </a:r>
            <a:r>
              <a:rPr lang="ru-RU" altLang="ru-RU" sz="2600" dirty="0" smtClean="0">
                <a:solidFill>
                  <a:srgbClr val="000000"/>
                </a:solidFill>
              </a:rPr>
              <a:t>. </a:t>
            </a:r>
          </a:p>
          <a:p>
            <a:r>
              <a:rPr lang="ru-RU" altLang="ru-RU" sz="2600" dirty="0">
                <a:solidFill>
                  <a:srgbClr val="000000"/>
                </a:solidFill>
              </a:rPr>
              <a:t>Реализация образовательных задач осуществляется через создание учебных ситуаций.</a:t>
            </a:r>
          </a:p>
          <a:p>
            <a:endParaRPr lang="ru-RU" altLang="ru-RU" sz="2800" dirty="0" smtClean="0">
              <a:solidFill>
                <a:srgbClr val="000000"/>
              </a:solidFill>
            </a:endParaRPr>
          </a:p>
          <a:p>
            <a:endParaRPr lang="ru-RU" altLang="ru-RU" sz="2800" dirty="0" smtClean="0"/>
          </a:p>
        </p:txBody>
      </p:sp>
    </p:spTree>
    <p:extLst>
      <p:ext uri="{BB962C8B-B14F-4D97-AF65-F5344CB8AC3E}">
        <p14:creationId xmlns:p14="http://schemas.microsoft.com/office/powerpoint/2010/main" val="3144801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23018" y="609600"/>
            <a:ext cx="3495820" cy="1355725"/>
          </a:xfrm>
        </p:spPr>
        <p:txBody>
          <a:bodyPr/>
          <a:lstStyle/>
          <a:p>
            <a:r>
              <a:rPr lang="ru-RU" sz="3600" dirty="0" smtClean="0"/>
              <a:t>«Кластер»</a:t>
            </a:r>
            <a:endParaRPr lang="ru-RU" sz="3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460673" y="2057400"/>
            <a:ext cx="4301836" cy="976745"/>
          </a:xfrm>
        </p:spPr>
        <p:txBody>
          <a:bodyPr/>
          <a:lstStyle/>
          <a:p>
            <a:r>
              <a:rPr lang="ru-RU" sz="2800" dirty="0">
                <a:solidFill>
                  <a:schemeClr val="tx1"/>
                </a:solidFill>
              </a:rPr>
              <a:t>Составление кластера на стадии вызова</a:t>
            </a:r>
          </a:p>
          <a:p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9576" y="1901972"/>
            <a:ext cx="2511029" cy="2511029"/>
          </a:xfrm>
          <a:prstGeom prst="ellipse">
            <a:avLst/>
          </a:prstGeom>
          <a:ln w="25400">
            <a:solidFill>
              <a:schemeClr val="accent6">
                <a:lumMod val="75000"/>
              </a:schemeClr>
            </a:solidFill>
          </a:ln>
          <a:effectLst/>
        </p:spPr>
      </p:pic>
      <p:sp>
        <p:nvSpPr>
          <p:cNvPr id="8" name="TextBox 7"/>
          <p:cNvSpPr txBox="1"/>
          <p:nvPr/>
        </p:nvSpPr>
        <p:spPr>
          <a:xfrm>
            <a:off x="248760" y="4802435"/>
            <a:ext cx="3361267" cy="1015663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 defTabSz="914377"/>
            <a:r>
              <a:rPr lang="ru-RU" sz="2000" dirty="0">
                <a:solidFill>
                  <a:prstClr val="black"/>
                </a:solidFill>
              </a:rPr>
              <a:t>Каких фактов не хватает</a:t>
            </a:r>
          </a:p>
          <a:p>
            <a:pPr algn="ctr" defTabSz="914377"/>
            <a:r>
              <a:rPr lang="ru-RU" sz="2000" dirty="0">
                <a:solidFill>
                  <a:prstClr val="black"/>
                </a:solidFill>
              </a:rPr>
              <a:t>для характеристики объекта (явления)?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739856" y="4802435"/>
            <a:ext cx="3407835" cy="1015663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 defTabSz="914377"/>
            <a:r>
              <a:rPr lang="ru-RU" sz="2000" dirty="0">
                <a:solidFill>
                  <a:prstClr val="black"/>
                </a:solidFill>
              </a:rPr>
              <a:t>На какие вопросы нужно ответить, чтобы иметь полные знания о нём?</a:t>
            </a:r>
          </a:p>
        </p:txBody>
      </p:sp>
      <p:cxnSp>
        <p:nvCxnSpPr>
          <p:cNvPr id="10" name="Соединительная линия уступом 9"/>
          <p:cNvCxnSpPr>
            <a:endCxn id="8" idx="0"/>
          </p:cNvCxnSpPr>
          <p:nvPr/>
        </p:nvCxnSpPr>
        <p:spPr>
          <a:xfrm rot="5400000">
            <a:off x="238254" y="2757404"/>
            <a:ext cx="3736172" cy="353891"/>
          </a:xfrm>
          <a:prstGeom prst="bentConnector3">
            <a:avLst>
              <a:gd name="adj1" fmla="val 50000"/>
            </a:avLst>
          </a:prstGeom>
          <a:ln w="9525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Соединительная линия уступом 10"/>
          <p:cNvCxnSpPr>
            <a:endCxn id="9" idx="0"/>
          </p:cNvCxnSpPr>
          <p:nvPr/>
        </p:nvCxnSpPr>
        <p:spPr>
          <a:xfrm rot="16200000" flipH="1">
            <a:off x="4377251" y="2735911"/>
            <a:ext cx="3736171" cy="396875"/>
          </a:xfrm>
          <a:prstGeom prst="bentConnector3">
            <a:avLst>
              <a:gd name="adj1" fmla="val 50000"/>
            </a:avLst>
          </a:prstGeom>
          <a:ln w="9525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7646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25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59873" y="339438"/>
            <a:ext cx="9875838" cy="949036"/>
          </a:xfrm>
        </p:spPr>
        <p:txBody>
          <a:bodyPr/>
          <a:lstStyle/>
          <a:p>
            <a:pPr algn="ctr"/>
            <a:r>
              <a:rPr lang="ru-RU" sz="4000" dirty="0" smtClean="0"/>
              <a:t>Кластер к теме «Клетка»</a:t>
            </a:r>
            <a:endParaRPr lang="ru-RU" sz="4000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7828054"/>
              </p:ext>
            </p:extLst>
          </p:nvPr>
        </p:nvGraphicFramePr>
        <p:xfrm>
          <a:off x="1704109" y="1350817"/>
          <a:ext cx="8624455" cy="52162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82452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64382" y="609600"/>
            <a:ext cx="5054456" cy="928255"/>
          </a:xfrm>
        </p:spPr>
        <p:txBody>
          <a:bodyPr/>
          <a:lstStyle/>
          <a:p>
            <a:r>
              <a:rPr lang="ru-RU" sz="3600" dirty="0" smtClean="0"/>
              <a:t>Прием «Верите ли Вы?»</a:t>
            </a:r>
            <a:endParaRPr lang="ru-RU" sz="3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421582" y="1662546"/>
            <a:ext cx="5153891" cy="4738254"/>
          </a:xfrm>
        </p:spPr>
        <p:txBody>
          <a:bodyPr/>
          <a:lstStyle/>
          <a:p>
            <a:r>
              <a:rPr lang="ru-RU" dirty="0">
                <a:solidFill>
                  <a:schemeClr val="tx1"/>
                </a:solidFill>
              </a:rPr>
              <a:t>Печень – железа внутренней </a:t>
            </a:r>
            <a:r>
              <a:rPr lang="ru-RU" dirty="0" smtClean="0">
                <a:solidFill>
                  <a:schemeClr val="tx1"/>
                </a:solidFill>
              </a:rPr>
              <a:t>секреции.</a:t>
            </a:r>
          </a:p>
          <a:p>
            <a:r>
              <a:rPr lang="ru-RU" dirty="0">
                <a:solidFill>
                  <a:schemeClr val="tx1"/>
                </a:solidFill>
              </a:rPr>
              <a:t>Печень – самая большая железа нашего </a:t>
            </a:r>
            <a:r>
              <a:rPr lang="ru-RU" dirty="0" smtClean="0">
                <a:solidFill>
                  <a:schemeClr val="tx1"/>
                </a:solidFill>
              </a:rPr>
              <a:t>тела.</a:t>
            </a:r>
          </a:p>
          <a:p>
            <a:r>
              <a:rPr lang="ru-RU" dirty="0">
                <a:solidFill>
                  <a:schemeClr val="tx1"/>
                </a:solidFill>
              </a:rPr>
              <a:t>В печени очищается от вредных веществ кровь поступившая из </a:t>
            </a:r>
            <a:r>
              <a:rPr lang="ru-RU" dirty="0" smtClean="0">
                <a:solidFill>
                  <a:schemeClr val="tx1"/>
                </a:solidFill>
              </a:rPr>
              <a:t>кишечника.</a:t>
            </a:r>
          </a:p>
          <a:p>
            <a:r>
              <a:rPr lang="ru-RU" dirty="0">
                <a:solidFill>
                  <a:schemeClr val="tx1"/>
                </a:solidFill>
              </a:rPr>
              <a:t>В печени вырабатываются пищеварительные </a:t>
            </a:r>
            <a:r>
              <a:rPr lang="ru-RU" dirty="0" smtClean="0">
                <a:solidFill>
                  <a:schemeClr val="tx1"/>
                </a:solidFill>
              </a:rPr>
              <a:t>ферменты.</a:t>
            </a:r>
          </a:p>
          <a:p>
            <a:r>
              <a:rPr lang="ru-RU" dirty="0" smtClean="0">
                <a:solidFill>
                  <a:schemeClr val="tx1"/>
                </a:solidFill>
              </a:rPr>
              <a:t>Печень – это «кладбище</a:t>
            </a:r>
            <a:r>
              <a:rPr lang="ru-RU" dirty="0">
                <a:solidFill>
                  <a:schemeClr val="tx1"/>
                </a:solidFill>
              </a:rPr>
              <a:t>»</a:t>
            </a:r>
            <a:r>
              <a:rPr lang="ru-RU" dirty="0" smtClean="0">
                <a:solidFill>
                  <a:schemeClr val="tx1"/>
                </a:solidFill>
              </a:rPr>
              <a:t> эритроцитов.</a:t>
            </a:r>
          </a:p>
          <a:p>
            <a:r>
              <a:rPr lang="ru-RU" dirty="0" smtClean="0">
                <a:solidFill>
                  <a:schemeClr val="tx1"/>
                </a:solidFill>
              </a:rPr>
              <a:t>Самый «горячий» орган нашего тела.</a:t>
            </a:r>
            <a:endParaRPr lang="ru-RU" dirty="0">
              <a:solidFill>
                <a:schemeClr val="tx1"/>
              </a:solidFill>
            </a:endParaRPr>
          </a:p>
        </p:txBody>
      </p:sp>
      <p:grpSp>
        <p:nvGrpSpPr>
          <p:cNvPr id="4" name="Группа 3"/>
          <p:cNvGrpSpPr/>
          <p:nvPr/>
        </p:nvGrpSpPr>
        <p:grpSpPr>
          <a:xfrm>
            <a:off x="477982" y="374073"/>
            <a:ext cx="5611091" cy="6047509"/>
            <a:chOff x="1521792" y="970763"/>
            <a:chExt cx="3206405" cy="3206405"/>
          </a:xfrm>
        </p:grpSpPr>
        <p:grpSp>
          <p:nvGrpSpPr>
            <p:cNvPr id="5" name="Группа 4"/>
            <p:cNvGrpSpPr/>
            <p:nvPr/>
          </p:nvGrpSpPr>
          <p:grpSpPr>
            <a:xfrm>
              <a:off x="1521792" y="970763"/>
              <a:ext cx="3206405" cy="3206405"/>
              <a:chOff x="1551609" y="970763"/>
              <a:chExt cx="3206405" cy="3206405"/>
            </a:xfrm>
          </p:grpSpPr>
          <p:pic>
            <p:nvPicPr>
              <p:cNvPr id="7" name="Рисунок 6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51609" y="970763"/>
                <a:ext cx="3206405" cy="3206405"/>
              </a:xfrm>
              <a:prstGeom prst="ellipse">
                <a:avLst/>
              </a:prstGeom>
              <a:ln w="6350">
                <a:solidFill>
                  <a:schemeClr val="accent1"/>
                </a:solidFill>
              </a:ln>
              <a:effectLst/>
            </p:spPr>
          </p:pic>
          <p:pic>
            <p:nvPicPr>
              <p:cNvPr id="8" name="Рисунок 7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3164" t="18938" r="16701" b="9372"/>
              <a:stretch/>
            </p:blipFill>
            <p:spPr>
              <a:xfrm>
                <a:off x="2636253" y="1908018"/>
                <a:ext cx="921121" cy="763769"/>
              </a:xfrm>
              <a:prstGeom prst="rect">
                <a:avLst/>
              </a:prstGeom>
            </p:spPr>
          </p:pic>
        </p:grpSp>
        <p:sp>
          <p:nvSpPr>
            <p:cNvPr id="6" name="TextBox 5"/>
            <p:cNvSpPr txBox="1"/>
            <p:nvPr/>
          </p:nvSpPr>
          <p:spPr>
            <a:xfrm>
              <a:off x="2216187" y="1656689"/>
              <a:ext cx="1751973" cy="2121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377"/>
              <a:r>
                <a:rPr lang="ru-RU" sz="2000" b="1" dirty="0">
                  <a:solidFill>
                    <a:prstClr val="white"/>
                  </a:solidFill>
                  <a:latin typeface="Segoe Print" panose="02000600000000000000" pitchFamily="2" charset="0"/>
                </a:rPr>
                <a:t>Верите ли Вы, что…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02611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50105" y="208547"/>
            <a:ext cx="7409364" cy="1355725"/>
          </a:xfrm>
        </p:spPr>
        <p:txBody>
          <a:bodyPr/>
          <a:lstStyle/>
          <a:p>
            <a:r>
              <a:rPr lang="ru-RU" dirty="0" smtClean="0"/>
              <a:t>Концептуальное колесо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434058" y="1980470"/>
            <a:ext cx="3892968" cy="3838439"/>
          </a:xfrm>
        </p:spPr>
        <p:txBody>
          <a:bodyPr/>
          <a:lstStyle/>
          <a:p>
            <a:r>
              <a:rPr lang="ru-RU" sz="2800" dirty="0">
                <a:solidFill>
                  <a:schemeClr val="tx1"/>
                </a:solidFill>
              </a:rPr>
              <a:t>Учащимся необходимо подобрать синонимы к слову, находящемуся в ядре понятийного «колеса», и вписать в секторы колеса</a:t>
            </a:r>
            <a:r>
              <a:rPr lang="ru-RU" dirty="0">
                <a:solidFill>
                  <a:schemeClr val="tx1"/>
                </a:solidFill>
              </a:rPr>
              <a:t>. </a:t>
            </a:r>
          </a:p>
        </p:txBody>
      </p:sp>
      <p:grpSp>
        <p:nvGrpSpPr>
          <p:cNvPr id="20" name="Группа 19"/>
          <p:cNvGrpSpPr>
            <a:grpSpLocks/>
          </p:cNvGrpSpPr>
          <p:nvPr/>
        </p:nvGrpSpPr>
        <p:grpSpPr bwMode="auto">
          <a:xfrm>
            <a:off x="705853" y="1010653"/>
            <a:ext cx="5855368" cy="5358063"/>
            <a:chOff x="3120" y="4350"/>
            <a:chExt cx="6090" cy="5835"/>
          </a:xfrm>
        </p:grpSpPr>
        <p:sp>
          <p:nvSpPr>
            <p:cNvPr id="21" name="Oval 18"/>
            <p:cNvSpPr>
              <a:spLocks noChangeArrowheads="1"/>
            </p:cNvSpPr>
            <p:nvPr/>
          </p:nvSpPr>
          <p:spPr bwMode="auto">
            <a:xfrm>
              <a:off x="4845" y="6150"/>
              <a:ext cx="2730" cy="2445"/>
            </a:xfrm>
            <a:prstGeom prst="ellipse">
              <a:avLst/>
            </a:prstGeom>
            <a:solidFill>
              <a:srgbClr val="FFFFFF"/>
            </a:solidFill>
            <a:ln w="9525" algn="ctr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ru-RU" sz="1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 </a:t>
              </a:r>
            </a:p>
            <a:p>
              <a:pPr>
                <a:spcAft>
                  <a:spcPts val="0"/>
                </a:spcAft>
              </a:pPr>
              <a:r>
                <a:rPr lang="ru-RU" sz="1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 </a:t>
              </a:r>
            </a:p>
            <a:p>
              <a:pPr algn="ctr">
                <a:spcAft>
                  <a:spcPts val="0"/>
                </a:spcAft>
              </a:pPr>
              <a:endParaRPr lang="ru-RU" sz="2000" dirty="0" smtClean="0">
                <a:effectLst/>
                <a:ea typeface="Times New Roman" panose="02020603050405020304" pitchFamily="18" charset="0"/>
              </a:endParaRPr>
            </a:p>
            <a:p>
              <a:pPr algn="ctr">
                <a:spcAft>
                  <a:spcPts val="0"/>
                </a:spcAft>
              </a:pPr>
              <a:r>
                <a:rPr lang="ru-RU" sz="2000" b="1" dirty="0" smtClean="0">
                  <a:solidFill>
                    <a:schemeClr val="accent1">
                      <a:lumMod val="50000"/>
                    </a:schemeClr>
                  </a:solidFill>
                  <a:effectLst/>
                  <a:ea typeface="Times New Roman" panose="02020603050405020304" pitchFamily="18" charset="0"/>
                </a:rPr>
                <a:t>ФОТОСИНТЕЗ</a:t>
              </a:r>
              <a:endParaRPr lang="ru-RU" sz="2000" b="1" dirty="0">
                <a:solidFill>
                  <a:schemeClr val="accent1">
                    <a:lumMod val="50000"/>
                  </a:schemeClr>
                </a:solidFill>
                <a:effectLst/>
                <a:ea typeface="Times New Roman" panose="02020603050405020304" pitchFamily="18" charset="0"/>
              </a:endParaRPr>
            </a:p>
          </p:txBody>
        </p:sp>
        <p:sp>
          <p:nvSpPr>
            <p:cNvPr id="22" name="Oval 19"/>
            <p:cNvSpPr>
              <a:spLocks noChangeArrowheads="1"/>
            </p:cNvSpPr>
            <p:nvPr/>
          </p:nvSpPr>
          <p:spPr bwMode="auto">
            <a:xfrm>
              <a:off x="3345" y="5400"/>
              <a:ext cx="1380" cy="1305"/>
            </a:xfrm>
            <a:prstGeom prst="ellipse">
              <a:avLst/>
            </a:prstGeom>
            <a:solidFill>
              <a:srgbClr val="FFFFFF"/>
            </a:solidFill>
            <a:ln w="9525" algn="ctr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ru-RU"/>
            </a:p>
          </p:txBody>
        </p:sp>
        <p:sp>
          <p:nvSpPr>
            <p:cNvPr id="23" name="Oval 20"/>
            <p:cNvSpPr>
              <a:spLocks noChangeArrowheads="1"/>
            </p:cNvSpPr>
            <p:nvPr/>
          </p:nvSpPr>
          <p:spPr bwMode="auto">
            <a:xfrm>
              <a:off x="3120" y="7395"/>
              <a:ext cx="1380" cy="1305"/>
            </a:xfrm>
            <a:prstGeom prst="ellipse">
              <a:avLst/>
            </a:prstGeom>
            <a:solidFill>
              <a:srgbClr val="FFFFFF"/>
            </a:solidFill>
            <a:ln w="9525" algn="ctr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ru-RU"/>
            </a:p>
          </p:txBody>
        </p:sp>
        <p:sp>
          <p:nvSpPr>
            <p:cNvPr id="24" name="Oval 21"/>
            <p:cNvSpPr>
              <a:spLocks noChangeArrowheads="1"/>
            </p:cNvSpPr>
            <p:nvPr/>
          </p:nvSpPr>
          <p:spPr bwMode="auto">
            <a:xfrm>
              <a:off x="4320" y="8880"/>
              <a:ext cx="1380" cy="1305"/>
            </a:xfrm>
            <a:prstGeom prst="ellipse">
              <a:avLst/>
            </a:prstGeom>
            <a:solidFill>
              <a:srgbClr val="FFFFFF"/>
            </a:solidFill>
            <a:ln w="9525" algn="ctr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ru-RU"/>
            </a:p>
          </p:txBody>
        </p:sp>
        <p:sp>
          <p:nvSpPr>
            <p:cNvPr id="25" name="Oval 22"/>
            <p:cNvSpPr>
              <a:spLocks noChangeArrowheads="1"/>
            </p:cNvSpPr>
            <p:nvPr/>
          </p:nvSpPr>
          <p:spPr bwMode="auto">
            <a:xfrm>
              <a:off x="6720" y="8880"/>
              <a:ext cx="1380" cy="1305"/>
            </a:xfrm>
            <a:prstGeom prst="ellipse">
              <a:avLst/>
            </a:prstGeom>
            <a:solidFill>
              <a:srgbClr val="FFFFFF"/>
            </a:solidFill>
            <a:ln w="9525" algn="ctr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ru-RU"/>
            </a:p>
          </p:txBody>
        </p:sp>
        <p:sp>
          <p:nvSpPr>
            <p:cNvPr id="26" name="Oval 23"/>
            <p:cNvSpPr>
              <a:spLocks noChangeArrowheads="1"/>
            </p:cNvSpPr>
            <p:nvPr/>
          </p:nvSpPr>
          <p:spPr bwMode="auto">
            <a:xfrm>
              <a:off x="5445" y="4350"/>
              <a:ext cx="1380" cy="1305"/>
            </a:xfrm>
            <a:prstGeom prst="ellipse">
              <a:avLst/>
            </a:prstGeom>
            <a:solidFill>
              <a:srgbClr val="FFFFFF"/>
            </a:solidFill>
            <a:ln w="9525" algn="ctr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ru-RU"/>
            </a:p>
          </p:txBody>
        </p:sp>
        <p:sp>
          <p:nvSpPr>
            <p:cNvPr id="27" name="Oval 24"/>
            <p:cNvSpPr>
              <a:spLocks noChangeArrowheads="1"/>
            </p:cNvSpPr>
            <p:nvPr/>
          </p:nvSpPr>
          <p:spPr bwMode="auto">
            <a:xfrm>
              <a:off x="7830" y="7290"/>
              <a:ext cx="1380" cy="1305"/>
            </a:xfrm>
            <a:prstGeom prst="ellipse">
              <a:avLst/>
            </a:prstGeom>
            <a:solidFill>
              <a:srgbClr val="FFFFFF"/>
            </a:solidFill>
            <a:ln w="9525" algn="ctr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ru-RU"/>
            </a:p>
          </p:txBody>
        </p:sp>
        <p:sp>
          <p:nvSpPr>
            <p:cNvPr id="28" name="Oval 25"/>
            <p:cNvSpPr>
              <a:spLocks noChangeArrowheads="1"/>
            </p:cNvSpPr>
            <p:nvPr/>
          </p:nvSpPr>
          <p:spPr bwMode="auto">
            <a:xfrm>
              <a:off x="7515" y="5280"/>
              <a:ext cx="1380" cy="1305"/>
            </a:xfrm>
            <a:prstGeom prst="ellipse">
              <a:avLst/>
            </a:prstGeom>
            <a:solidFill>
              <a:srgbClr val="FFFFFF"/>
            </a:solidFill>
            <a:ln w="9525" algn="ctr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ru-RU"/>
            </a:p>
          </p:txBody>
        </p:sp>
        <p:cxnSp>
          <p:nvCxnSpPr>
            <p:cNvPr id="29" name="AutoShape 26"/>
            <p:cNvCxnSpPr>
              <a:cxnSpLocks noChangeShapeType="1"/>
            </p:cNvCxnSpPr>
            <p:nvPr/>
          </p:nvCxnSpPr>
          <p:spPr bwMode="auto">
            <a:xfrm>
              <a:off x="6135" y="5655"/>
              <a:ext cx="15" cy="495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30" name="AutoShape 27"/>
            <p:cNvCxnSpPr>
              <a:cxnSpLocks noChangeShapeType="1"/>
            </p:cNvCxnSpPr>
            <p:nvPr/>
          </p:nvCxnSpPr>
          <p:spPr bwMode="auto">
            <a:xfrm flipH="1">
              <a:off x="7260" y="6345"/>
              <a:ext cx="405" cy="36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31" name="AutoShape 28"/>
            <p:cNvCxnSpPr>
              <a:cxnSpLocks noChangeShapeType="1"/>
            </p:cNvCxnSpPr>
            <p:nvPr/>
          </p:nvCxnSpPr>
          <p:spPr bwMode="auto">
            <a:xfrm>
              <a:off x="4575" y="6420"/>
              <a:ext cx="465" cy="285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32" name="AutoShape 29"/>
            <p:cNvCxnSpPr>
              <a:cxnSpLocks noChangeShapeType="1"/>
            </p:cNvCxnSpPr>
            <p:nvPr/>
          </p:nvCxnSpPr>
          <p:spPr bwMode="auto">
            <a:xfrm flipV="1">
              <a:off x="4500" y="7770"/>
              <a:ext cx="435" cy="12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33" name="AutoShape 30"/>
            <p:cNvCxnSpPr>
              <a:cxnSpLocks noChangeShapeType="1"/>
            </p:cNvCxnSpPr>
            <p:nvPr/>
          </p:nvCxnSpPr>
          <p:spPr bwMode="auto">
            <a:xfrm flipV="1">
              <a:off x="5250" y="8505"/>
              <a:ext cx="345" cy="375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34" name="AutoShape 31"/>
            <p:cNvCxnSpPr>
              <a:cxnSpLocks noChangeShapeType="1"/>
            </p:cNvCxnSpPr>
            <p:nvPr/>
          </p:nvCxnSpPr>
          <p:spPr bwMode="auto">
            <a:xfrm>
              <a:off x="6825" y="8415"/>
              <a:ext cx="315" cy="465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35" name="AutoShape 32"/>
            <p:cNvCxnSpPr>
              <a:cxnSpLocks noChangeShapeType="1"/>
            </p:cNvCxnSpPr>
            <p:nvPr/>
          </p:nvCxnSpPr>
          <p:spPr bwMode="auto">
            <a:xfrm>
              <a:off x="7515" y="7575"/>
              <a:ext cx="405" cy="9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1782038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76108" y="318655"/>
            <a:ext cx="5158365" cy="1355725"/>
          </a:xfrm>
        </p:spPr>
        <p:txBody>
          <a:bodyPr/>
          <a:lstStyle/>
          <a:p>
            <a:r>
              <a:rPr lang="ru-RU" dirty="0" smtClean="0"/>
              <a:t>Прием «Читаю - думаю»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527963" y="2161309"/>
            <a:ext cx="6131936" cy="4038600"/>
          </a:xfrm>
        </p:spPr>
        <p:txBody>
          <a:bodyPr/>
          <a:lstStyle/>
          <a:p>
            <a:r>
              <a:rPr lang="ru-RU" sz="2800" dirty="0" smtClean="0">
                <a:solidFill>
                  <a:schemeClr val="tx1"/>
                </a:solidFill>
              </a:rPr>
              <a:t>Перед изучением новой темы предложить учащимся высказать предположение о том, какой будет тема урока.</a:t>
            </a:r>
          </a:p>
          <a:p>
            <a:r>
              <a:rPr lang="ru-RU" sz="2800" dirty="0" smtClean="0">
                <a:solidFill>
                  <a:schemeClr val="tx1"/>
                </a:solidFill>
              </a:rPr>
              <a:t>При чтении текста по абзацам, страницам, при </a:t>
            </a:r>
            <a:r>
              <a:rPr lang="ru-RU" sz="2800" dirty="0">
                <a:solidFill>
                  <a:schemeClr val="tx1"/>
                </a:solidFill>
              </a:rPr>
              <a:t>просмотре </a:t>
            </a:r>
            <a:r>
              <a:rPr lang="ru-RU" sz="2800" dirty="0" smtClean="0">
                <a:solidFill>
                  <a:schemeClr val="tx1"/>
                </a:solidFill>
              </a:rPr>
              <a:t>видеофрагмента предполагать, что будет написано дальше или как будет развиваться сюжет видеофрагмента</a:t>
            </a:r>
            <a:r>
              <a:rPr lang="ru-RU" sz="2400" dirty="0" smtClean="0">
                <a:solidFill>
                  <a:schemeClr val="tx1"/>
                </a:solidFill>
              </a:rPr>
              <a:t>.</a:t>
            </a:r>
            <a:endParaRPr lang="ru-RU" dirty="0" smtClean="0">
              <a:solidFill>
                <a:schemeClr val="tx1"/>
              </a:solidFill>
            </a:endParaRPr>
          </a:p>
        </p:txBody>
      </p:sp>
      <p:pic>
        <p:nvPicPr>
          <p:cNvPr id="4" name="Picture 2" descr="Белый Мужчина, 3D Человек, Изолированный, 3D, Модель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81" r="4882" b="13150"/>
          <a:stretch/>
        </p:blipFill>
        <p:spPr bwMode="auto">
          <a:xfrm>
            <a:off x="310308" y="2057400"/>
            <a:ext cx="5011690" cy="4135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Группа 4"/>
          <p:cNvGrpSpPr/>
          <p:nvPr/>
        </p:nvGrpSpPr>
        <p:grpSpPr>
          <a:xfrm>
            <a:off x="390245" y="387777"/>
            <a:ext cx="3350482" cy="2022914"/>
            <a:chOff x="393430" y="380857"/>
            <a:chExt cx="2231531" cy="1415847"/>
          </a:xfrm>
        </p:grpSpPr>
        <p:sp>
          <p:nvSpPr>
            <p:cNvPr id="6" name="Облако 17"/>
            <p:cNvSpPr/>
            <p:nvPr/>
          </p:nvSpPr>
          <p:spPr>
            <a:xfrm>
              <a:off x="393430" y="380857"/>
              <a:ext cx="2231531" cy="1415847"/>
            </a:xfrm>
            <a:custGeom>
              <a:avLst/>
              <a:gdLst>
                <a:gd name="connsiteX0" fmla="*/ 3900 w 43200"/>
                <a:gd name="connsiteY0" fmla="*/ 14370 h 43200"/>
                <a:gd name="connsiteX1" fmla="*/ 5623 w 43200"/>
                <a:gd name="connsiteY1" fmla="*/ 6907 h 43200"/>
                <a:gd name="connsiteX2" fmla="*/ 14005 w 43200"/>
                <a:gd name="connsiteY2" fmla="*/ 5202 h 43200"/>
                <a:gd name="connsiteX3" fmla="*/ 22456 w 43200"/>
                <a:gd name="connsiteY3" fmla="*/ 3432 h 43200"/>
                <a:gd name="connsiteX4" fmla="*/ 25749 w 43200"/>
                <a:gd name="connsiteY4" fmla="*/ 200 h 43200"/>
                <a:gd name="connsiteX5" fmla="*/ 29833 w 43200"/>
                <a:gd name="connsiteY5" fmla="*/ 2481 h 43200"/>
                <a:gd name="connsiteX6" fmla="*/ 35463 w 43200"/>
                <a:gd name="connsiteY6" fmla="*/ 690 h 43200"/>
                <a:gd name="connsiteX7" fmla="*/ 38318 w 43200"/>
                <a:gd name="connsiteY7" fmla="*/ 5576 h 43200"/>
                <a:gd name="connsiteX8" fmla="*/ 41982 w 43200"/>
                <a:gd name="connsiteY8" fmla="*/ 10318 h 43200"/>
                <a:gd name="connsiteX9" fmla="*/ 41818 w 43200"/>
                <a:gd name="connsiteY9" fmla="*/ 15460 h 43200"/>
                <a:gd name="connsiteX10" fmla="*/ 43016 w 43200"/>
                <a:gd name="connsiteY10" fmla="*/ 23322 h 43200"/>
                <a:gd name="connsiteX11" fmla="*/ 37404 w 43200"/>
                <a:gd name="connsiteY11" fmla="*/ 30204 h 43200"/>
                <a:gd name="connsiteX12" fmla="*/ 35395 w 43200"/>
                <a:gd name="connsiteY12" fmla="*/ 36101 h 43200"/>
                <a:gd name="connsiteX13" fmla="*/ 28555 w 43200"/>
                <a:gd name="connsiteY13" fmla="*/ 36815 h 43200"/>
                <a:gd name="connsiteX14" fmla="*/ 23667 w 43200"/>
                <a:gd name="connsiteY14" fmla="*/ 43106 h 43200"/>
                <a:gd name="connsiteX15" fmla="*/ 16480 w 43200"/>
                <a:gd name="connsiteY15" fmla="*/ 39266 h 43200"/>
                <a:gd name="connsiteX16" fmla="*/ 5804 w 43200"/>
                <a:gd name="connsiteY16" fmla="*/ 35472 h 43200"/>
                <a:gd name="connsiteX17" fmla="*/ 1110 w 43200"/>
                <a:gd name="connsiteY17" fmla="*/ 31250 h 43200"/>
                <a:gd name="connsiteX18" fmla="*/ 2113 w 43200"/>
                <a:gd name="connsiteY18" fmla="*/ 25551 h 43200"/>
                <a:gd name="connsiteX19" fmla="*/ -5 w 43200"/>
                <a:gd name="connsiteY19" fmla="*/ 19704 h 43200"/>
                <a:gd name="connsiteX20" fmla="*/ 3863 w 43200"/>
                <a:gd name="connsiteY20" fmla="*/ 14507 h 43200"/>
                <a:gd name="connsiteX21" fmla="*/ 3900 w 43200"/>
                <a:gd name="connsiteY21" fmla="*/ 14370 h 43200"/>
                <a:gd name="connsiteX0" fmla="*/ 4693 w 43200"/>
                <a:gd name="connsiteY0" fmla="*/ 26177 h 43200"/>
                <a:gd name="connsiteX1" fmla="*/ 2160 w 43200"/>
                <a:gd name="connsiteY1" fmla="*/ 25380 h 43200"/>
                <a:gd name="connsiteX2" fmla="*/ 6928 w 43200"/>
                <a:gd name="connsiteY2" fmla="*/ 34899 h 43200"/>
                <a:gd name="connsiteX3" fmla="*/ 5820 w 43200"/>
                <a:gd name="connsiteY3" fmla="*/ 35280 h 43200"/>
                <a:gd name="connsiteX4" fmla="*/ 16478 w 43200"/>
                <a:gd name="connsiteY4" fmla="*/ 39090 h 43200"/>
                <a:gd name="connsiteX5" fmla="*/ 15810 w 43200"/>
                <a:gd name="connsiteY5" fmla="*/ 37350 h 43200"/>
                <a:gd name="connsiteX6" fmla="*/ 28827 w 43200"/>
                <a:gd name="connsiteY6" fmla="*/ 34751 h 43200"/>
                <a:gd name="connsiteX7" fmla="*/ 28560 w 43200"/>
                <a:gd name="connsiteY7" fmla="*/ 36660 h 43200"/>
                <a:gd name="connsiteX8" fmla="*/ 34129 w 43200"/>
                <a:gd name="connsiteY8" fmla="*/ 22954 h 43200"/>
                <a:gd name="connsiteX9" fmla="*/ 37380 w 43200"/>
                <a:gd name="connsiteY9" fmla="*/ 30090 h 43200"/>
                <a:gd name="connsiteX10" fmla="*/ 41798 w 43200"/>
                <a:gd name="connsiteY10" fmla="*/ 15354 h 43200"/>
                <a:gd name="connsiteX11" fmla="*/ 40350 w 43200"/>
                <a:gd name="connsiteY11" fmla="*/ 18030 h 43200"/>
                <a:gd name="connsiteX12" fmla="*/ 38324 w 43200"/>
                <a:gd name="connsiteY12" fmla="*/ 5426 h 43200"/>
                <a:gd name="connsiteX13" fmla="*/ 38400 w 43200"/>
                <a:gd name="connsiteY13" fmla="*/ 6690 h 43200"/>
                <a:gd name="connsiteX14" fmla="*/ 29078 w 43200"/>
                <a:gd name="connsiteY14" fmla="*/ 3952 h 43200"/>
                <a:gd name="connsiteX15" fmla="*/ 29820 w 43200"/>
                <a:gd name="connsiteY15" fmla="*/ 2340 h 43200"/>
                <a:gd name="connsiteX16" fmla="*/ 22141 w 43200"/>
                <a:gd name="connsiteY16" fmla="*/ 4720 h 43200"/>
                <a:gd name="connsiteX17" fmla="*/ 22500 w 43200"/>
                <a:gd name="connsiteY17" fmla="*/ 3330 h 43200"/>
                <a:gd name="connsiteX18" fmla="*/ 14000 w 43200"/>
                <a:gd name="connsiteY18" fmla="*/ 5192 h 43200"/>
                <a:gd name="connsiteX19" fmla="*/ 15300 w 43200"/>
                <a:gd name="connsiteY19" fmla="*/ 6540 h 43200"/>
                <a:gd name="connsiteX20" fmla="*/ 4127 w 43200"/>
                <a:gd name="connsiteY20" fmla="*/ 15789 h 43200"/>
                <a:gd name="connsiteX21" fmla="*/ 3900 w 43200"/>
                <a:gd name="connsiteY21" fmla="*/ 14370 h 43200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34165 w 43256"/>
                <a:gd name="connsiteY8" fmla="*/ 22813 h 43219"/>
                <a:gd name="connsiteX9" fmla="*/ 37416 w 43256"/>
                <a:gd name="connsiteY9" fmla="*/ 29949 h 43219"/>
                <a:gd name="connsiteX10" fmla="*/ 41834 w 43256"/>
                <a:gd name="connsiteY10" fmla="*/ 15213 h 43219"/>
                <a:gd name="connsiteX11" fmla="*/ 40386 w 43256"/>
                <a:gd name="connsiteY11" fmla="*/ 17889 h 43219"/>
                <a:gd name="connsiteX12" fmla="*/ 38360 w 43256"/>
                <a:gd name="connsiteY12" fmla="*/ 5285 h 43219"/>
                <a:gd name="connsiteX13" fmla="*/ 38436 w 43256"/>
                <a:gd name="connsiteY13" fmla="*/ 6549 h 43219"/>
                <a:gd name="connsiteX14" fmla="*/ 29114 w 43256"/>
                <a:gd name="connsiteY14" fmla="*/ 3811 h 43219"/>
                <a:gd name="connsiteX15" fmla="*/ 29856 w 43256"/>
                <a:gd name="connsiteY15" fmla="*/ 2199 h 43219"/>
                <a:gd name="connsiteX16" fmla="*/ 22177 w 43256"/>
                <a:gd name="connsiteY16" fmla="*/ 4579 h 43219"/>
                <a:gd name="connsiteX17" fmla="*/ 22536 w 43256"/>
                <a:gd name="connsiteY17" fmla="*/ 3189 h 43219"/>
                <a:gd name="connsiteX18" fmla="*/ 14036 w 43256"/>
                <a:gd name="connsiteY18" fmla="*/ 5051 h 43219"/>
                <a:gd name="connsiteX19" fmla="*/ 15336 w 43256"/>
                <a:gd name="connsiteY19" fmla="*/ 6399 h 43219"/>
                <a:gd name="connsiteX20" fmla="*/ 4163 w 43256"/>
                <a:gd name="connsiteY20" fmla="*/ 15648 h 43219"/>
                <a:gd name="connsiteX21" fmla="*/ 3936 w 43256"/>
                <a:gd name="connsiteY21" fmla="*/ 14229 h 43219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41834 w 43256"/>
                <a:gd name="connsiteY8" fmla="*/ 15213 h 43219"/>
                <a:gd name="connsiteX9" fmla="*/ 40386 w 43256"/>
                <a:gd name="connsiteY9" fmla="*/ 17889 h 43219"/>
                <a:gd name="connsiteX10" fmla="*/ 38360 w 43256"/>
                <a:gd name="connsiteY10" fmla="*/ 5285 h 43219"/>
                <a:gd name="connsiteX11" fmla="*/ 38436 w 43256"/>
                <a:gd name="connsiteY11" fmla="*/ 6549 h 43219"/>
                <a:gd name="connsiteX12" fmla="*/ 29114 w 43256"/>
                <a:gd name="connsiteY12" fmla="*/ 3811 h 43219"/>
                <a:gd name="connsiteX13" fmla="*/ 29856 w 43256"/>
                <a:gd name="connsiteY13" fmla="*/ 2199 h 43219"/>
                <a:gd name="connsiteX14" fmla="*/ 22177 w 43256"/>
                <a:gd name="connsiteY14" fmla="*/ 4579 h 43219"/>
                <a:gd name="connsiteX15" fmla="*/ 22536 w 43256"/>
                <a:gd name="connsiteY15" fmla="*/ 3189 h 43219"/>
                <a:gd name="connsiteX16" fmla="*/ 14036 w 43256"/>
                <a:gd name="connsiteY16" fmla="*/ 5051 h 43219"/>
                <a:gd name="connsiteX17" fmla="*/ 15336 w 43256"/>
                <a:gd name="connsiteY17" fmla="*/ 6399 h 43219"/>
                <a:gd name="connsiteX18" fmla="*/ 4163 w 43256"/>
                <a:gd name="connsiteY18" fmla="*/ 15648 h 43219"/>
                <a:gd name="connsiteX19" fmla="*/ 3936 w 43256"/>
                <a:gd name="connsiteY19" fmla="*/ 14229 h 432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3256" h="43219">
                  <a:moveTo>
                    <a:pt x="3936" y="14229"/>
                  </a:moveTo>
                  <a:cubicBezTo>
                    <a:pt x="3665" y="11516"/>
                    <a:pt x="4297" y="8780"/>
                    <a:pt x="5659" y="6766"/>
                  </a:cubicBezTo>
                  <a:cubicBezTo>
                    <a:pt x="7811" y="3585"/>
                    <a:pt x="11300" y="2876"/>
                    <a:pt x="14041" y="5061"/>
                  </a:cubicBezTo>
                  <a:cubicBezTo>
                    <a:pt x="15714" y="768"/>
                    <a:pt x="19950" y="-119"/>
                    <a:pt x="22492" y="3291"/>
                  </a:cubicBezTo>
                  <a:cubicBezTo>
                    <a:pt x="23133" y="1542"/>
                    <a:pt x="24364" y="333"/>
                    <a:pt x="25785" y="59"/>
                  </a:cubicBezTo>
                  <a:cubicBezTo>
                    <a:pt x="27349" y="-243"/>
                    <a:pt x="28911" y="629"/>
                    <a:pt x="29869" y="2340"/>
                  </a:cubicBezTo>
                  <a:cubicBezTo>
                    <a:pt x="31251" y="126"/>
                    <a:pt x="33537" y="-601"/>
                    <a:pt x="35499" y="549"/>
                  </a:cubicBezTo>
                  <a:cubicBezTo>
                    <a:pt x="36994" y="1425"/>
                    <a:pt x="38066" y="3259"/>
                    <a:pt x="38354" y="5435"/>
                  </a:cubicBezTo>
                  <a:cubicBezTo>
                    <a:pt x="40082" y="6077"/>
                    <a:pt x="41458" y="7857"/>
                    <a:pt x="42018" y="10177"/>
                  </a:cubicBezTo>
                  <a:cubicBezTo>
                    <a:pt x="42425" y="11861"/>
                    <a:pt x="42367" y="13690"/>
                    <a:pt x="41854" y="15319"/>
                  </a:cubicBezTo>
                  <a:cubicBezTo>
                    <a:pt x="43115" y="17553"/>
                    <a:pt x="43556" y="20449"/>
                    <a:pt x="43052" y="23181"/>
                  </a:cubicBezTo>
                  <a:cubicBezTo>
                    <a:pt x="42382" y="26813"/>
                    <a:pt x="40164" y="29533"/>
                    <a:pt x="37440" y="30063"/>
                  </a:cubicBezTo>
                  <a:cubicBezTo>
                    <a:pt x="37427" y="32330"/>
                    <a:pt x="36694" y="34480"/>
                    <a:pt x="35431" y="35960"/>
                  </a:cubicBezTo>
                  <a:cubicBezTo>
                    <a:pt x="33512" y="38209"/>
                    <a:pt x="30740" y="38498"/>
                    <a:pt x="28591" y="36674"/>
                  </a:cubicBezTo>
                  <a:cubicBezTo>
                    <a:pt x="27896" y="39807"/>
                    <a:pt x="26035" y="42202"/>
                    <a:pt x="23703" y="42965"/>
                  </a:cubicBezTo>
                  <a:cubicBezTo>
                    <a:pt x="20955" y="43864"/>
                    <a:pt x="18087" y="42332"/>
                    <a:pt x="16516" y="39125"/>
                  </a:cubicBezTo>
                  <a:cubicBezTo>
                    <a:pt x="12808" y="42169"/>
                    <a:pt x="7992" y="40458"/>
                    <a:pt x="5840" y="35331"/>
                  </a:cubicBezTo>
                  <a:cubicBezTo>
                    <a:pt x="3726" y="35668"/>
                    <a:pt x="1741" y="33883"/>
                    <a:pt x="1146" y="31109"/>
                  </a:cubicBezTo>
                  <a:cubicBezTo>
                    <a:pt x="715" y="29102"/>
                    <a:pt x="1096" y="26936"/>
                    <a:pt x="2149" y="25410"/>
                  </a:cubicBezTo>
                  <a:cubicBezTo>
                    <a:pt x="655" y="24213"/>
                    <a:pt x="-177" y="21916"/>
                    <a:pt x="31" y="19563"/>
                  </a:cubicBezTo>
                  <a:cubicBezTo>
                    <a:pt x="275" y="16808"/>
                    <a:pt x="1881" y="14650"/>
                    <a:pt x="3899" y="14366"/>
                  </a:cubicBezTo>
                  <a:cubicBezTo>
                    <a:pt x="3911" y="14320"/>
                    <a:pt x="3924" y="14275"/>
                    <a:pt x="3936" y="14229"/>
                  </a:cubicBezTo>
                  <a:close/>
                </a:path>
                <a:path w="43256" h="43219" fill="none" extrusionOk="0">
                  <a:moveTo>
                    <a:pt x="4729" y="26036"/>
                  </a:moveTo>
                  <a:cubicBezTo>
                    <a:pt x="3845" y="26130"/>
                    <a:pt x="2961" y="25852"/>
                    <a:pt x="2196" y="25239"/>
                  </a:cubicBezTo>
                  <a:moveTo>
                    <a:pt x="6964" y="34758"/>
                  </a:moveTo>
                  <a:cubicBezTo>
                    <a:pt x="6609" y="34951"/>
                    <a:pt x="6236" y="35079"/>
                    <a:pt x="5856" y="35139"/>
                  </a:cubicBezTo>
                  <a:moveTo>
                    <a:pt x="16514" y="38949"/>
                  </a:moveTo>
                  <a:cubicBezTo>
                    <a:pt x="16247" y="38403"/>
                    <a:pt x="16023" y="37820"/>
                    <a:pt x="15846" y="37209"/>
                  </a:cubicBezTo>
                  <a:moveTo>
                    <a:pt x="28863" y="34610"/>
                  </a:moveTo>
                  <a:cubicBezTo>
                    <a:pt x="28824" y="35257"/>
                    <a:pt x="28734" y="35897"/>
                    <a:pt x="28596" y="36519"/>
                  </a:cubicBezTo>
                  <a:moveTo>
                    <a:pt x="41834" y="15213"/>
                  </a:moveTo>
                  <a:cubicBezTo>
                    <a:pt x="41509" y="16245"/>
                    <a:pt x="41014" y="17161"/>
                    <a:pt x="40386" y="17889"/>
                  </a:cubicBezTo>
                  <a:moveTo>
                    <a:pt x="38360" y="5285"/>
                  </a:moveTo>
                  <a:cubicBezTo>
                    <a:pt x="38415" y="5702"/>
                    <a:pt x="38441" y="6125"/>
                    <a:pt x="38436" y="6549"/>
                  </a:cubicBezTo>
                  <a:moveTo>
                    <a:pt x="29114" y="3811"/>
                  </a:moveTo>
                  <a:cubicBezTo>
                    <a:pt x="29303" y="3228"/>
                    <a:pt x="29552" y="2685"/>
                    <a:pt x="29856" y="2199"/>
                  </a:cubicBezTo>
                  <a:moveTo>
                    <a:pt x="22177" y="4579"/>
                  </a:moveTo>
                  <a:cubicBezTo>
                    <a:pt x="22254" y="4097"/>
                    <a:pt x="22375" y="3630"/>
                    <a:pt x="22536" y="3189"/>
                  </a:cubicBezTo>
                  <a:moveTo>
                    <a:pt x="14036" y="5051"/>
                  </a:moveTo>
                  <a:cubicBezTo>
                    <a:pt x="14508" y="5427"/>
                    <a:pt x="14944" y="5880"/>
                    <a:pt x="15336" y="6399"/>
                  </a:cubicBezTo>
                  <a:moveTo>
                    <a:pt x="4163" y="15648"/>
                  </a:moveTo>
                  <a:cubicBezTo>
                    <a:pt x="4060" y="15184"/>
                    <a:pt x="3984" y="14710"/>
                    <a:pt x="3936" y="14229"/>
                  </a:cubicBezTo>
                </a:path>
              </a:pathLst>
            </a:custGeom>
            <a:solidFill>
              <a:srgbClr val="0BE5C1">
                <a:alpha val="1000"/>
              </a:srgbClr>
            </a:solidFill>
            <a:ln w="952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735497" y="687814"/>
              <a:ext cx="1709530" cy="9925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7"/>
              <a:r>
                <a:rPr lang="ru-RU" sz="2000" dirty="0">
                  <a:solidFill>
                    <a:prstClr val="black"/>
                  </a:solidFill>
                </a:rPr>
                <a:t>Прежде чем пере-вернуть страницу, подумай, что будет дальше.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70764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77144" y="464127"/>
            <a:ext cx="7506711" cy="1355725"/>
          </a:xfrm>
        </p:spPr>
        <p:txBody>
          <a:bodyPr/>
          <a:lstStyle/>
          <a:p>
            <a:r>
              <a:rPr lang="ru-RU" dirty="0" smtClean="0"/>
              <a:t>Осмысление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860473" y="1724891"/>
            <a:ext cx="6131936" cy="4662055"/>
          </a:xfrm>
        </p:spPr>
        <p:txBody>
          <a:bodyPr/>
          <a:lstStyle/>
          <a:p>
            <a:r>
              <a:rPr lang="ru-RU" sz="2400" dirty="0" smtClean="0">
                <a:solidFill>
                  <a:schemeClr val="tx1"/>
                </a:solidFill>
              </a:rPr>
              <a:t>Содержательная стадия, в ходе которой </a:t>
            </a:r>
            <a:r>
              <a:rPr lang="ru-RU" sz="2400" dirty="0">
                <a:solidFill>
                  <a:schemeClr val="tx1"/>
                </a:solidFill>
              </a:rPr>
              <a:t>и происходит непосредственная работа ученика с текстом, </a:t>
            </a:r>
            <a:r>
              <a:rPr lang="ru-RU" sz="2400" dirty="0" smtClean="0">
                <a:solidFill>
                  <a:schemeClr val="tx1"/>
                </a:solidFill>
              </a:rPr>
              <a:t>причем </a:t>
            </a:r>
            <a:r>
              <a:rPr lang="ru-RU" sz="2400" dirty="0">
                <a:solidFill>
                  <a:schemeClr val="tx1"/>
                </a:solidFill>
              </a:rPr>
              <a:t>работа, направленная, осмысленная. Процесс чтения всегда сопровождается действиями ученика (маркировка, составление таблиц, </a:t>
            </a:r>
            <a:r>
              <a:rPr lang="ru-RU" sz="2400" dirty="0" smtClean="0">
                <a:solidFill>
                  <a:schemeClr val="tx1"/>
                </a:solidFill>
              </a:rPr>
              <a:t>схем и т.п.). </a:t>
            </a:r>
          </a:p>
          <a:p>
            <a:r>
              <a:rPr lang="ru-RU" sz="2400" b="1" dirty="0" smtClean="0">
                <a:solidFill>
                  <a:schemeClr val="tx1"/>
                </a:solidFill>
              </a:rPr>
              <a:t>Задачи стадии осмысления</a:t>
            </a:r>
            <a:endParaRPr lang="ru-RU" sz="2400" dirty="0" smtClean="0">
              <a:solidFill>
                <a:schemeClr val="tx1"/>
              </a:solidFill>
            </a:endParaRPr>
          </a:p>
          <a:p>
            <a:pPr lvl="1">
              <a:buFont typeface="Wingdings" panose="05000000000000000000" pitchFamily="2" charset="2"/>
              <a:buChar char="ü"/>
            </a:pPr>
            <a:r>
              <a:rPr lang="ru-RU" sz="2400" dirty="0" smtClean="0">
                <a:solidFill>
                  <a:schemeClr val="tx1"/>
                </a:solidFill>
              </a:rPr>
              <a:t>Помочь активно воспринимать изучаемый материал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ru-RU" sz="2400" dirty="0" smtClean="0">
                <a:solidFill>
                  <a:schemeClr val="tx1"/>
                </a:solidFill>
              </a:rPr>
              <a:t>Помочь соотнести старые знания с новыми</a:t>
            </a:r>
            <a:r>
              <a:rPr lang="ru-RU" dirty="0" smtClean="0">
                <a:solidFill>
                  <a:schemeClr val="tx1"/>
                </a:solidFill>
              </a:rPr>
              <a:t>.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6445" y="3364428"/>
            <a:ext cx="3036373" cy="3036373"/>
          </a:xfrm>
          <a:prstGeom prst="ellipse">
            <a:avLst/>
          </a:prstGeom>
          <a:ln>
            <a:solidFill>
              <a:schemeClr val="accent1"/>
            </a:solidFill>
          </a:ln>
        </p:spPr>
      </p:pic>
      <p:grpSp>
        <p:nvGrpSpPr>
          <p:cNvPr id="7" name="Группа 6"/>
          <p:cNvGrpSpPr/>
          <p:nvPr/>
        </p:nvGrpSpPr>
        <p:grpSpPr>
          <a:xfrm>
            <a:off x="249381" y="290948"/>
            <a:ext cx="3034145" cy="3054927"/>
            <a:chOff x="290944" y="1662546"/>
            <a:chExt cx="3034145" cy="3054927"/>
          </a:xfrm>
        </p:grpSpPr>
        <p:sp>
          <p:nvSpPr>
            <p:cNvPr id="6" name="Овал 5"/>
            <p:cNvSpPr/>
            <p:nvPr/>
          </p:nvSpPr>
          <p:spPr>
            <a:xfrm>
              <a:off x="290944" y="1662546"/>
              <a:ext cx="3034145" cy="3054927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5" name="Picture 2" descr="Белый Мужчина, 3D Человек, Изолированный, 3D, Модель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581" r="4882" b="13150"/>
            <a:stretch/>
          </p:blipFill>
          <p:spPr bwMode="auto">
            <a:xfrm>
              <a:off x="580472" y="2140527"/>
              <a:ext cx="2417700" cy="19950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9" name="Прямая со стрелкой 8"/>
          <p:cNvCxnSpPr/>
          <p:nvPr/>
        </p:nvCxnSpPr>
        <p:spPr>
          <a:xfrm>
            <a:off x="2880749" y="3002400"/>
            <a:ext cx="506687" cy="59285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75448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500"/>
                            </p:stCondLst>
                            <p:childTnLst>
                              <p:par>
                                <p:cTn id="3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5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838" cy="845127"/>
          </a:xfrm>
        </p:spPr>
        <p:txBody>
          <a:bodyPr/>
          <a:lstStyle/>
          <a:p>
            <a:r>
              <a:rPr lang="ru-RU" dirty="0" smtClean="0"/>
              <a:t>Кластер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42573" y="1780309"/>
            <a:ext cx="4932585" cy="4038600"/>
          </a:xfrm>
        </p:spPr>
        <p:txBody>
          <a:bodyPr/>
          <a:lstStyle/>
          <a:p>
            <a:r>
              <a:rPr lang="ru-RU" sz="2800" dirty="0" smtClean="0">
                <a:solidFill>
                  <a:schemeClr val="tx1"/>
                </a:solidFill>
              </a:rPr>
              <a:t>При изучении темы «Изменчивость».</a:t>
            </a:r>
          </a:p>
          <a:p>
            <a:r>
              <a:rPr lang="ru-RU" sz="2800" dirty="0" smtClean="0">
                <a:solidFill>
                  <a:schemeClr val="tx1"/>
                </a:solidFill>
              </a:rPr>
              <a:t>Задание: выделите смысловые единицы </a:t>
            </a:r>
            <a:r>
              <a:rPr lang="ru-RU" sz="2800" dirty="0">
                <a:solidFill>
                  <a:schemeClr val="tx1"/>
                </a:solidFill>
              </a:rPr>
              <a:t>текста и </a:t>
            </a:r>
            <a:r>
              <a:rPr lang="ru-RU" sz="2800" dirty="0" smtClean="0">
                <a:solidFill>
                  <a:schemeClr val="tx1"/>
                </a:solidFill>
              </a:rPr>
              <a:t>графически оформите </a:t>
            </a:r>
            <a:r>
              <a:rPr lang="ru-RU" sz="2800" dirty="0">
                <a:solidFill>
                  <a:schemeClr val="tx1"/>
                </a:solidFill>
              </a:rPr>
              <a:t>их в определенном </a:t>
            </a:r>
            <a:r>
              <a:rPr lang="ru-RU" sz="2800" dirty="0" smtClean="0">
                <a:solidFill>
                  <a:schemeClr val="tx1"/>
                </a:solidFill>
              </a:rPr>
              <a:t>порядке.</a:t>
            </a:r>
            <a:endParaRPr lang="ru-RU" sz="2800" dirty="0">
              <a:solidFill>
                <a:schemeClr val="tx1"/>
              </a:solidFill>
            </a:endParaRPr>
          </a:p>
        </p:txBody>
      </p:sp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2193715468"/>
              </p:ext>
            </p:extLst>
          </p:nvPr>
        </p:nvGraphicFramePr>
        <p:xfrm>
          <a:off x="5839326" y="1219200"/>
          <a:ext cx="5710989" cy="48549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434824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Скругленный прямоугольник 12"/>
          <p:cNvSpPr/>
          <p:nvPr/>
        </p:nvSpPr>
        <p:spPr>
          <a:xfrm>
            <a:off x="1925052" y="940367"/>
            <a:ext cx="1962065" cy="883659"/>
          </a:xfrm>
          <a:prstGeom prst="roundRect">
            <a:avLst/>
          </a:prstGeom>
          <a:solidFill>
            <a:srgbClr val="FF0000"/>
          </a:solidFill>
          <a:ln>
            <a:solidFill>
              <a:srgbClr val="2A2A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ru-RU" sz="2000" dirty="0" smtClean="0">
                <a:solidFill>
                  <a:schemeClr val="bg1"/>
                </a:solidFill>
              </a:rPr>
              <a:t>Изменчивость</a:t>
            </a:r>
            <a:endParaRPr lang="ru-RU" sz="2000" dirty="0">
              <a:solidFill>
                <a:schemeClr val="bg1"/>
              </a:solidFill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3882548" y="1876925"/>
            <a:ext cx="2502210" cy="579699"/>
          </a:xfrm>
          <a:prstGeom prst="round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ru-RU" sz="2000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Ненаследственная</a:t>
            </a:r>
            <a:endParaRPr lang="ru-RU" sz="2000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3737810" y="298328"/>
            <a:ext cx="2470484" cy="600029"/>
          </a:xfrm>
          <a:prstGeom prst="round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ru-RU" sz="2000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Наследственна</a:t>
            </a:r>
            <a:r>
              <a:rPr lang="ru-RU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я</a:t>
            </a:r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6224337" y="2759244"/>
            <a:ext cx="1876926" cy="550583"/>
          </a:xfrm>
          <a:prstGeom prst="roundRect">
            <a:avLst/>
          </a:prstGeom>
          <a:solidFill>
            <a:srgbClr val="7030A0">
              <a:alpha val="25000"/>
            </a:srgbClr>
          </a:solidFill>
          <a:ln>
            <a:solidFill>
              <a:srgbClr val="2A2A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ru-RU" sz="1867" dirty="0" smtClean="0">
                <a:solidFill>
                  <a:prstClr val="black"/>
                </a:solidFill>
              </a:rPr>
              <a:t>Мутации</a:t>
            </a:r>
            <a:endParaRPr lang="ru-RU" sz="1733" dirty="0">
              <a:solidFill>
                <a:prstClr val="black"/>
              </a:solidFill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8884563" y="457335"/>
            <a:ext cx="2520645" cy="539956"/>
          </a:xfrm>
          <a:prstGeom prst="roundRect">
            <a:avLst/>
          </a:prstGeom>
          <a:solidFill>
            <a:srgbClr val="0BE5C1">
              <a:alpha val="10000"/>
            </a:srgbClr>
          </a:solidFill>
          <a:ln>
            <a:solidFill>
              <a:srgbClr val="2A2A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ru-RU" sz="1600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Конъюгация и кроссинговер</a:t>
            </a:r>
            <a:endParaRPr lang="ru-RU" sz="1600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8956835" y="3202989"/>
            <a:ext cx="2520645" cy="539956"/>
          </a:xfrm>
          <a:prstGeom prst="roundRect">
            <a:avLst/>
          </a:prstGeom>
          <a:solidFill>
            <a:srgbClr val="0BE5C1">
              <a:alpha val="10000"/>
            </a:srgbClr>
          </a:solidFill>
          <a:ln>
            <a:solidFill>
              <a:srgbClr val="2A2A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ru-RU" sz="1600" dirty="0">
                <a:solidFill>
                  <a:prstClr val="black">
                    <a:lumMod val="65000"/>
                    <a:lumOff val="35000"/>
                  </a:prstClr>
                </a:solidFill>
              </a:rPr>
              <a:t>возникают внезапно, скачкообразно</a:t>
            </a:r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9039364" y="1214120"/>
            <a:ext cx="2821658" cy="573115"/>
          </a:xfrm>
          <a:prstGeom prst="roundRect">
            <a:avLst/>
          </a:prstGeom>
          <a:solidFill>
            <a:srgbClr val="0BE5C1">
              <a:alpha val="10000"/>
            </a:srgbClr>
          </a:solidFill>
          <a:ln>
            <a:solidFill>
              <a:srgbClr val="2A2A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ru-RU" sz="1600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Независимое расхождение гомологичных хромосом</a:t>
            </a:r>
            <a:endParaRPr lang="ru-RU" sz="1600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7721593" y="4701734"/>
            <a:ext cx="2520645" cy="539956"/>
          </a:xfrm>
          <a:prstGeom prst="roundRect">
            <a:avLst/>
          </a:prstGeom>
          <a:solidFill>
            <a:srgbClr val="0BE5C1">
              <a:alpha val="10000"/>
            </a:srgbClr>
          </a:solidFill>
          <a:ln>
            <a:solidFill>
              <a:srgbClr val="2A2A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ru-RU" sz="1600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возникают ненаправленно</a:t>
            </a:r>
            <a:endParaRPr lang="ru-RU" sz="1600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29" name="Скругленный прямоугольник 28"/>
          <p:cNvSpPr/>
          <p:nvPr/>
        </p:nvSpPr>
        <p:spPr>
          <a:xfrm>
            <a:off x="8486580" y="3970334"/>
            <a:ext cx="2520645" cy="539956"/>
          </a:xfrm>
          <a:prstGeom prst="roundRect">
            <a:avLst/>
          </a:prstGeom>
          <a:solidFill>
            <a:srgbClr val="0BE5C1">
              <a:alpha val="10000"/>
            </a:srgbClr>
          </a:solidFill>
          <a:ln>
            <a:solidFill>
              <a:srgbClr val="2A2A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ru-RU" sz="1600" dirty="0" smtClean="0">
              <a:solidFill>
                <a:prstClr val="black">
                  <a:lumMod val="65000"/>
                  <a:lumOff val="35000"/>
                </a:prstClr>
              </a:solidFill>
            </a:endParaRPr>
          </a:p>
          <a:p>
            <a:pPr algn="ctr" defTabSz="914377"/>
            <a:r>
              <a:rPr lang="ru-RU" sz="1600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изменения </a:t>
            </a:r>
            <a:r>
              <a:rPr lang="ru-RU" sz="1600" dirty="0">
                <a:solidFill>
                  <a:prstClr val="black">
                    <a:lumMod val="65000"/>
                    <a:lumOff val="35000"/>
                  </a:prstClr>
                </a:solidFill>
              </a:rPr>
              <a:t>качественные</a:t>
            </a:r>
          </a:p>
          <a:p>
            <a:pPr algn="ctr" defTabSz="914377"/>
            <a:endParaRPr lang="ru-RU" sz="1600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30" name="Скругленный прямоугольник 29"/>
          <p:cNvSpPr/>
          <p:nvPr/>
        </p:nvSpPr>
        <p:spPr>
          <a:xfrm>
            <a:off x="7022654" y="5389611"/>
            <a:ext cx="2520645" cy="539956"/>
          </a:xfrm>
          <a:prstGeom prst="roundRect">
            <a:avLst/>
          </a:prstGeom>
          <a:solidFill>
            <a:srgbClr val="0BE5C1">
              <a:alpha val="10000"/>
            </a:srgbClr>
          </a:solidFill>
          <a:ln>
            <a:solidFill>
              <a:srgbClr val="2A2A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ru-RU" sz="1600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обратимы</a:t>
            </a:r>
            <a:endParaRPr lang="ru-RU" sz="1600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31" name="Скругленный прямоугольник 30"/>
          <p:cNvSpPr/>
          <p:nvPr/>
        </p:nvSpPr>
        <p:spPr>
          <a:xfrm>
            <a:off x="6626316" y="6150399"/>
            <a:ext cx="2520645" cy="539956"/>
          </a:xfrm>
          <a:prstGeom prst="roundRect">
            <a:avLst/>
          </a:prstGeom>
          <a:solidFill>
            <a:srgbClr val="0BE5C1">
              <a:alpha val="10000"/>
            </a:srgbClr>
          </a:solidFill>
          <a:ln>
            <a:solidFill>
              <a:srgbClr val="2A2A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ru-RU" sz="1600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передаются по наследству</a:t>
            </a:r>
            <a:endParaRPr lang="ru-RU" sz="1600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32" name="Скругленный прямоугольник 31"/>
          <p:cNvSpPr/>
          <p:nvPr/>
        </p:nvSpPr>
        <p:spPr>
          <a:xfrm>
            <a:off x="4076640" y="2775477"/>
            <a:ext cx="1874980" cy="550583"/>
          </a:xfrm>
          <a:prstGeom prst="roundRect">
            <a:avLst/>
          </a:prstGeom>
          <a:solidFill>
            <a:srgbClr val="7030A0">
              <a:alpha val="25000"/>
            </a:srgbClr>
          </a:solidFill>
          <a:ln>
            <a:solidFill>
              <a:srgbClr val="2A2A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ru-RU" sz="1867" dirty="0" smtClean="0">
                <a:solidFill>
                  <a:prstClr val="black"/>
                </a:solidFill>
              </a:rPr>
              <a:t>Модификации</a:t>
            </a:r>
            <a:endParaRPr lang="ru-RU" sz="1733" dirty="0">
              <a:solidFill>
                <a:prstClr val="black"/>
              </a:solidFill>
            </a:endParaRPr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1370147" y="3335493"/>
            <a:ext cx="2521171" cy="539956"/>
          </a:xfrm>
          <a:prstGeom prst="roundRect">
            <a:avLst/>
          </a:prstGeom>
          <a:solidFill>
            <a:srgbClr val="0BE5C1">
              <a:alpha val="10000"/>
            </a:srgbClr>
          </a:solidFill>
          <a:ln>
            <a:solidFill>
              <a:srgbClr val="2A2A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ru-RU" sz="1600" dirty="0">
                <a:solidFill>
                  <a:prstClr val="black">
                    <a:lumMod val="65000"/>
                    <a:lumOff val="35000"/>
                  </a:prstClr>
                </a:solidFill>
              </a:rPr>
              <a:t>имеют переходные формы</a:t>
            </a:r>
          </a:p>
        </p:txBody>
      </p:sp>
      <p:sp>
        <p:nvSpPr>
          <p:cNvPr id="34" name="Скругленный прямоугольник 33"/>
          <p:cNvSpPr/>
          <p:nvPr/>
        </p:nvSpPr>
        <p:spPr>
          <a:xfrm>
            <a:off x="1299412" y="4070083"/>
            <a:ext cx="3040561" cy="539956"/>
          </a:xfrm>
          <a:prstGeom prst="roundRect">
            <a:avLst/>
          </a:prstGeom>
          <a:solidFill>
            <a:srgbClr val="0BE5C1">
              <a:alpha val="10000"/>
            </a:srgbClr>
          </a:solidFill>
          <a:ln>
            <a:solidFill>
              <a:srgbClr val="2A2A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ru-RU" sz="1600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изменения количественные, образуют </a:t>
            </a:r>
            <a:r>
              <a:rPr lang="ru-RU" sz="1600" dirty="0">
                <a:solidFill>
                  <a:prstClr val="black">
                    <a:lumMod val="65000"/>
                    <a:lumOff val="35000"/>
                  </a:prstClr>
                </a:solidFill>
              </a:rPr>
              <a:t>непрерывные ряды </a:t>
            </a:r>
          </a:p>
        </p:txBody>
      </p:sp>
      <p:sp>
        <p:nvSpPr>
          <p:cNvPr id="35" name="Скругленный прямоугольник 34"/>
          <p:cNvSpPr/>
          <p:nvPr/>
        </p:nvSpPr>
        <p:spPr>
          <a:xfrm>
            <a:off x="1931623" y="4740501"/>
            <a:ext cx="2520645" cy="539956"/>
          </a:xfrm>
          <a:prstGeom prst="roundRect">
            <a:avLst/>
          </a:prstGeom>
          <a:solidFill>
            <a:srgbClr val="0BE5C1">
              <a:alpha val="10000"/>
            </a:srgbClr>
          </a:solidFill>
          <a:ln>
            <a:solidFill>
              <a:srgbClr val="2A2A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ru-RU" sz="1600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возникают </a:t>
            </a:r>
            <a:r>
              <a:rPr lang="ru-RU" sz="1600" dirty="0">
                <a:solidFill>
                  <a:prstClr val="black">
                    <a:lumMod val="65000"/>
                    <a:lumOff val="35000"/>
                  </a:prstClr>
                </a:solidFill>
              </a:rPr>
              <a:t>направленно</a:t>
            </a:r>
          </a:p>
        </p:txBody>
      </p:sp>
      <p:sp>
        <p:nvSpPr>
          <p:cNvPr id="36" name="Скругленный прямоугольник 35"/>
          <p:cNvSpPr/>
          <p:nvPr/>
        </p:nvSpPr>
        <p:spPr>
          <a:xfrm>
            <a:off x="2332674" y="5443009"/>
            <a:ext cx="2520645" cy="539956"/>
          </a:xfrm>
          <a:prstGeom prst="roundRect">
            <a:avLst/>
          </a:prstGeom>
          <a:solidFill>
            <a:srgbClr val="0BE5C1">
              <a:alpha val="10000"/>
            </a:srgbClr>
          </a:solidFill>
          <a:ln>
            <a:solidFill>
              <a:srgbClr val="2A2A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ru-RU" sz="1600" dirty="0">
                <a:solidFill>
                  <a:prstClr val="black">
                    <a:lumMod val="65000"/>
                    <a:lumOff val="35000"/>
                  </a:prstClr>
                </a:solidFill>
              </a:rPr>
              <a:t>обратимы</a:t>
            </a:r>
          </a:p>
        </p:txBody>
      </p:sp>
      <p:sp>
        <p:nvSpPr>
          <p:cNvPr id="89" name="Скругленный прямоугольник 88"/>
          <p:cNvSpPr/>
          <p:nvPr/>
        </p:nvSpPr>
        <p:spPr>
          <a:xfrm>
            <a:off x="6803962" y="450639"/>
            <a:ext cx="1666634" cy="550583"/>
          </a:xfrm>
          <a:prstGeom prst="roundRect">
            <a:avLst/>
          </a:prstGeom>
          <a:solidFill>
            <a:srgbClr val="7030A0">
              <a:alpha val="25000"/>
            </a:srgbClr>
          </a:solidFill>
          <a:ln>
            <a:solidFill>
              <a:srgbClr val="2A2A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ru-RU" sz="1867" dirty="0" smtClean="0">
                <a:solidFill>
                  <a:prstClr val="black"/>
                </a:solidFill>
              </a:rPr>
              <a:t>Комбинации</a:t>
            </a:r>
            <a:endParaRPr lang="ru-RU" sz="1733" dirty="0">
              <a:solidFill>
                <a:prstClr val="black"/>
              </a:solidFill>
            </a:endParaRPr>
          </a:p>
        </p:txBody>
      </p:sp>
      <p:sp>
        <p:nvSpPr>
          <p:cNvPr id="90" name="Скругленный прямоугольник 89"/>
          <p:cNvSpPr/>
          <p:nvPr/>
        </p:nvSpPr>
        <p:spPr>
          <a:xfrm>
            <a:off x="2918210" y="6188967"/>
            <a:ext cx="2520645" cy="539956"/>
          </a:xfrm>
          <a:prstGeom prst="roundRect">
            <a:avLst/>
          </a:prstGeom>
          <a:solidFill>
            <a:srgbClr val="0BE5C1">
              <a:alpha val="10000"/>
            </a:srgbClr>
          </a:solidFill>
          <a:ln>
            <a:solidFill>
              <a:srgbClr val="2A2A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ru-RU" sz="1600" dirty="0">
                <a:solidFill>
                  <a:prstClr val="black">
                    <a:lumMod val="65000"/>
                    <a:lumOff val="35000"/>
                  </a:prstClr>
                </a:solidFill>
              </a:rPr>
              <a:t>не предаются по наследству </a:t>
            </a:r>
          </a:p>
        </p:txBody>
      </p:sp>
      <p:sp>
        <p:nvSpPr>
          <p:cNvPr id="113" name="Скругленный прямоугольник 112"/>
          <p:cNvSpPr/>
          <p:nvPr/>
        </p:nvSpPr>
        <p:spPr>
          <a:xfrm>
            <a:off x="9494892" y="1973315"/>
            <a:ext cx="2520645" cy="645193"/>
          </a:xfrm>
          <a:prstGeom prst="roundRect">
            <a:avLst/>
          </a:prstGeom>
          <a:solidFill>
            <a:srgbClr val="0BE5C1">
              <a:alpha val="10000"/>
            </a:srgbClr>
          </a:solidFill>
          <a:ln>
            <a:solidFill>
              <a:srgbClr val="2A2A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ru-RU" sz="1600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Оплодотворение</a:t>
            </a:r>
            <a:endParaRPr lang="ru-RU" sz="1600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cxnSp>
        <p:nvCxnSpPr>
          <p:cNvPr id="148" name="Скругленная соединительная линия 147"/>
          <p:cNvCxnSpPr>
            <a:stCxn id="23" idx="2"/>
            <a:endCxn id="25" idx="1"/>
          </p:cNvCxnSpPr>
          <p:nvPr/>
        </p:nvCxnSpPr>
        <p:spPr>
          <a:xfrm rot="16200000" flipH="1">
            <a:off x="7978247" y="2494379"/>
            <a:ext cx="163140" cy="1794035"/>
          </a:xfrm>
          <a:prstGeom prst="curvedConnector2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0" name="Скругленная соединительная линия 149"/>
          <p:cNvCxnSpPr>
            <a:stCxn id="23" idx="2"/>
            <a:endCxn id="29" idx="1"/>
          </p:cNvCxnSpPr>
          <p:nvPr/>
        </p:nvCxnSpPr>
        <p:spPr>
          <a:xfrm rot="16200000" flipH="1">
            <a:off x="7359448" y="3113179"/>
            <a:ext cx="930485" cy="1323780"/>
          </a:xfrm>
          <a:prstGeom prst="curvedConnector2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9" name="Скругленная соединительная линия 158"/>
          <p:cNvCxnSpPr>
            <a:stCxn id="32" idx="2"/>
            <a:endCxn id="33" idx="3"/>
          </p:cNvCxnSpPr>
          <p:nvPr/>
        </p:nvCxnSpPr>
        <p:spPr>
          <a:xfrm rot="5400000">
            <a:off x="4313019" y="2904359"/>
            <a:ext cx="279411" cy="1122812"/>
          </a:xfrm>
          <a:prstGeom prst="curvedConnector2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4" name="Скругленная соединительная линия 163"/>
          <p:cNvCxnSpPr>
            <a:stCxn id="32" idx="2"/>
            <a:endCxn id="36" idx="3"/>
          </p:cNvCxnSpPr>
          <p:nvPr/>
        </p:nvCxnSpPr>
        <p:spPr>
          <a:xfrm rot="5400000">
            <a:off x="3740262" y="4439118"/>
            <a:ext cx="2386927" cy="160811"/>
          </a:xfrm>
          <a:prstGeom prst="curvedConnector2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0" name="Скругленная соединительная линия 189"/>
          <p:cNvCxnSpPr>
            <a:stCxn id="32" idx="2"/>
            <a:endCxn id="35" idx="3"/>
          </p:cNvCxnSpPr>
          <p:nvPr/>
        </p:nvCxnSpPr>
        <p:spPr>
          <a:xfrm rot="5400000">
            <a:off x="3890990" y="3887338"/>
            <a:ext cx="1684419" cy="561862"/>
          </a:xfrm>
          <a:prstGeom prst="curvedConnector2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2" name="Скругленная соединительная линия 191"/>
          <p:cNvCxnSpPr>
            <a:stCxn id="32" idx="2"/>
            <a:endCxn id="34" idx="3"/>
          </p:cNvCxnSpPr>
          <p:nvPr/>
        </p:nvCxnSpPr>
        <p:spPr>
          <a:xfrm rot="5400000">
            <a:off x="4170052" y="3495982"/>
            <a:ext cx="1014001" cy="674157"/>
          </a:xfrm>
          <a:prstGeom prst="curvedConnector2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1" name="Скругленная соединительная линия 210"/>
          <p:cNvCxnSpPr>
            <a:stCxn id="23" idx="2"/>
            <a:endCxn id="28" idx="1"/>
          </p:cNvCxnSpPr>
          <p:nvPr/>
        </p:nvCxnSpPr>
        <p:spPr>
          <a:xfrm rot="16200000" flipH="1">
            <a:off x="6611254" y="3861372"/>
            <a:ext cx="1661885" cy="558793"/>
          </a:xfrm>
          <a:prstGeom prst="curvedConnector2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3" name="Скругленная соединительная линия 212"/>
          <p:cNvCxnSpPr>
            <a:stCxn id="23" idx="2"/>
            <a:endCxn id="30" idx="1"/>
          </p:cNvCxnSpPr>
          <p:nvPr/>
        </p:nvCxnSpPr>
        <p:spPr>
          <a:xfrm rot="5400000">
            <a:off x="5917846" y="4414635"/>
            <a:ext cx="2349762" cy="140146"/>
          </a:xfrm>
          <a:prstGeom prst="curvedConnector4">
            <a:avLst>
              <a:gd name="adj1" fmla="val 44255"/>
              <a:gd name="adj2" fmla="val 263116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6" name="Скругленная соединительная линия 215"/>
          <p:cNvCxnSpPr>
            <a:stCxn id="23" idx="2"/>
            <a:endCxn id="31" idx="1"/>
          </p:cNvCxnSpPr>
          <p:nvPr/>
        </p:nvCxnSpPr>
        <p:spPr>
          <a:xfrm rot="5400000">
            <a:off x="5339283" y="4596860"/>
            <a:ext cx="3110550" cy="536484"/>
          </a:xfrm>
          <a:prstGeom prst="curvedConnector4">
            <a:avLst>
              <a:gd name="adj1" fmla="val 35861"/>
              <a:gd name="adj2" fmla="val 142611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0" name="Скругленная соединительная линия 229"/>
          <p:cNvCxnSpPr>
            <a:stCxn id="89" idx="2"/>
            <a:endCxn id="24" idx="1"/>
          </p:cNvCxnSpPr>
          <p:nvPr/>
        </p:nvCxnSpPr>
        <p:spPr>
          <a:xfrm rot="5400000" flipH="1" flipV="1">
            <a:off x="8123966" y="240626"/>
            <a:ext cx="273909" cy="1247284"/>
          </a:xfrm>
          <a:prstGeom prst="curvedConnector4">
            <a:avLst>
              <a:gd name="adj1" fmla="val -83458"/>
              <a:gd name="adj2" fmla="val 83405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2" name="Скругленная соединительная линия 231"/>
          <p:cNvCxnSpPr>
            <a:stCxn id="89" idx="2"/>
            <a:endCxn id="26" idx="1"/>
          </p:cNvCxnSpPr>
          <p:nvPr/>
        </p:nvCxnSpPr>
        <p:spPr>
          <a:xfrm rot="16200000" flipH="1">
            <a:off x="8088593" y="549907"/>
            <a:ext cx="499456" cy="1402085"/>
          </a:xfrm>
          <a:prstGeom prst="curvedConnector2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4" name="Скругленная соединительная линия 233"/>
          <p:cNvCxnSpPr>
            <a:stCxn id="89" idx="2"/>
            <a:endCxn id="113" idx="1"/>
          </p:cNvCxnSpPr>
          <p:nvPr/>
        </p:nvCxnSpPr>
        <p:spPr>
          <a:xfrm rot="16200000" flipH="1">
            <a:off x="7918740" y="719760"/>
            <a:ext cx="1294690" cy="1857613"/>
          </a:xfrm>
          <a:prstGeom prst="curvedConnector2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4" name="Скругленная соединительная линия 303"/>
          <p:cNvCxnSpPr>
            <a:stCxn id="22" idx="3"/>
            <a:endCxn id="89" idx="1"/>
          </p:cNvCxnSpPr>
          <p:nvPr/>
        </p:nvCxnSpPr>
        <p:spPr>
          <a:xfrm>
            <a:off x="6208294" y="598343"/>
            <a:ext cx="595668" cy="127588"/>
          </a:xfrm>
          <a:prstGeom prst="curved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5" name="Скругленный прямоугольник 334"/>
          <p:cNvSpPr/>
          <p:nvPr/>
        </p:nvSpPr>
        <p:spPr>
          <a:xfrm>
            <a:off x="128337" y="1157727"/>
            <a:ext cx="1540042" cy="550583"/>
          </a:xfrm>
          <a:prstGeom prst="roundRect">
            <a:avLst/>
          </a:prstGeom>
          <a:solidFill>
            <a:srgbClr val="0BE5C1">
              <a:alpha val="25000"/>
            </a:srgbClr>
          </a:solidFill>
          <a:ln>
            <a:solidFill>
              <a:srgbClr val="2A2A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ru-RU" sz="1867" dirty="0" smtClean="0">
                <a:solidFill>
                  <a:prstClr val="black"/>
                </a:solidFill>
              </a:rPr>
              <a:t>Роль в эволюции</a:t>
            </a:r>
            <a:endParaRPr lang="ru-RU" sz="1733" dirty="0">
              <a:solidFill>
                <a:prstClr val="black"/>
              </a:solidFill>
            </a:endParaRPr>
          </a:p>
        </p:txBody>
      </p:sp>
      <p:cxnSp>
        <p:nvCxnSpPr>
          <p:cNvPr id="341" name="Скругленная соединительная линия 340"/>
          <p:cNvCxnSpPr>
            <a:stCxn id="19" idx="2"/>
            <a:endCxn id="32" idx="0"/>
          </p:cNvCxnSpPr>
          <p:nvPr/>
        </p:nvCxnSpPr>
        <p:spPr>
          <a:xfrm rot="5400000">
            <a:off x="4914466" y="2556289"/>
            <a:ext cx="318853" cy="119523"/>
          </a:xfrm>
          <a:prstGeom prst="curved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2" name="Скругленный прямоугольник 341"/>
          <p:cNvSpPr/>
          <p:nvPr/>
        </p:nvSpPr>
        <p:spPr>
          <a:xfrm>
            <a:off x="4301230" y="1109600"/>
            <a:ext cx="1637837" cy="550583"/>
          </a:xfrm>
          <a:prstGeom prst="roundRect">
            <a:avLst/>
          </a:prstGeom>
          <a:solidFill>
            <a:srgbClr val="0BE5C1">
              <a:alpha val="25000"/>
            </a:srgbClr>
          </a:solidFill>
          <a:ln>
            <a:solidFill>
              <a:srgbClr val="2A2A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ru-RU" sz="1867" dirty="0">
                <a:solidFill>
                  <a:prstClr val="black"/>
                </a:solidFill>
              </a:rPr>
              <a:t>Формы</a:t>
            </a:r>
            <a:endParaRPr lang="ru-RU" sz="1733" dirty="0">
              <a:solidFill>
                <a:prstClr val="black"/>
              </a:solidFill>
            </a:endParaRPr>
          </a:p>
        </p:txBody>
      </p:sp>
      <p:cxnSp>
        <p:nvCxnSpPr>
          <p:cNvPr id="399" name="Скругленная соединительная линия 398"/>
          <p:cNvCxnSpPr>
            <a:stCxn id="22" idx="2"/>
            <a:endCxn id="342" idx="0"/>
          </p:cNvCxnSpPr>
          <p:nvPr/>
        </p:nvCxnSpPr>
        <p:spPr>
          <a:xfrm rot="16200000" flipH="1">
            <a:off x="4940979" y="930429"/>
            <a:ext cx="211243" cy="147097"/>
          </a:xfrm>
          <a:prstGeom prst="curved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1" name="Скругленная соединительная линия 400"/>
          <p:cNvCxnSpPr>
            <a:stCxn id="342" idx="2"/>
            <a:endCxn id="19" idx="0"/>
          </p:cNvCxnSpPr>
          <p:nvPr/>
        </p:nvCxnSpPr>
        <p:spPr>
          <a:xfrm rot="16200000" flipH="1">
            <a:off x="5018530" y="1761802"/>
            <a:ext cx="216742" cy="13504"/>
          </a:xfrm>
          <a:prstGeom prst="curved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2" name="Скругленный прямоугольник 401"/>
          <p:cNvSpPr/>
          <p:nvPr/>
        </p:nvSpPr>
        <p:spPr>
          <a:xfrm>
            <a:off x="223136" y="2300777"/>
            <a:ext cx="2521171" cy="539956"/>
          </a:xfrm>
          <a:prstGeom prst="roundRect">
            <a:avLst/>
          </a:prstGeom>
          <a:solidFill>
            <a:srgbClr val="0BE5C1">
              <a:alpha val="10000"/>
            </a:srgbClr>
          </a:solidFill>
          <a:ln>
            <a:solidFill>
              <a:srgbClr val="2A2A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ru-RU" sz="1600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Приспособление к условиям среды</a:t>
            </a:r>
            <a:endParaRPr lang="ru-RU" sz="1600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03" name="Скругленный прямоугольник 402"/>
          <p:cNvSpPr/>
          <p:nvPr/>
        </p:nvSpPr>
        <p:spPr>
          <a:xfrm>
            <a:off x="0" y="183219"/>
            <a:ext cx="2521171" cy="539956"/>
          </a:xfrm>
          <a:prstGeom prst="roundRect">
            <a:avLst/>
          </a:prstGeom>
          <a:solidFill>
            <a:srgbClr val="0BE5C1">
              <a:alpha val="10000"/>
            </a:srgbClr>
          </a:solidFill>
          <a:ln>
            <a:solidFill>
              <a:srgbClr val="2A2A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ru-RU" sz="1600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Материал для естественного отбора</a:t>
            </a:r>
            <a:endParaRPr lang="ru-RU" sz="1600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cxnSp>
        <p:nvCxnSpPr>
          <p:cNvPr id="405" name="Скругленная соединительная линия 404"/>
          <p:cNvCxnSpPr>
            <a:stCxn id="403" idx="3"/>
            <a:endCxn id="22" idx="1"/>
          </p:cNvCxnSpPr>
          <p:nvPr/>
        </p:nvCxnSpPr>
        <p:spPr>
          <a:xfrm>
            <a:off x="2521171" y="453197"/>
            <a:ext cx="1216639" cy="145146"/>
          </a:xfrm>
          <a:prstGeom prst="curved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7" name="Скругленная соединительная линия 406"/>
          <p:cNvCxnSpPr>
            <a:stCxn id="19" idx="1"/>
            <a:endCxn id="402" idx="3"/>
          </p:cNvCxnSpPr>
          <p:nvPr/>
        </p:nvCxnSpPr>
        <p:spPr>
          <a:xfrm rot="10800000" flipV="1">
            <a:off x="2744308" y="2166775"/>
            <a:ext cx="1138241" cy="403980"/>
          </a:xfrm>
          <a:prstGeom prst="curved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9" name="Скругленная соединительная линия 408"/>
          <p:cNvCxnSpPr>
            <a:stCxn id="335" idx="0"/>
            <a:endCxn id="403" idx="2"/>
          </p:cNvCxnSpPr>
          <p:nvPr/>
        </p:nvCxnSpPr>
        <p:spPr>
          <a:xfrm rot="5400000" flipH="1" flipV="1">
            <a:off x="862196" y="759337"/>
            <a:ext cx="434552" cy="362228"/>
          </a:xfrm>
          <a:prstGeom prst="curved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1" name="Скругленная соединительная линия 410"/>
          <p:cNvCxnSpPr>
            <a:stCxn id="335" idx="2"/>
            <a:endCxn id="402" idx="0"/>
          </p:cNvCxnSpPr>
          <p:nvPr/>
        </p:nvCxnSpPr>
        <p:spPr>
          <a:xfrm rot="16200000" flipH="1">
            <a:off x="894807" y="1711861"/>
            <a:ext cx="592467" cy="585364"/>
          </a:xfrm>
          <a:prstGeom prst="curved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3" name="Скругленная соединительная линия 412"/>
          <p:cNvCxnSpPr>
            <a:stCxn id="13" idx="1"/>
            <a:endCxn id="335" idx="3"/>
          </p:cNvCxnSpPr>
          <p:nvPr/>
        </p:nvCxnSpPr>
        <p:spPr>
          <a:xfrm rot="10800000" flipV="1">
            <a:off x="1668380" y="1382197"/>
            <a:ext cx="256673" cy="50822"/>
          </a:xfrm>
          <a:prstGeom prst="curved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5" name="Скругленная соединительная линия 414"/>
          <p:cNvCxnSpPr>
            <a:stCxn id="13" idx="3"/>
            <a:endCxn id="342" idx="1"/>
          </p:cNvCxnSpPr>
          <p:nvPr/>
        </p:nvCxnSpPr>
        <p:spPr>
          <a:xfrm>
            <a:off x="3887117" y="1382197"/>
            <a:ext cx="414113" cy="2695"/>
          </a:xfrm>
          <a:prstGeom prst="curved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Скругленная соединительная линия 11"/>
          <p:cNvCxnSpPr/>
          <p:nvPr/>
        </p:nvCxnSpPr>
        <p:spPr>
          <a:xfrm rot="16200000" flipH="1">
            <a:off x="5657746" y="1304162"/>
            <a:ext cx="1995445" cy="924973"/>
          </a:xfrm>
          <a:prstGeom prst="curvedConnector3">
            <a:avLst>
              <a:gd name="adj1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39366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«</a:t>
            </a:r>
            <a:r>
              <a:rPr lang="ru-RU" dirty="0" err="1" smtClean="0"/>
              <a:t>Фишбоун</a:t>
            </a:r>
            <a:r>
              <a:rPr lang="ru-RU" dirty="0" smtClean="0"/>
              <a:t>. Рыбий скелет»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922818" y="2015837"/>
            <a:ext cx="5903336" cy="4038600"/>
          </a:xfrm>
        </p:spPr>
        <p:txBody>
          <a:bodyPr/>
          <a:lstStyle/>
          <a:p>
            <a:r>
              <a:rPr lang="ru-RU" dirty="0">
                <a:solidFill>
                  <a:schemeClr val="tx1"/>
                </a:solidFill>
              </a:rPr>
              <a:t>В </a:t>
            </a:r>
            <a:r>
              <a:rPr lang="ru-RU" b="1" i="1" dirty="0">
                <a:solidFill>
                  <a:schemeClr val="tx1"/>
                </a:solidFill>
              </a:rPr>
              <a:t>голове скелета</a:t>
            </a:r>
            <a:r>
              <a:rPr lang="ru-RU" dirty="0">
                <a:solidFill>
                  <a:schemeClr val="tx1"/>
                </a:solidFill>
              </a:rPr>
              <a:t> находится проблема, которая рассматривается </a:t>
            </a:r>
            <a:r>
              <a:rPr lang="ru-RU" dirty="0" smtClean="0">
                <a:solidFill>
                  <a:schemeClr val="tx1"/>
                </a:solidFill>
              </a:rPr>
              <a:t>на уроке.</a:t>
            </a:r>
            <a:endParaRPr lang="ru-RU" dirty="0">
              <a:solidFill>
                <a:schemeClr val="tx1"/>
              </a:solidFill>
            </a:endParaRPr>
          </a:p>
          <a:p>
            <a:r>
              <a:rPr lang="ru-RU" dirty="0">
                <a:solidFill>
                  <a:schemeClr val="tx1"/>
                </a:solidFill>
              </a:rPr>
              <a:t>На самом скелете есть верхние и нижние косточки. На </a:t>
            </a:r>
            <a:r>
              <a:rPr lang="ru-RU" b="1" i="1" dirty="0">
                <a:solidFill>
                  <a:schemeClr val="tx1"/>
                </a:solidFill>
              </a:rPr>
              <a:t>верхних косточках</a:t>
            </a:r>
            <a:r>
              <a:rPr lang="ru-RU" dirty="0">
                <a:solidFill>
                  <a:schemeClr val="tx1"/>
                </a:solidFill>
              </a:rPr>
              <a:t> отмечаются причины возникновения проблемы;  на </a:t>
            </a:r>
            <a:r>
              <a:rPr lang="ru-RU" b="1" i="1" dirty="0">
                <a:solidFill>
                  <a:schemeClr val="tx1"/>
                </a:solidFill>
              </a:rPr>
              <a:t>нижних</a:t>
            </a:r>
            <a:r>
              <a:rPr lang="ru-RU" dirty="0">
                <a:solidFill>
                  <a:schemeClr val="tx1"/>
                </a:solidFill>
              </a:rPr>
              <a:t> выписываются факты, подтверждающие наличие сформулированных причин. Записи должны быть краткими, представлять собой ключевые слова или фразы, отражающие суть.</a:t>
            </a:r>
          </a:p>
          <a:p>
            <a:endParaRPr lang="ru-RU" dirty="0"/>
          </a:p>
        </p:txBody>
      </p:sp>
      <p:grpSp>
        <p:nvGrpSpPr>
          <p:cNvPr id="19" name="Группа 18"/>
          <p:cNvGrpSpPr>
            <a:grpSpLocks/>
          </p:cNvGrpSpPr>
          <p:nvPr/>
        </p:nvGrpSpPr>
        <p:grpSpPr bwMode="auto">
          <a:xfrm>
            <a:off x="166345" y="2659235"/>
            <a:ext cx="5507003" cy="1932004"/>
            <a:chOff x="2299" y="4614"/>
            <a:chExt cx="6952" cy="1251"/>
          </a:xfrm>
        </p:grpSpPr>
        <p:sp>
          <p:nvSpPr>
            <p:cNvPr id="20" name="AutoShape 175"/>
            <p:cNvSpPr>
              <a:spLocks noChangeArrowheads="1"/>
            </p:cNvSpPr>
            <p:nvPr/>
          </p:nvSpPr>
          <p:spPr bwMode="auto">
            <a:xfrm>
              <a:off x="7484" y="4860"/>
              <a:ext cx="1767" cy="908"/>
            </a:xfrm>
            <a:prstGeom prst="flowChartOnlineStorag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ru-RU" sz="1200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 </a:t>
              </a:r>
              <a:endParaRPr lang="ru-RU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  <a:p>
              <a:pPr>
                <a:spcAft>
                  <a:spcPts val="0"/>
                </a:spcAft>
              </a:pPr>
              <a:endParaRPr lang="ru-RU" sz="2000" dirty="0" smtClean="0">
                <a:solidFill>
                  <a:srgbClr val="0000FF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  <a:p>
              <a:pPr>
                <a:spcAft>
                  <a:spcPts val="0"/>
                </a:spcAft>
              </a:pPr>
              <a:r>
                <a:rPr lang="ru-RU" sz="2000" dirty="0" smtClean="0">
                  <a:solidFill>
                    <a:srgbClr val="0000FF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Вывод</a:t>
              </a:r>
              <a:endPara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cxnSp>
          <p:nvCxnSpPr>
            <p:cNvPr id="21" name="AutoShape 176"/>
            <p:cNvCxnSpPr>
              <a:cxnSpLocks noChangeShapeType="1"/>
            </p:cNvCxnSpPr>
            <p:nvPr/>
          </p:nvCxnSpPr>
          <p:spPr bwMode="auto">
            <a:xfrm flipH="1" flipV="1">
              <a:off x="3975" y="5228"/>
              <a:ext cx="3509" cy="15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2" name="AutoShape 177"/>
            <p:cNvSpPr>
              <a:spLocks noChangeArrowheads="1"/>
            </p:cNvSpPr>
            <p:nvPr/>
          </p:nvSpPr>
          <p:spPr bwMode="auto">
            <a:xfrm rot="16200000">
              <a:off x="2526" y="4387"/>
              <a:ext cx="1251" cy="1706"/>
            </a:xfrm>
            <a:prstGeom prst="triangle">
              <a:avLst>
                <a:gd name="adj" fmla="val 50000"/>
              </a:avLst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ru-RU" sz="120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 </a:t>
              </a:r>
            </a:p>
          </p:txBody>
        </p:sp>
        <p:cxnSp>
          <p:nvCxnSpPr>
            <p:cNvPr id="23" name="AutoShape 178"/>
            <p:cNvCxnSpPr>
              <a:cxnSpLocks noChangeShapeType="1"/>
            </p:cNvCxnSpPr>
            <p:nvPr/>
          </p:nvCxnSpPr>
          <p:spPr bwMode="auto">
            <a:xfrm flipH="1">
              <a:off x="3990" y="4643"/>
              <a:ext cx="555" cy="60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4" name="AutoShape 179"/>
            <p:cNvCxnSpPr>
              <a:cxnSpLocks noChangeShapeType="1"/>
            </p:cNvCxnSpPr>
            <p:nvPr/>
          </p:nvCxnSpPr>
          <p:spPr bwMode="auto">
            <a:xfrm flipH="1">
              <a:off x="5430" y="4628"/>
              <a:ext cx="510" cy="60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5" name="AutoShape 180"/>
            <p:cNvCxnSpPr>
              <a:cxnSpLocks noChangeShapeType="1"/>
            </p:cNvCxnSpPr>
            <p:nvPr/>
          </p:nvCxnSpPr>
          <p:spPr bwMode="auto">
            <a:xfrm flipH="1">
              <a:off x="6180" y="4643"/>
              <a:ext cx="480" cy="60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6" name="AutoShape 181"/>
            <p:cNvCxnSpPr>
              <a:cxnSpLocks noChangeShapeType="1"/>
            </p:cNvCxnSpPr>
            <p:nvPr/>
          </p:nvCxnSpPr>
          <p:spPr bwMode="auto">
            <a:xfrm flipH="1">
              <a:off x="6974" y="4643"/>
              <a:ext cx="510" cy="60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7" name="AutoShape 182"/>
            <p:cNvCxnSpPr>
              <a:cxnSpLocks noChangeShapeType="1"/>
            </p:cNvCxnSpPr>
            <p:nvPr/>
          </p:nvCxnSpPr>
          <p:spPr bwMode="auto">
            <a:xfrm flipH="1">
              <a:off x="4680" y="4628"/>
              <a:ext cx="555" cy="60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8" name="AutoShape 183"/>
            <p:cNvCxnSpPr>
              <a:cxnSpLocks noChangeShapeType="1"/>
            </p:cNvCxnSpPr>
            <p:nvPr/>
          </p:nvCxnSpPr>
          <p:spPr bwMode="auto">
            <a:xfrm>
              <a:off x="3990" y="5228"/>
              <a:ext cx="555" cy="54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9" name="AutoShape 184"/>
            <p:cNvCxnSpPr>
              <a:cxnSpLocks noChangeShapeType="1"/>
            </p:cNvCxnSpPr>
            <p:nvPr/>
          </p:nvCxnSpPr>
          <p:spPr bwMode="auto">
            <a:xfrm>
              <a:off x="4680" y="5228"/>
              <a:ext cx="450" cy="54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0" name="AutoShape 185"/>
            <p:cNvCxnSpPr>
              <a:cxnSpLocks noChangeShapeType="1"/>
            </p:cNvCxnSpPr>
            <p:nvPr/>
          </p:nvCxnSpPr>
          <p:spPr bwMode="auto">
            <a:xfrm>
              <a:off x="5430" y="5228"/>
              <a:ext cx="420" cy="54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1" name="AutoShape 186"/>
            <p:cNvCxnSpPr>
              <a:cxnSpLocks noChangeShapeType="1"/>
            </p:cNvCxnSpPr>
            <p:nvPr/>
          </p:nvCxnSpPr>
          <p:spPr bwMode="auto">
            <a:xfrm>
              <a:off x="6180" y="5228"/>
              <a:ext cx="390" cy="54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2" name="AutoShape 187"/>
            <p:cNvCxnSpPr>
              <a:cxnSpLocks noChangeShapeType="1"/>
            </p:cNvCxnSpPr>
            <p:nvPr/>
          </p:nvCxnSpPr>
          <p:spPr bwMode="auto">
            <a:xfrm>
              <a:off x="6974" y="5243"/>
              <a:ext cx="376" cy="525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3" name="Rectangle 188"/>
            <p:cNvSpPr>
              <a:spLocks noChangeArrowheads="1"/>
            </p:cNvSpPr>
            <p:nvPr/>
          </p:nvSpPr>
          <p:spPr bwMode="auto">
            <a:xfrm>
              <a:off x="2535" y="5059"/>
              <a:ext cx="1627" cy="349"/>
            </a:xfrm>
            <a:prstGeom prst="rect">
              <a:avLst/>
            </a:prstGeom>
            <a:noFill/>
            <a:ln w="9525">
              <a:solidFill>
                <a:srgbClr val="FFFFFF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ru-RU" sz="2000" dirty="0">
                  <a:solidFill>
                    <a:srgbClr val="0000FF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Проблема</a:t>
              </a:r>
              <a:endPara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</p:grpSp>
      <p:sp>
        <p:nvSpPr>
          <p:cNvPr id="34" name="Rectangle 188"/>
          <p:cNvSpPr>
            <a:spLocks noChangeArrowheads="1"/>
          </p:cNvSpPr>
          <p:nvPr/>
        </p:nvSpPr>
        <p:spPr bwMode="auto">
          <a:xfrm>
            <a:off x="2604655" y="2148059"/>
            <a:ext cx="1288822" cy="538984"/>
          </a:xfrm>
          <a:prstGeom prst="rect">
            <a:avLst/>
          </a:prstGeom>
          <a:solidFill>
            <a:srgbClr val="FFFFFF"/>
          </a:solidFill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>
              <a:spcAft>
                <a:spcPts val="0"/>
              </a:spcAft>
            </a:pPr>
            <a:r>
              <a:rPr lang="ru-RU" sz="2000" dirty="0" smtClean="0">
                <a:solidFill>
                  <a:srgbClr val="0000FF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Причины</a:t>
            </a:r>
            <a:endParaRPr lang="ru-RU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5" name="Rectangle 188"/>
          <p:cNvSpPr>
            <a:spLocks noChangeArrowheads="1"/>
          </p:cNvSpPr>
          <p:nvPr/>
        </p:nvSpPr>
        <p:spPr bwMode="auto">
          <a:xfrm>
            <a:off x="2542309" y="4309368"/>
            <a:ext cx="1288822" cy="538984"/>
          </a:xfrm>
          <a:prstGeom prst="rect">
            <a:avLst/>
          </a:prstGeom>
          <a:solidFill>
            <a:srgbClr val="FFFFFF"/>
          </a:solidFill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algn="ctr">
              <a:spcAft>
                <a:spcPts val="0"/>
              </a:spcAft>
            </a:pPr>
            <a:r>
              <a:rPr lang="ru-RU" sz="2000" dirty="0" smtClean="0">
                <a:solidFill>
                  <a:srgbClr val="0000FF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Факты</a:t>
            </a:r>
            <a:endParaRPr lang="ru-RU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5533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1" y="339437"/>
            <a:ext cx="4842164" cy="1355725"/>
          </a:xfrm>
        </p:spPr>
        <p:txBody>
          <a:bodyPr/>
          <a:lstStyle/>
          <a:p>
            <a:pPr algn="ctr"/>
            <a:r>
              <a:rPr lang="ru-RU" sz="4000" dirty="0" smtClean="0"/>
              <a:t> «</a:t>
            </a:r>
            <a:r>
              <a:rPr lang="ru-RU" sz="4000" dirty="0" err="1" smtClean="0"/>
              <a:t>Фишбоун</a:t>
            </a:r>
            <a:r>
              <a:rPr lang="ru-RU" sz="4000" dirty="0" smtClean="0"/>
              <a:t>. Рыбий скелет»</a:t>
            </a:r>
            <a:endParaRPr lang="ru-RU" sz="4000" dirty="0"/>
          </a:p>
        </p:txBody>
      </p:sp>
      <p:grpSp>
        <p:nvGrpSpPr>
          <p:cNvPr id="19" name="Группа 18"/>
          <p:cNvGrpSpPr>
            <a:grpSpLocks/>
          </p:cNvGrpSpPr>
          <p:nvPr/>
        </p:nvGrpSpPr>
        <p:grpSpPr bwMode="auto">
          <a:xfrm>
            <a:off x="166345" y="2659235"/>
            <a:ext cx="5507003" cy="1932004"/>
            <a:chOff x="2299" y="4614"/>
            <a:chExt cx="6952" cy="1251"/>
          </a:xfrm>
        </p:grpSpPr>
        <p:sp>
          <p:nvSpPr>
            <p:cNvPr id="20" name="AutoShape 175"/>
            <p:cNvSpPr>
              <a:spLocks noChangeArrowheads="1"/>
            </p:cNvSpPr>
            <p:nvPr/>
          </p:nvSpPr>
          <p:spPr bwMode="auto">
            <a:xfrm>
              <a:off x="7484" y="4860"/>
              <a:ext cx="1767" cy="908"/>
            </a:xfrm>
            <a:prstGeom prst="flowChartOnlineStorag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r>
                <a:rPr lang="ru-RU" sz="1200" dirty="0">
                  <a:solidFill>
                    <a:prstClr val="black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 </a:t>
              </a:r>
              <a:endParaRPr lang="ru-RU" sz="1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  <a:p>
              <a:endParaRPr lang="ru-RU" sz="2000" dirty="0" smtClean="0">
                <a:solidFill>
                  <a:srgbClr val="0000FF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  <a:p>
              <a:r>
                <a:rPr lang="ru-RU" sz="2000" dirty="0" smtClean="0">
                  <a:solidFill>
                    <a:srgbClr val="0000FF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Вывод</a:t>
              </a:r>
              <a:endParaRPr lang="ru-RU" sz="2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cxnSp>
          <p:nvCxnSpPr>
            <p:cNvPr id="21" name="AutoShape 176"/>
            <p:cNvCxnSpPr>
              <a:cxnSpLocks noChangeShapeType="1"/>
            </p:cNvCxnSpPr>
            <p:nvPr/>
          </p:nvCxnSpPr>
          <p:spPr bwMode="auto">
            <a:xfrm flipH="1" flipV="1">
              <a:off x="3975" y="5228"/>
              <a:ext cx="3509" cy="15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2" name="AutoShape 177"/>
            <p:cNvSpPr>
              <a:spLocks noChangeArrowheads="1"/>
            </p:cNvSpPr>
            <p:nvPr/>
          </p:nvSpPr>
          <p:spPr bwMode="auto">
            <a:xfrm rot="16200000">
              <a:off x="2526" y="4387"/>
              <a:ext cx="1251" cy="1706"/>
            </a:xfrm>
            <a:prstGeom prst="triangle">
              <a:avLst>
                <a:gd name="adj" fmla="val 50000"/>
              </a:avLst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r>
                <a:rPr lang="ru-RU" sz="1200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 </a:t>
              </a:r>
            </a:p>
          </p:txBody>
        </p:sp>
        <p:cxnSp>
          <p:nvCxnSpPr>
            <p:cNvPr id="23" name="AutoShape 178"/>
            <p:cNvCxnSpPr>
              <a:cxnSpLocks noChangeShapeType="1"/>
            </p:cNvCxnSpPr>
            <p:nvPr/>
          </p:nvCxnSpPr>
          <p:spPr bwMode="auto">
            <a:xfrm flipH="1">
              <a:off x="3990" y="4643"/>
              <a:ext cx="555" cy="60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4" name="AutoShape 179"/>
            <p:cNvCxnSpPr>
              <a:cxnSpLocks noChangeShapeType="1"/>
            </p:cNvCxnSpPr>
            <p:nvPr/>
          </p:nvCxnSpPr>
          <p:spPr bwMode="auto">
            <a:xfrm flipH="1">
              <a:off x="5430" y="4628"/>
              <a:ext cx="510" cy="60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5" name="AutoShape 180"/>
            <p:cNvCxnSpPr>
              <a:cxnSpLocks noChangeShapeType="1"/>
            </p:cNvCxnSpPr>
            <p:nvPr/>
          </p:nvCxnSpPr>
          <p:spPr bwMode="auto">
            <a:xfrm flipH="1">
              <a:off x="6180" y="4643"/>
              <a:ext cx="480" cy="60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6" name="AutoShape 181"/>
            <p:cNvCxnSpPr>
              <a:cxnSpLocks noChangeShapeType="1"/>
            </p:cNvCxnSpPr>
            <p:nvPr/>
          </p:nvCxnSpPr>
          <p:spPr bwMode="auto">
            <a:xfrm flipH="1">
              <a:off x="6974" y="4643"/>
              <a:ext cx="510" cy="60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7" name="AutoShape 182"/>
            <p:cNvCxnSpPr>
              <a:cxnSpLocks noChangeShapeType="1"/>
            </p:cNvCxnSpPr>
            <p:nvPr/>
          </p:nvCxnSpPr>
          <p:spPr bwMode="auto">
            <a:xfrm flipH="1">
              <a:off x="4680" y="4628"/>
              <a:ext cx="555" cy="60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8" name="AutoShape 183"/>
            <p:cNvCxnSpPr>
              <a:cxnSpLocks noChangeShapeType="1"/>
            </p:cNvCxnSpPr>
            <p:nvPr/>
          </p:nvCxnSpPr>
          <p:spPr bwMode="auto">
            <a:xfrm>
              <a:off x="3990" y="5228"/>
              <a:ext cx="555" cy="54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9" name="AutoShape 184"/>
            <p:cNvCxnSpPr>
              <a:cxnSpLocks noChangeShapeType="1"/>
            </p:cNvCxnSpPr>
            <p:nvPr/>
          </p:nvCxnSpPr>
          <p:spPr bwMode="auto">
            <a:xfrm>
              <a:off x="4680" y="5228"/>
              <a:ext cx="450" cy="54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0" name="AutoShape 185"/>
            <p:cNvCxnSpPr>
              <a:cxnSpLocks noChangeShapeType="1"/>
            </p:cNvCxnSpPr>
            <p:nvPr/>
          </p:nvCxnSpPr>
          <p:spPr bwMode="auto">
            <a:xfrm>
              <a:off x="5430" y="5228"/>
              <a:ext cx="420" cy="54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1" name="AutoShape 186"/>
            <p:cNvCxnSpPr>
              <a:cxnSpLocks noChangeShapeType="1"/>
            </p:cNvCxnSpPr>
            <p:nvPr/>
          </p:nvCxnSpPr>
          <p:spPr bwMode="auto">
            <a:xfrm>
              <a:off x="6180" y="5228"/>
              <a:ext cx="390" cy="54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2" name="AutoShape 187"/>
            <p:cNvCxnSpPr>
              <a:cxnSpLocks noChangeShapeType="1"/>
            </p:cNvCxnSpPr>
            <p:nvPr/>
          </p:nvCxnSpPr>
          <p:spPr bwMode="auto">
            <a:xfrm>
              <a:off x="6974" y="5243"/>
              <a:ext cx="376" cy="525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3" name="Rectangle 188"/>
            <p:cNvSpPr>
              <a:spLocks noChangeArrowheads="1"/>
            </p:cNvSpPr>
            <p:nvPr/>
          </p:nvSpPr>
          <p:spPr bwMode="auto">
            <a:xfrm>
              <a:off x="2535" y="5059"/>
              <a:ext cx="1627" cy="349"/>
            </a:xfrm>
            <a:prstGeom prst="rect">
              <a:avLst/>
            </a:prstGeom>
            <a:noFill/>
            <a:ln w="9525">
              <a:solidFill>
                <a:srgbClr val="FFFFFF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r>
                <a:rPr lang="ru-RU" sz="2000" dirty="0">
                  <a:solidFill>
                    <a:srgbClr val="0000FF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Проблема</a:t>
              </a:r>
              <a:endParaRPr lang="ru-RU" sz="2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</p:grpSp>
      <p:sp>
        <p:nvSpPr>
          <p:cNvPr id="34" name="Rectangle 188"/>
          <p:cNvSpPr>
            <a:spLocks noChangeArrowheads="1"/>
          </p:cNvSpPr>
          <p:nvPr/>
        </p:nvSpPr>
        <p:spPr bwMode="auto">
          <a:xfrm>
            <a:off x="2604655" y="2148059"/>
            <a:ext cx="1288822" cy="538984"/>
          </a:xfrm>
          <a:prstGeom prst="rect">
            <a:avLst/>
          </a:prstGeom>
          <a:solidFill>
            <a:srgbClr val="FFFFFF"/>
          </a:solidFill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r>
              <a:rPr lang="ru-RU" sz="2000" dirty="0" smtClean="0">
                <a:solidFill>
                  <a:srgbClr val="0000FF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Причины</a:t>
            </a:r>
            <a:endParaRPr lang="ru-RU" sz="20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5" name="Rectangle 188"/>
          <p:cNvSpPr>
            <a:spLocks noChangeArrowheads="1"/>
          </p:cNvSpPr>
          <p:nvPr/>
        </p:nvSpPr>
        <p:spPr bwMode="auto">
          <a:xfrm>
            <a:off x="2542309" y="4309368"/>
            <a:ext cx="1288822" cy="538984"/>
          </a:xfrm>
          <a:prstGeom prst="rect">
            <a:avLst/>
          </a:prstGeom>
          <a:solidFill>
            <a:srgbClr val="FFFFFF"/>
          </a:solidFill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algn="ctr"/>
            <a:r>
              <a:rPr lang="ru-RU" sz="2000" dirty="0" smtClean="0">
                <a:solidFill>
                  <a:srgbClr val="0000FF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Факты</a:t>
            </a:r>
            <a:endParaRPr lang="ru-RU" sz="20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6" name="Заголовок 1"/>
          <p:cNvSpPr txBox="1">
            <a:spLocks/>
          </p:cNvSpPr>
          <p:nvPr/>
        </p:nvSpPr>
        <p:spPr bwMode="auto">
          <a:xfrm>
            <a:off x="268705" y="5077327"/>
            <a:ext cx="5522495" cy="135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Corbel" panose="020B0503020204020204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Corbel" panose="020B0503020204020204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Corbel" panose="020B0503020204020204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Corbel" panose="020B050302020402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Corbel" panose="020B050302020402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Corbel" panose="020B050302020402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Corbel" panose="020B050302020402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Corbel" panose="020B0503020204020204" pitchFamily="34" charset="0"/>
              </a:defRPr>
            </a:lvl9pPr>
          </a:lstStyle>
          <a:p>
            <a:pPr algn="ctr"/>
            <a:r>
              <a:rPr lang="ru-RU" dirty="0" smtClean="0">
                <a:solidFill>
                  <a:srgbClr val="549E39"/>
                </a:solidFill>
              </a:rPr>
              <a:t> </a:t>
            </a:r>
            <a:r>
              <a:rPr lang="ru-RU" sz="2800" dirty="0" smtClean="0">
                <a:solidFill>
                  <a:srgbClr val="E3DED1">
                    <a:lumMod val="50000"/>
                  </a:srgbClr>
                </a:solidFill>
              </a:rPr>
              <a:t>Урок в 8 классе. «Гигиена опорно-двигательной системы. Профилактика сколиоза».</a:t>
            </a:r>
            <a:endParaRPr lang="ru-RU" sz="2800" dirty="0">
              <a:solidFill>
                <a:srgbClr val="E3DED1">
                  <a:lumMod val="50000"/>
                </a:srgbClr>
              </a:solidFill>
            </a:endParaRPr>
          </a:p>
        </p:txBody>
      </p:sp>
      <p:sp>
        <p:nvSpPr>
          <p:cNvPr id="37" name="Объект 36"/>
          <p:cNvSpPr>
            <a:spLocks noGrp="1"/>
          </p:cNvSpPr>
          <p:nvPr>
            <p:ph idx="1"/>
          </p:nvPr>
        </p:nvSpPr>
        <p:spPr>
          <a:xfrm>
            <a:off x="5881255" y="706150"/>
            <a:ext cx="5978235" cy="54517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solidFill>
                  <a:schemeClr val="tx1"/>
                </a:solidFill>
              </a:rPr>
              <a:t>На сегодняшний день у </a:t>
            </a:r>
            <a:r>
              <a:rPr lang="ru-RU" dirty="0">
                <a:solidFill>
                  <a:schemeClr val="tx1"/>
                </a:solidFill>
                <a:latin typeface="Arial Narrow" panose="020B0606020202030204" pitchFamily="34" charset="0"/>
              </a:rPr>
              <a:t>80%</a:t>
            </a:r>
            <a:r>
              <a:rPr lang="ru-RU" dirty="0">
                <a:solidFill>
                  <a:schemeClr val="tx1"/>
                </a:solidFill>
              </a:rPr>
              <a:t> детей школьного возраста обнаруживается сколиоз различной степени тяжести. Развивается он в период интенсивного роста скелета, поэтому данное заболевание называют детским. Причины в активном росте и формировании скелета в этом возрасте, а также внешних факторах: </a:t>
            </a:r>
            <a:r>
              <a:rPr lang="ru-RU" dirty="0" smtClean="0">
                <a:solidFill>
                  <a:schemeClr val="tx1"/>
                </a:solidFill>
              </a:rPr>
              <a:t>неправильное </a:t>
            </a:r>
            <a:r>
              <a:rPr lang="ru-RU" dirty="0">
                <a:solidFill>
                  <a:schemeClr val="tx1"/>
                </a:solidFill>
              </a:rPr>
              <a:t>положение во время занятий в школе и дома; </a:t>
            </a:r>
            <a:r>
              <a:rPr lang="ru-RU" dirty="0" smtClean="0">
                <a:solidFill>
                  <a:schemeClr val="tx1"/>
                </a:solidFill>
              </a:rPr>
              <a:t>малоподвижный </a:t>
            </a:r>
            <a:r>
              <a:rPr lang="ru-RU" dirty="0">
                <a:solidFill>
                  <a:schemeClr val="tx1"/>
                </a:solidFill>
              </a:rPr>
              <a:t>образ жизни; </a:t>
            </a:r>
            <a:r>
              <a:rPr lang="ru-RU" dirty="0" smtClean="0">
                <a:solidFill>
                  <a:schemeClr val="tx1"/>
                </a:solidFill>
              </a:rPr>
              <a:t>неравномерное </a:t>
            </a:r>
            <a:r>
              <a:rPr lang="ru-RU" dirty="0">
                <a:solidFill>
                  <a:schemeClr val="tx1"/>
                </a:solidFill>
              </a:rPr>
              <a:t>распределение нагрузки на позвоночник (например, неудобный портфель</a:t>
            </a:r>
            <a:r>
              <a:rPr lang="ru-RU" dirty="0" smtClean="0">
                <a:solidFill>
                  <a:schemeClr val="tx1"/>
                </a:solidFill>
              </a:rPr>
              <a:t>); врожденная </a:t>
            </a:r>
            <a:r>
              <a:rPr lang="ru-RU" dirty="0">
                <a:solidFill>
                  <a:schemeClr val="tx1"/>
                </a:solidFill>
              </a:rPr>
              <a:t>асимметрия</a:t>
            </a:r>
            <a:r>
              <a:rPr lang="ru-RU" dirty="0" smtClean="0">
                <a:solidFill>
                  <a:schemeClr val="tx1"/>
                </a:solidFill>
              </a:rPr>
              <a:t>.</a:t>
            </a:r>
          </a:p>
          <a:p>
            <a:pPr algn="just"/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smtClean="0">
                <a:solidFill>
                  <a:schemeClr val="tx1"/>
                </a:solidFill>
              </a:rPr>
              <a:t>У </a:t>
            </a:r>
            <a:r>
              <a:rPr lang="ru-RU" dirty="0">
                <a:solidFill>
                  <a:schemeClr val="tx1"/>
                </a:solidFill>
              </a:rPr>
              <a:t>детей эта проблема разрешима, так как современные методы лечения позволяют полностью излечиться от искривления ещё не сформировавшегося до конца </a:t>
            </a:r>
            <a:r>
              <a:rPr lang="ru-RU" dirty="0" smtClean="0">
                <a:solidFill>
                  <a:schemeClr val="tx1"/>
                </a:solidFill>
              </a:rPr>
              <a:t>позвоночника.</a:t>
            </a:r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6618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Заголовок 1"/>
          <p:cNvSpPr>
            <a:spLocks noGrp="1"/>
          </p:cNvSpPr>
          <p:nvPr>
            <p:ph type="title"/>
          </p:nvPr>
        </p:nvSpPr>
        <p:spPr>
          <a:xfrm>
            <a:off x="680370" y="490872"/>
            <a:ext cx="5821362" cy="903287"/>
          </a:xfrm>
        </p:spPr>
        <p:txBody>
          <a:bodyPr/>
          <a:lstStyle/>
          <a:p>
            <a:r>
              <a:rPr lang="ru-RU" altLang="ru-RU" dirty="0" smtClean="0"/>
              <a:t>Учебная ситуация</a:t>
            </a:r>
          </a:p>
        </p:txBody>
      </p:sp>
      <p:pic>
        <p:nvPicPr>
          <p:cNvPr id="4608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618" y="2150143"/>
            <a:ext cx="3509962" cy="2705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>
            <a:spLocks noChangeArrowheads="1"/>
          </p:cNvSpPr>
          <p:nvPr/>
        </p:nvSpPr>
        <p:spPr bwMode="auto">
          <a:xfrm>
            <a:off x="278815" y="1312361"/>
            <a:ext cx="7950785" cy="383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>
                <a:srgbClr val="549E39"/>
              </a:buClr>
              <a:buFont typeface="Arial" panose="020B0604020202020204" pitchFamily="34" charset="0"/>
              <a:buChar char="•"/>
            </a:pPr>
            <a:r>
              <a:rPr lang="ru-RU" altLang="ru-RU" sz="2800" dirty="0">
                <a:solidFill>
                  <a:srgbClr val="000000"/>
                </a:solidFill>
                <a:latin typeface="Corbel" panose="020B0503020204020204" pitchFamily="34" charset="0"/>
              </a:rPr>
              <a:t>Это такая особая </a:t>
            </a:r>
            <a:r>
              <a:rPr lang="ru-RU" altLang="ru-RU" sz="2800" b="1" i="1" dirty="0">
                <a:solidFill>
                  <a:srgbClr val="000000"/>
                </a:solidFill>
                <a:latin typeface="Corbel" panose="020B0503020204020204" pitchFamily="34" charset="0"/>
              </a:rPr>
              <a:t>единица учебного процесса</a:t>
            </a:r>
            <a:r>
              <a:rPr lang="ru-RU" altLang="ru-RU" sz="2800" dirty="0">
                <a:solidFill>
                  <a:srgbClr val="000000"/>
                </a:solidFill>
                <a:latin typeface="Corbel" panose="020B0503020204020204" pitchFamily="34" charset="0"/>
              </a:rPr>
              <a:t>, в которой дети с помощью учителя:</a:t>
            </a:r>
          </a:p>
          <a:p>
            <a:pPr lvl="1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549E39"/>
              </a:buClr>
              <a:buFont typeface="Wingdings" panose="05000000000000000000" pitchFamily="2" charset="2"/>
              <a:buChar char="ü"/>
            </a:pPr>
            <a:r>
              <a:rPr lang="ru-RU" altLang="ru-RU" sz="2800" dirty="0">
                <a:solidFill>
                  <a:srgbClr val="000000"/>
                </a:solidFill>
                <a:latin typeface="Corbel" panose="020B0503020204020204" pitchFamily="34" charset="0"/>
              </a:rPr>
              <a:t>обнаруживают предмет своего действия,</a:t>
            </a:r>
          </a:p>
          <a:p>
            <a:pPr lvl="1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549E39"/>
              </a:buClr>
              <a:buFont typeface="Wingdings" panose="05000000000000000000" pitchFamily="2" charset="2"/>
              <a:buChar char="ü"/>
            </a:pPr>
            <a:r>
              <a:rPr lang="ru-RU" altLang="ru-RU" sz="2800" dirty="0">
                <a:solidFill>
                  <a:srgbClr val="000000"/>
                </a:solidFill>
                <a:latin typeface="Corbel" panose="020B0503020204020204" pitchFamily="34" charset="0"/>
              </a:rPr>
              <a:t>исследуют его, совершая разнообразные учебные действия,</a:t>
            </a:r>
          </a:p>
          <a:p>
            <a:pPr lvl="1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549E39"/>
              </a:buClr>
              <a:buFont typeface="Wingdings" panose="05000000000000000000" pitchFamily="2" charset="2"/>
              <a:buChar char="ü"/>
            </a:pPr>
            <a:r>
              <a:rPr lang="ru-RU" altLang="ru-RU" sz="2800" dirty="0">
                <a:solidFill>
                  <a:srgbClr val="000000"/>
                </a:solidFill>
                <a:latin typeface="Corbel" panose="020B0503020204020204" pitchFamily="34" charset="0"/>
              </a:rPr>
              <a:t>преобразуют его, например, переформулируют, или предлагают свое описание и т.д.,</a:t>
            </a:r>
          </a:p>
          <a:p>
            <a:pPr lvl="1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549E39"/>
              </a:buClr>
              <a:buFont typeface="Wingdings" panose="05000000000000000000" pitchFamily="2" charset="2"/>
              <a:buChar char="ü"/>
            </a:pPr>
            <a:r>
              <a:rPr lang="ru-RU" altLang="ru-RU" sz="2800" dirty="0">
                <a:solidFill>
                  <a:srgbClr val="000000"/>
                </a:solidFill>
                <a:latin typeface="Corbel" panose="020B0503020204020204" pitchFamily="34" charset="0"/>
              </a:rPr>
              <a:t>частично – запоминают.</a:t>
            </a:r>
          </a:p>
        </p:txBody>
      </p:sp>
    </p:spTree>
    <p:extLst>
      <p:ext uri="{BB962C8B-B14F-4D97-AF65-F5344CB8AC3E}">
        <p14:creationId xmlns:p14="http://schemas.microsoft.com/office/powerpoint/2010/main" val="3600549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Ромашка </a:t>
            </a:r>
            <a:r>
              <a:rPr lang="ru-RU" dirty="0" err="1" smtClean="0"/>
              <a:t>Блума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299363" y="2057400"/>
            <a:ext cx="6483927" cy="4038600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ru-RU" sz="2400" dirty="0">
                <a:solidFill>
                  <a:schemeClr val="tx1"/>
                </a:solidFill>
              </a:rPr>
              <a:t>Шесть лепестков – шесть типов вопросов</a:t>
            </a:r>
            <a:r>
              <a:rPr lang="ru-RU" sz="2400" dirty="0" smtClean="0">
                <a:solidFill>
                  <a:schemeClr val="tx1"/>
                </a:solidFill>
              </a:rPr>
              <a:t>.</a:t>
            </a:r>
          </a:p>
          <a:p>
            <a:pPr>
              <a:spcBef>
                <a:spcPts val="0"/>
              </a:spcBef>
            </a:pPr>
            <a:r>
              <a:rPr lang="ru-RU" sz="2400" dirty="0" smtClean="0">
                <a:solidFill>
                  <a:schemeClr val="tx1"/>
                </a:solidFill>
              </a:rPr>
              <a:t>Учащиеся должны, самостоятельно изучив тему, придумать все типы вопросов.</a:t>
            </a:r>
          </a:p>
          <a:p>
            <a:pPr marL="46037" indent="0">
              <a:spcBef>
                <a:spcPts val="0"/>
              </a:spcBef>
              <a:buNone/>
            </a:pPr>
            <a:endParaRPr lang="ru-RU" sz="2400" dirty="0">
              <a:solidFill>
                <a:schemeClr val="tx1"/>
              </a:solidFill>
            </a:endParaRPr>
          </a:p>
          <a:p>
            <a:pPr marL="731837" lvl="1" indent="-457200">
              <a:spcBef>
                <a:spcPts val="0"/>
              </a:spcBef>
              <a:buFont typeface="+mj-lt"/>
              <a:buAutoNum type="arabicPeriod"/>
            </a:pPr>
            <a:r>
              <a:rPr lang="ru-RU" sz="2400" dirty="0">
                <a:solidFill>
                  <a:schemeClr val="tx1"/>
                </a:solidFill>
              </a:rPr>
              <a:t>Простые вопросы. </a:t>
            </a:r>
            <a:endParaRPr lang="ru-RU" sz="2400" dirty="0" smtClean="0">
              <a:solidFill>
                <a:schemeClr val="tx1"/>
              </a:solidFill>
            </a:endParaRPr>
          </a:p>
          <a:p>
            <a:pPr marL="731837" lvl="1" indent="-457200">
              <a:spcBef>
                <a:spcPts val="0"/>
              </a:spcBef>
              <a:buFont typeface="+mj-lt"/>
              <a:buAutoNum type="arabicPeriod"/>
            </a:pPr>
            <a:r>
              <a:rPr lang="ru-RU" sz="2400" dirty="0" smtClean="0">
                <a:solidFill>
                  <a:schemeClr val="tx1"/>
                </a:solidFill>
              </a:rPr>
              <a:t>Уточняющие </a:t>
            </a:r>
            <a:r>
              <a:rPr lang="ru-RU" sz="2400" dirty="0">
                <a:solidFill>
                  <a:schemeClr val="tx1"/>
                </a:solidFill>
              </a:rPr>
              <a:t>вопросы. </a:t>
            </a:r>
            <a:endParaRPr lang="ru-RU" sz="2400" dirty="0" smtClean="0">
              <a:solidFill>
                <a:schemeClr val="tx1"/>
              </a:solidFill>
            </a:endParaRPr>
          </a:p>
          <a:p>
            <a:pPr marL="731837" lvl="1" indent="-457200">
              <a:spcBef>
                <a:spcPts val="0"/>
              </a:spcBef>
              <a:buFont typeface="+mj-lt"/>
              <a:buAutoNum type="arabicPeriod"/>
            </a:pPr>
            <a:r>
              <a:rPr lang="ru-RU" sz="2400" dirty="0" smtClean="0">
                <a:solidFill>
                  <a:schemeClr val="tx1"/>
                </a:solidFill>
              </a:rPr>
              <a:t>Интерпретационные </a:t>
            </a:r>
            <a:r>
              <a:rPr lang="ru-RU" sz="2400" dirty="0">
                <a:solidFill>
                  <a:schemeClr val="tx1"/>
                </a:solidFill>
              </a:rPr>
              <a:t>(объясняющие) вопросы. </a:t>
            </a:r>
            <a:endParaRPr lang="ru-RU" sz="2400" dirty="0" smtClean="0">
              <a:solidFill>
                <a:schemeClr val="tx1"/>
              </a:solidFill>
            </a:endParaRPr>
          </a:p>
          <a:p>
            <a:pPr marL="731837" lvl="1" indent="-457200">
              <a:spcBef>
                <a:spcPts val="0"/>
              </a:spcBef>
              <a:buFont typeface="+mj-lt"/>
              <a:buAutoNum type="arabicPeriod"/>
            </a:pPr>
            <a:r>
              <a:rPr lang="ru-RU" sz="2400" dirty="0" smtClean="0">
                <a:solidFill>
                  <a:schemeClr val="tx1"/>
                </a:solidFill>
              </a:rPr>
              <a:t>Творческие </a:t>
            </a:r>
            <a:r>
              <a:rPr lang="ru-RU" sz="2400" dirty="0">
                <a:solidFill>
                  <a:schemeClr val="tx1"/>
                </a:solidFill>
              </a:rPr>
              <a:t>вопросы. </a:t>
            </a:r>
            <a:endParaRPr lang="ru-RU" sz="2400" dirty="0" smtClean="0">
              <a:solidFill>
                <a:schemeClr val="tx1"/>
              </a:solidFill>
            </a:endParaRPr>
          </a:p>
          <a:p>
            <a:pPr marL="731837" lvl="1" indent="-457200">
              <a:spcBef>
                <a:spcPts val="0"/>
              </a:spcBef>
              <a:buFont typeface="+mj-lt"/>
              <a:buAutoNum type="arabicPeriod"/>
            </a:pPr>
            <a:r>
              <a:rPr lang="ru-RU" sz="2400" dirty="0" smtClean="0">
                <a:solidFill>
                  <a:schemeClr val="tx1"/>
                </a:solidFill>
              </a:rPr>
              <a:t>Оценочные </a:t>
            </a:r>
            <a:r>
              <a:rPr lang="ru-RU" sz="2400" dirty="0">
                <a:solidFill>
                  <a:schemeClr val="tx1"/>
                </a:solidFill>
              </a:rPr>
              <a:t>вопросы</a:t>
            </a:r>
            <a:r>
              <a:rPr lang="ru-RU" sz="2400" dirty="0" smtClean="0">
                <a:solidFill>
                  <a:schemeClr val="tx1"/>
                </a:solidFill>
              </a:rPr>
              <a:t>.. </a:t>
            </a:r>
            <a:endParaRPr lang="ru-RU" sz="2400" dirty="0">
              <a:solidFill>
                <a:schemeClr val="tx1"/>
              </a:solidFill>
            </a:endParaRPr>
          </a:p>
          <a:p>
            <a:pPr marL="731837" lvl="1" indent="-457200">
              <a:spcBef>
                <a:spcPts val="0"/>
              </a:spcBef>
              <a:buFont typeface="+mj-lt"/>
              <a:buAutoNum type="arabicPeriod"/>
            </a:pPr>
            <a:r>
              <a:rPr lang="ru-RU" sz="2400" dirty="0">
                <a:solidFill>
                  <a:schemeClr val="tx1"/>
                </a:solidFill>
              </a:rPr>
              <a:t>Практические вопросы. </a:t>
            </a:r>
            <a:endParaRPr lang="ru-RU" sz="2400" dirty="0" smtClean="0">
              <a:solidFill>
                <a:schemeClr val="tx1"/>
              </a:solidFill>
            </a:endParaRPr>
          </a:p>
          <a:p>
            <a:pPr marL="731837" lvl="1" indent="-457200">
              <a:spcBef>
                <a:spcPts val="0"/>
              </a:spcBef>
              <a:buFont typeface="+mj-lt"/>
              <a:buAutoNum type="arabicPeriod"/>
            </a:pPr>
            <a:endParaRPr lang="ru-RU" sz="2400" dirty="0">
              <a:solidFill>
                <a:schemeClr val="tx1"/>
              </a:solidFill>
            </a:endParaRPr>
          </a:p>
        </p:txBody>
      </p:sp>
      <p:grpSp>
        <p:nvGrpSpPr>
          <p:cNvPr id="4" name="Группа 3"/>
          <p:cNvGrpSpPr>
            <a:grpSpLocks/>
          </p:cNvGrpSpPr>
          <p:nvPr/>
        </p:nvGrpSpPr>
        <p:grpSpPr bwMode="auto">
          <a:xfrm>
            <a:off x="831273" y="1911927"/>
            <a:ext cx="4244254" cy="4029941"/>
            <a:chOff x="3599" y="2790"/>
            <a:chExt cx="5466" cy="5820"/>
          </a:xfrm>
        </p:grpSpPr>
        <p:sp>
          <p:nvSpPr>
            <p:cNvPr id="5" name="Oval 166"/>
            <p:cNvSpPr>
              <a:spLocks noChangeArrowheads="1"/>
            </p:cNvSpPr>
            <p:nvPr/>
          </p:nvSpPr>
          <p:spPr bwMode="auto">
            <a:xfrm rot="2030674">
              <a:off x="3599" y="3736"/>
              <a:ext cx="2488" cy="1440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ru-RU" sz="1200" b="1" dirty="0">
                  <a:solidFill>
                    <a:srgbClr val="99CCFF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Вопрос-</a:t>
              </a:r>
              <a:r>
                <a:rPr lang="ru-RU" sz="1200" b="1" dirty="0" err="1">
                  <a:solidFill>
                    <a:srgbClr val="99CCFF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интерпре</a:t>
              </a:r>
              <a:r>
                <a:rPr lang="ru-RU" sz="1200" b="1" dirty="0">
                  <a:solidFill>
                    <a:srgbClr val="99CCFF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-</a:t>
              </a:r>
              <a:r>
                <a:rPr lang="ru-RU" sz="1200" b="1" dirty="0" err="1">
                  <a:solidFill>
                    <a:srgbClr val="99CCFF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тация</a:t>
              </a:r>
              <a:endParaRPr lang="ru-RU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  <a:p>
              <a:pPr>
                <a:spcAft>
                  <a:spcPts val="0"/>
                </a:spcAft>
              </a:pPr>
              <a:r>
                <a:rPr lang="ru-RU" sz="1200" dirty="0">
                  <a:solidFill>
                    <a:srgbClr val="99CCFF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 </a:t>
              </a:r>
              <a:endParaRPr lang="ru-RU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6" name="Oval 167"/>
            <p:cNvSpPr>
              <a:spLocks noChangeArrowheads="1"/>
            </p:cNvSpPr>
            <p:nvPr/>
          </p:nvSpPr>
          <p:spPr bwMode="auto">
            <a:xfrm rot="-1539285">
              <a:off x="6655" y="4007"/>
              <a:ext cx="2410" cy="1440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ru-RU" sz="120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 </a:t>
              </a:r>
            </a:p>
            <a:p>
              <a:pPr algn="ctr">
                <a:spcAft>
                  <a:spcPts val="0"/>
                </a:spcAft>
              </a:pPr>
              <a:r>
                <a:rPr lang="ru-RU" sz="1200" b="1">
                  <a:solidFill>
                    <a:srgbClr val="FF99CC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Творческий вопрос</a:t>
              </a:r>
              <a:endParaRPr lang="ru-RU" sz="120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7" name="Oval 168"/>
            <p:cNvSpPr>
              <a:spLocks noChangeArrowheads="1"/>
            </p:cNvSpPr>
            <p:nvPr/>
          </p:nvSpPr>
          <p:spPr bwMode="auto">
            <a:xfrm rot="5400000">
              <a:off x="5221" y="3230"/>
              <a:ext cx="2319" cy="1440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ru-RU" sz="120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 </a:t>
              </a:r>
            </a:p>
            <a:p>
              <a:pPr algn="ctr">
                <a:spcAft>
                  <a:spcPts val="0"/>
                </a:spcAft>
              </a:pPr>
              <a:r>
                <a:rPr lang="ru-RU" sz="1200" b="1">
                  <a:solidFill>
                    <a:srgbClr val="99CC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Оценоч-</a:t>
              </a:r>
              <a:endParaRPr lang="ru-RU" sz="120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  <a:p>
              <a:pPr algn="ctr">
                <a:spcAft>
                  <a:spcPts val="0"/>
                </a:spcAft>
              </a:pPr>
              <a:r>
                <a:rPr lang="ru-RU" sz="1200" b="1">
                  <a:solidFill>
                    <a:srgbClr val="99CC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ный вопрос</a:t>
              </a:r>
              <a:endParaRPr lang="ru-RU" sz="120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8" name="Oval 169"/>
            <p:cNvSpPr>
              <a:spLocks noChangeArrowheads="1"/>
            </p:cNvSpPr>
            <p:nvPr/>
          </p:nvSpPr>
          <p:spPr bwMode="auto">
            <a:xfrm rot="1455188">
              <a:off x="6616" y="5447"/>
              <a:ext cx="2449" cy="1440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ru-RU" sz="1200" b="1">
                  <a:solidFill>
                    <a:srgbClr val="3366FF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Уточняющий вопрос</a:t>
              </a:r>
              <a:endParaRPr lang="ru-RU" sz="120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9" name="Oval 170"/>
            <p:cNvSpPr>
              <a:spLocks noChangeArrowheads="1"/>
            </p:cNvSpPr>
            <p:nvPr/>
          </p:nvSpPr>
          <p:spPr bwMode="auto">
            <a:xfrm rot="-1190544">
              <a:off x="3699" y="5399"/>
              <a:ext cx="2300" cy="1440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ru-RU" sz="120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 </a:t>
              </a:r>
            </a:p>
            <a:p>
              <a:pPr>
                <a:spcAft>
                  <a:spcPts val="0"/>
                </a:spcAft>
              </a:pPr>
              <a:r>
                <a:rPr lang="ru-RU" sz="1200" b="1">
                  <a:solidFill>
                    <a:srgbClr val="CC99FF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Простой вопрос</a:t>
              </a:r>
              <a:endParaRPr lang="ru-RU" sz="120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10" name="Oval 171"/>
            <p:cNvSpPr>
              <a:spLocks noChangeArrowheads="1"/>
            </p:cNvSpPr>
            <p:nvPr/>
          </p:nvSpPr>
          <p:spPr bwMode="auto">
            <a:xfrm rot="16200000">
              <a:off x="5034" y="6273"/>
              <a:ext cx="2334" cy="1440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ru-RU" sz="1200" b="1">
                  <a:solidFill>
                    <a:srgbClr val="33CCCC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 </a:t>
              </a:r>
              <a:endParaRPr lang="ru-RU" sz="120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  <a:p>
              <a:pPr>
                <a:spcAft>
                  <a:spcPts val="0"/>
                </a:spcAft>
              </a:pPr>
              <a:r>
                <a:rPr lang="ru-RU" sz="1200" b="1">
                  <a:solidFill>
                    <a:srgbClr val="33CCCC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Практический</a:t>
              </a:r>
              <a:endParaRPr lang="ru-RU" sz="120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  <a:p>
              <a:pPr>
                <a:spcAft>
                  <a:spcPts val="0"/>
                </a:spcAft>
              </a:pPr>
              <a:r>
                <a:rPr lang="ru-RU" sz="1200" b="1">
                  <a:solidFill>
                    <a:srgbClr val="33CCCC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вопрос</a:t>
              </a:r>
              <a:endParaRPr lang="ru-RU" sz="120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  <a:p>
              <a:pPr>
                <a:spcAft>
                  <a:spcPts val="0"/>
                </a:spcAft>
              </a:pPr>
              <a:r>
                <a:rPr lang="ru-RU" sz="120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 </a:t>
              </a:r>
            </a:p>
          </p:txBody>
        </p:sp>
        <p:sp>
          <p:nvSpPr>
            <p:cNvPr id="11" name="Oval 172"/>
            <p:cNvSpPr>
              <a:spLocks noChangeArrowheads="1"/>
            </p:cNvSpPr>
            <p:nvPr/>
          </p:nvSpPr>
          <p:spPr bwMode="auto">
            <a:xfrm>
              <a:off x="5661" y="4746"/>
              <a:ext cx="1440" cy="1440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ru-RU"/>
            </a:p>
          </p:txBody>
        </p:sp>
        <p:sp>
          <p:nvSpPr>
            <p:cNvPr id="12" name="Freeform 173"/>
            <p:cNvSpPr>
              <a:spLocks/>
            </p:cNvSpPr>
            <p:nvPr/>
          </p:nvSpPr>
          <p:spPr bwMode="auto">
            <a:xfrm>
              <a:off x="6741" y="6105"/>
              <a:ext cx="1569" cy="2505"/>
            </a:xfrm>
            <a:custGeom>
              <a:avLst/>
              <a:gdLst>
                <a:gd name="T0" fmla="*/ 0 w 1569"/>
                <a:gd name="T1" fmla="*/ 0 h 2505"/>
                <a:gd name="T2" fmla="*/ 1539 w 1569"/>
                <a:gd name="T3" fmla="*/ 2130 h 2505"/>
                <a:gd name="T4" fmla="*/ 180 w 1569"/>
                <a:gd name="T5" fmla="*/ 2250 h 25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69" h="2505">
                  <a:moveTo>
                    <a:pt x="0" y="0"/>
                  </a:moveTo>
                  <a:cubicBezTo>
                    <a:pt x="754" y="877"/>
                    <a:pt x="1509" y="1755"/>
                    <a:pt x="1539" y="2130"/>
                  </a:cubicBezTo>
                  <a:cubicBezTo>
                    <a:pt x="1569" y="2505"/>
                    <a:pt x="874" y="2377"/>
                    <a:pt x="180" y="2250"/>
                  </a:cubicBez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2637050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«Бортовые журналы»</a:t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43000" y="1652337"/>
            <a:ext cx="9872663" cy="4443663"/>
          </a:xfrm>
        </p:spPr>
        <p:txBody>
          <a:bodyPr/>
          <a:lstStyle/>
          <a:p>
            <a:r>
              <a:rPr lang="ru-RU" dirty="0">
                <a:solidFill>
                  <a:schemeClr val="tx1"/>
                </a:solidFill>
              </a:rPr>
              <a:t>В «бортовые журналы» учащиеся записывают свои размышления до начала изучения </a:t>
            </a:r>
            <a:r>
              <a:rPr lang="ru-RU" dirty="0" smtClean="0">
                <a:solidFill>
                  <a:schemeClr val="tx1"/>
                </a:solidFill>
              </a:rPr>
              <a:t>темы урока  </a:t>
            </a:r>
            <a:r>
              <a:rPr lang="ru-RU" dirty="0">
                <a:solidFill>
                  <a:schemeClr val="tx1"/>
                </a:solidFill>
              </a:rPr>
              <a:t>и после знакомства с материалом. «Бортовой журнал» можно </a:t>
            </a:r>
            <a:r>
              <a:rPr lang="ru-RU" dirty="0" smtClean="0">
                <a:solidFill>
                  <a:schemeClr val="tx1"/>
                </a:solidFill>
              </a:rPr>
              <a:t>оформить в таблице:</a:t>
            </a:r>
          </a:p>
          <a:p>
            <a:r>
              <a:rPr lang="ru-RU" dirty="0" smtClean="0"/>
              <a:t> </a:t>
            </a:r>
            <a:endParaRPr lang="ru-RU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3095917"/>
              </p:ext>
            </p:extLst>
          </p:nvPr>
        </p:nvGraphicFramePr>
        <p:xfrm>
          <a:off x="1491916" y="2902097"/>
          <a:ext cx="9464842" cy="1830324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5098049"/>
                <a:gridCol w="4366793"/>
              </a:tblGrid>
              <a:tr h="91516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Что мне известно по данной теме?/ Предположения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Что нового я узнал из текста?/ Новая информация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91516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64727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Стратегия решения проблем «ИДЕАЛ»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23211" y="1688432"/>
            <a:ext cx="10262936" cy="4776536"/>
          </a:xfrm>
        </p:spPr>
        <p:txBody>
          <a:bodyPr/>
          <a:lstStyle/>
          <a:p>
            <a:r>
              <a:rPr lang="ru-RU" dirty="0">
                <a:solidFill>
                  <a:schemeClr val="tx1"/>
                </a:solidFill>
              </a:rPr>
              <a:t>Дж. </a:t>
            </a:r>
            <a:r>
              <a:rPr lang="ru-RU" dirty="0" err="1">
                <a:solidFill>
                  <a:schemeClr val="tx1"/>
                </a:solidFill>
              </a:rPr>
              <a:t>Брэмсфорд</a:t>
            </a:r>
            <a:r>
              <a:rPr lang="ru-RU" dirty="0">
                <a:solidFill>
                  <a:schemeClr val="tx1"/>
                </a:solidFill>
              </a:rPr>
              <a:t> разработал стратегию решения проблем, которая может быть применима для работы с текстами и анализа ситуаций</a:t>
            </a:r>
            <a:r>
              <a:rPr lang="ru-RU" dirty="0" smtClean="0">
                <a:solidFill>
                  <a:schemeClr val="tx1"/>
                </a:solidFill>
              </a:rPr>
              <a:t>.</a:t>
            </a:r>
            <a:r>
              <a:rPr lang="ru-RU" dirty="0">
                <a:solidFill>
                  <a:schemeClr val="tx1"/>
                </a:solidFill>
              </a:rPr>
              <a:t> Основные этапы работы в данной стратегии таковы:</a:t>
            </a:r>
          </a:p>
          <a:p>
            <a:r>
              <a:rPr lang="ru-RU" sz="2800" b="1" dirty="0" smtClean="0"/>
              <a:t>И</a:t>
            </a:r>
            <a:r>
              <a:rPr lang="ru-RU" dirty="0" smtClean="0">
                <a:solidFill>
                  <a:schemeClr val="tx1"/>
                </a:solidFill>
              </a:rPr>
              <a:t>дентифицируйте проблему</a:t>
            </a:r>
          </a:p>
          <a:p>
            <a:r>
              <a:rPr lang="ru-RU" sz="2800" b="1" dirty="0"/>
              <a:t>Д</a:t>
            </a:r>
            <a:r>
              <a:rPr lang="ru-RU" dirty="0">
                <a:solidFill>
                  <a:schemeClr val="tx1"/>
                </a:solidFill>
              </a:rPr>
              <a:t>оберитесь до сути</a:t>
            </a:r>
          </a:p>
          <a:p>
            <a:r>
              <a:rPr lang="ru-RU" sz="2800" b="1" dirty="0"/>
              <a:t>Е</a:t>
            </a:r>
            <a:r>
              <a:rPr lang="ru-RU" dirty="0">
                <a:solidFill>
                  <a:schemeClr val="tx1"/>
                </a:solidFill>
              </a:rPr>
              <a:t>сть варианты решения</a:t>
            </a:r>
            <a:r>
              <a:rPr lang="ru-RU" dirty="0" smtClean="0"/>
              <a:t>.</a:t>
            </a:r>
          </a:p>
          <a:p>
            <a:r>
              <a:rPr lang="ru-RU" sz="2800" b="1" dirty="0" smtClean="0"/>
              <a:t>А</a:t>
            </a:r>
            <a:r>
              <a:rPr lang="ru-RU" dirty="0" smtClean="0"/>
              <a:t> </a:t>
            </a:r>
            <a:r>
              <a:rPr lang="ru-RU" dirty="0" smtClean="0">
                <a:solidFill>
                  <a:schemeClr val="tx1"/>
                </a:solidFill>
              </a:rPr>
              <a:t>теперь за дело</a:t>
            </a:r>
          </a:p>
          <a:p>
            <a:r>
              <a:rPr lang="ru-RU" sz="2800" b="1" dirty="0" smtClean="0"/>
              <a:t>Л</a:t>
            </a:r>
            <a:r>
              <a:rPr lang="ru-RU" dirty="0" smtClean="0">
                <a:solidFill>
                  <a:schemeClr val="tx1"/>
                </a:solidFill>
              </a:rPr>
              <a:t>огический </a:t>
            </a:r>
            <a:r>
              <a:rPr lang="ru-RU" dirty="0">
                <a:solidFill>
                  <a:schemeClr val="tx1"/>
                </a:solidFill>
              </a:rPr>
              <a:t>вывод</a:t>
            </a:r>
          </a:p>
          <a:p>
            <a:endParaRPr lang="ru-RU" dirty="0" smtClean="0"/>
          </a:p>
          <a:p>
            <a:endParaRPr lang="ru-RU" dirty="0"/>
          </a:p>
        </p:txBody>
      </p:sp>
      <p:graphicFrame>
        <p:nvGraphicFramePr>
          <p:cNvPr id="17" name="Таблица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9120843"/>
              </p:ext>
            </p:extLst>
          </p:nvPr>
        </p:nvGraphicFramePr>
        <p:xfrm>
          <a:off x="5318518" y="2547404"/>
          <a:ext cx="6077585" cy="3591320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3504640"/>
                <a:gridCol w="2572945"/>
              </a:tblGrid>
              <a:tr h="39358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Какую проблему вы должны решить?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 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9358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Какой информацией вы владеете?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 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9358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Что помогло бы решить проблему?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 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78716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Каковы три главных способа решения проблемы?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 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9358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Какой из способов лучше и почему?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 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13764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Стратегия решения проблем «ИДЕАЛ»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23211" y="1688432"/>
            <a:ext cx="10262936" cy="4776536"/>
          </a:xfrm>
        </p:spPr>
        <p:txBody>
          <a:bodyPr/>
          <a:lstStyle/>
          <a:p>
            <a:r>
              <a:rPr lang="ru-RU" dirty="0" smtClean="0">
                <a:solidFill>
                  <a:schemeClr val="tx1"/>
                </a:solidFill>
              </a:rPr>
              <a:t>Урок в 6 классе «Воздушное питание растений. Фотосинтез»</a:t>
            </a:r>
            <a:endParaRPr lang="ru-RU" dirty="0">
              <a:solidFill>
                <a:schemeClr val="tx1"/>
              </a:solidFill>
            </a:endParaRPr>
          </a:p>
          <a:p>
            <a:endParaRPr lang="ru-RU" dirty="0" smtClean="0"/>
          </a:p>
          <a:p>
            <a:endParaRPr lang="ru-RU" dirty="0"/>
          </a:p>
        </p:txBody>
      </p:sp>
      <p:graphicFrame>
        <p:nvGraphicFramePr>
          <p:cNvPr id="17" name="Таблица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86786971"/>
              </p:ext>
            </p:extLst>
          </p:nvPr>
        </p:nvGraphicFramePr>
        <p:xfrm>
          <a:off x="5734155" y="2339586"/>
          <a:ext cx="6077585" cy="3591320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3504640"/>
                <a:gridCol w="2572945"/>
              </a:tblGrid>
              <a:tr h="39358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Какую проблему вы должны решить?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 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9358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Какой информацией вы владеете?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 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9358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Что помогло бы решить проблему?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 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78716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Каковы три главных способа решения проблемы?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 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9358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Какой из способов лучше и почему?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 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5" name="Прямоугольник 4"/>
          <p:cNvSpPr>
            <a:spLocks noChangeArrowheads="1"/>
          </p:cNvSpPr>
          <p:nvPr/>
        </p:nvSpPr>
        <p:spPr bwMode="auto">
          <a:xfrm>
            <a:off x="415637" y="2245128"/>
            <a:ext cx="5133109" cy="4176453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algn="just"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Более трехсот лет назад ученый Ван-</a:t>
            </a:r>
            <a:r>
              <a:rPr lang="ru-RU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Гельмонт</a:t>
            </a:r>
            <a:r>
              <a:rPr lang="ru-RU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поставил опыт: поместил в горшок 80 кг земли и посадил в него ветку ивы, предварительно взвесив ее. Растущему в горшке растению в течение 5 лет не давали никакого питания, а только поливали дождевой водой, не содержащей минеральных солей. Взвесив иву через 5 лет, Ван-</a:t>
            </a:r>
            <a:r>
              <a:rPr lang="ru-RU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Гельмонт</a:t>
            </a:r>
            <a:r>
              <a:rPr lang="ru-RU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обнаружил, что вес ее увеличился на 65 кг, а вес земли в горшке уменьшился всего на 50 г. Откуда растение добыло 64 кг 950 г питательных (органических) веществ, для Ван-</a:t>
            </a:r>
            <a:r>
              <a:rPr lang="ru-RU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Гельмонта</a:t>
            </a:r>
            <a:r>
              <a:rPr lang="ru-RU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осталось загадкой.</a:t>
            </a:r>
            <a:endParaRPr lang="ru-RU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7869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bg2">
                    <a:lumMod val="25000"/>
                  </a:schemeClr>
                </a:solidFill>
              </a:rPr>
              <a:t>Работа в группах. Моделирование учебных ситуаций.</a:t>
            </a:r>
            <a:endParaRPr lang="ru-RU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06582" y="2182091"/>
            <a:ext cx="6380018" cy="4038600"/>
          </a:xfrm>
        </p:spPr>
        <p:txBody>
          <a:bodyPr/>
          <a:lstStyle/>
          <a:p>
            <a:pPr>
              <a:buClr>
                <a:schemeClr val="bg2">
                  <a:lumMod val="50000"/>
                </a:schemeClr>
              </a:buClr>
            </a:pPr>
            <a:r>
              <a:rPr lang="ru-RU" sz="2800" dirty="0" smtClean="0">
                <a:solidFill>
                  <a:schemeClr val="tx1"/>
                </a:solidFill>
              </a:rPr>
              <a:t>Выбрать класс, тему урока.</a:t>
            </a:r>
          </a:p>
          <a:p>
            <a:pPr>
              <a:buClr>
                <a:schemeClr val="bg2">
                  <a:lumMod val="50000"/>
                </a:schemeClr>
              </a:buClr>
            </a:pPr>
            <a:r>
              <a:rPr lang="ru-RU" sz="2800" dirty="0" smtClean="0">
                <a:solidFill>
                  <a:schemeClr val="tx1"/>
                </a:solidFill>
              </a:rPr>
              <a:t>Определить цель урока, задачи, этапы.</a:t>
            </a:r>
          </a:p>
          <a:p>
            <a:pPr>
              <a:buClr>
                <a:schemeClr val="bg2">
                  <a:lumMod val="50000"/>
                </a:schemeClr>
              </a:buClr>
            </a:pPr>
            <a:r>
              <a:rPr lang="ru-RU" sz="2800" dirty="0" smtClean="0">
                <a:solidFill>
                  <a:schemeClr val="tx1"/>
                </a:solidFill>
              </a:rPr>
              <a:t>Смоделировать учебные ситуации отдельных этапов урока, используя продуктивные задания и различные приемы.</a:t>
            </a:r>
          </a:p>
          <a:p>
            <a:pPr>
              <a:buClr>
                <a:schemeClr val="bg2">
                  <a:lumMod val="50000"/>
                </a:schemeClr>
              </a:buClr>
            </a:pPr>
            <a:r>
              <a:rPr lang="ru-RU" sz="2800" dirty="0" smtClean="0">
                <a:solidFill>
                  <a:schemeClr val="tx1"/>
                </a:solidFill>
              </a:rPr>
              <a:t>Презентовать свою работу </a:t>
            </a:r>
            <a:r>
              <a:rPr lang="ru-RU" sz="2800" smtClean="0">
                <a:solidFill>
                  <a:schemeClr val="tx1"/>
                </a:solidFill>
              </a:rPr>
              <a:t>другим группам.</a:t>
            </a:r>
            <a:endParaRPr lang="ru-RU" sz="2800" dirty="0">
              <a:solidFill>
                <a:schemeClr val="tx1"/>
              </a:solidFill>
            </a:endParaRPr>
          </a:p>
        </p:txBody>
      </p:sp>
      <p:pic>
        <p:nvPicPr>
          <p:cNvPr id="3074" name="Picture 2" descr="http://stereolife.pro/wp-content/uploads/2014/06/%D0%BE%D0%B1%D1%81%D1%83%D0%B6%D0%B4%D0%B5%D0%BD%D0%B8%D0%B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8884" y="1827357"/>
            <a:ext cx="4762500" cy="3867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3310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>
            <a:spLocks noChangeArrowheads="1"/>
          </p:cNvSpPr>
          <p:nvPr/>
        </p:nvSpPr>
        <p:spPr bwMode="auto">
          <a:xfrm>
            <a:off x="5237018" y="232610"/>
            <a:ext cx="6429770" cy="356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indent="269875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algn="just" fontAlgn="base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ru-RU" altLang="ru-RU" sz="2800" i="1" dirty="0">
                <a:solidFill>
                  <a:prstClr val="black"/>
                </a:solidFill>
              </a:rPr>
              <a:t>Нужно, чтобы дети, по возможности, учились самостоятельно, а учитель руководил этим самостоятельным процессом и давал для него материал.</a:t>
            </a:r>
            <a:r>
              <a:rPr lang="ru-RU" altLang="ru-RU" sz="28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					</a:t>
            </a:r>
            <a:r>
              <a:rPr lang="ru-RU" altLang="ru-RU" sz="2800" dirty="0">
                <a:solidFill>
                  <a:srgbClr val="333333"/>
                </a:solidFill>
                <a:latin typeface="Times New Roman" panose="02020603050405020304" pitchFamily="18" charset="0"/>
              </a:rPr>
              <a:t>		</a:t>
            </a:r>
            <a:r>
              <a:rPr lang="ru-RU" altLang="ru-RU" sz="2800" dirty="0">
                <a:solidFill>
                  <a:prstClr val="black"/>
                </a:solidFill>
              </a:rPr>
              <a:t>К.Д. Ушинский</a:t>
            </a:r>
          </a:p>
        </p:txBody>
      </p:sp>
      <p:pic>
        <p:nvPicPr>
          <p:cNvPr id="5" name="Picture 6" descr="DSC0646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72" r="19672"/>
          <a:stretch>
            <a:fillRect/>
          </a:stretch>
        </p:blipFill>
        <p:spPr bwMode="auto">
          <a:xfrm>
            <a:off x="1005465" y="1580861"/>
            <a:ext cx="4075112" cy="3640138"/>
          </a:xfrm>
          <a:prstGeom prst="rect">
            <a:avLst/>
          </a:prstGeom>
          <a:noFill/>
          <a:ln w="28575">
            <a:solidFill>
              <a:srgbClr val="99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Заголовок 2"/>
          <p:cNvSpPr txBox="1">
            <a:spLocks/>
          </p:cNvSpPr>
          <p:nvPr/>
        </p:nvSpPr>
        <p:spPr bwMode="auto">
          <a:xfrm>
            <a:off x="5269635" y="3607825"/>
            <a:ext cx="6557963" cy="3083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Corbel" panose="020B0503020204020204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Corbel" panose="020B0503020204020204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Corbel" panose="020B0503020204020204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Corbel" panose="020B050302020402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Corbel" panose="020B050302020402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Corbel" panose="020B050302020402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Corbel" panose="020B050302020402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Corbel" panose="020B0503020204020204" pitchFamily="34" charset="0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3DED1">
                    <a:lumMod val="25000"/>
                  </a:srgbClr>
                </a:solidFill>
                <a:effectLst/>
                <a:uLnTx/>
                <a:uFillTx/>
                <a:latin typeface="Corbel" panose="020B0503020204020204"/>
                <a:ea typeface="+mj-ea"/>
                <a:cs typeface="+mj-cs"/>
              </a:rPr>
              <a:t>Очень важно, чтобы учитель поддерживал инициативу ученика в нужном направлении и обеспечивал </a:t>
            </a:r>
            <a:r>
              <a:rPr kumimoji="0" lang="ru-RU" sz="3600" b="1" i="1" u="none" strike="noStrike" kern="1200" cap="none" spc="0" normalizeH="0" baseline="0" noProof="0" dirty="0" smtClean="0">
                <a:ln>
                  <a:noFill/>
                </a:ln>
                <a:solidFill>
                  <a:srgbClr val="E3DED1">
                    <a:lumMod val="25000"/>
                  </a:srgbClr>
                </a:solidFill>
                <a:effectLst/>
                <a:uLnTx/>
                <a:uFillTx/>
                <a:latin typeface="Corbel" panose="020B0503020204020204"/>
                <a:ea typeface="+mj-ea"/>
                <a:cs typeface="+mj-cs"/>
              </a:rPr>
              <a:t>приоритет</a:t>
            </a:r>
            <a:r>
              <a:rPr kumimoji="0" lang="ru-RU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3DED1">
                    <a:lumMod val="25000"/>
                  </a:srgbClr>
                </a:solidFill>
                <a:effectLst/>
                <a:uLnTx/>
                <a:uFillTx/>
                <a:latin typeface="Corbel" panose="020B0503020204020204"/>
                <a:ea typeface="+mj-ea"/>
                <a:cs typeface="+mj-cs"/>
              </a:rPr>
              <a:t> </a:t>
            </a:r>
            <a:r>
              <a:rPr kumimoji="0" lang="ru-RU" sz="3600" b="1" i="1" u="none" strike="noStrike" kern="1200" cap="none" spc="0" normalizeH="0" baseline="0" noProof="0" dirty="0" smtClean="0">
                <a:ln>
                  <a:noFill/>
                </a:ln>
                <a:solidFill>
                  <a:srgbClr val="E3DED1">
                    <a:lumMod val="25000"/>
                  </a:srgbClr>
                </a:solidFill>
                <a:effectLst/>
                <a:uLnTx/>
                <a:uFillTx/>
                <a:latin typeface="Corbel" panose="020B0503020204020204"/>
                <a:ea typeface="+mj-ea"/>
                <a:cs typeface="+mj-cs"/>
              </a:rPr>
              <a:t>его деятельности </a:t>
            </a:r>
            <a:r>
              <a:rPr kumimoji="0" lang="ru-RU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3DED1">
                    <a:lumMod val="25000"/>
                  </a:srgbClr>
                </a:solidFill>
                <a:effectLst/>
                <a:uLnTx/>
                <a:uFillTx/>
                <a:latin typeface="Corbel" panose="020B0503020204020204"/>
                <a:ea typeface="+mj-ea"/>
                <a:cs typeface="+mj-cs"/>
              </a:rPr>
              <a:t>по отношению к своей собственной.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E3DED1">
                  <a:lumMod val="25000"/>
                </a:srgbClr>
              </a:solidFill>
              <a:effectLst/>
              <a:uLnTx/>
              <a:uFillTx/>
              <a:latin typeface="Corbel" panose="020B0503020204020204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986034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4854" y="436419"/>
            <a:ext cx="9875838" cy="884670"/>
          </a:xfrm>
        </p:spPr>
        <p:txBody>
          <a:bodyPr/>
          <a:lstStyle/>
          <a:p>
            <a:r>
              <a:rPr lang="ru-RU" dirty="0" smtClean="0"/>
              <a:t>Рефлексия. Шесть шляп мышления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232073" y="1433945"/>
            <a:ext cx="4759036" cy="5008419"/>
          </a:xfrm>
        </p:spPr>
        <p:txBody>
          <a:bodyPr/>
          <a:lstStyle/>
          <a:p>
            <a:r>
              <a:rPr lang="ru-RU" u="sng" dirty="0">
                <a:solidFill>
                  <a:schemeClr val="tx1"/>
                </a:solidFill>
              </a:rPr>
              <a:t>Зеленая шляпа</a:t>
            </a:r>
            <a:r>
              <a:rPr lang="ru-RU" dirty="0">
                <a:solidFill>
                  <a:schemeClr val="tx1"/>
                </a:solidFill>
              </a:rPr>
              <a:t>.</a:t>
            </a:r>
            <a:r>
              <a:rPr lang="ru-RU" dirty="0"/>
              <a:t> </a:t>
            </a:r>
            <a:r>
              <a:rPr lang="ru-RU" dirty="0">
                <a:solidFill>
                  <a:schemeClr val="tx1"/>
                </a:solidFill>
              </a:rPr>
              <a:t>Творческое, </a:t>
            </a:r>
            <a:r>
              <a:rPr lang="ru-RU" sz="2000" b="1" i="1" dirty="0">
                <a:solidFill>
                  <a:schemeClr val="tx1"/>
                </a:solidFill>
              </a:rPr>
              <a:t>креативное мышление</a:t>
            </a:r>
            <a:r>
              <a:rPr lang="ru-RU" sz="2000" dirty="0">
                <a:solidFill>
                  <a:schemeClr val="tx1"/>
                </a:solidFill>
              </a:rPr>
              <a:t>. Творческое отображение событий </a:t>
            </a:r>
            <a:r>
              <a:rPr lang="ru-RU" sz="2000" dirty="0" smtClean="0">
                <a:solidFill>
                  <a:schemeClr val="tx1"/>
                </a:solidFill>
              </a:rPr>
              <a:t>(</a:t>
            </a:r>
            <a:r>
              <a:rPr lang="ru-RU" sz="2000" dirty="0">
                <a:solidFill>
                  <a:schemeClr val="tx1"/>
                </a:solidFill>
              </a:rPr>
              <a:t>нарисовать, сочинить частушку или небольшой стишок).</a:t>
            </a:r>
          </a:p>
          <a:p>
            <a:r>
              <a:rPr lang="ru-RU" u="sng" dirty="0">
                <a:solidFill>
                  <a:schemeClr val="tx1"/>
                </a:solidFill>
              </a:rPr>
              <a:t>Синяя шляпа</a:t>
            </a:r>
            <a:r>
              <a:rPr lang="ru-RU" sz="2000" dirty="0" smtClean="0">
                <a:solidFill>
                  <a:schemeClr val="tx1"/>
                </a:solidFill>
              </a:rPr>
              <a:t>. </a:t>
            </a:r>
            <a:r>
              <a:rPr lang="ru-RU" sz="2000" b="1" i="1" dirty="0">
                <a:solidFill>
                  <a:schemeClr val="tx1"/>
                </a:solidFill>
              </a:rPr>
              <a:t>Продуктивное управление процессом мышления.</a:t>
            </a:r>
            <a:r>
              <a:rPr lang="ru-RU" sz="2000" dirty="0">
                <a:solidFill>
                  <a:schemeClr val="tx1"/>
                </a:solidFill>
              </a:rPr>
              <a:t> Какой жизненный урок преподнесли тебе события </a:t>
            </a:r>
            <a:r>
              <a:rPr lang="ru-RU" sz="2000" dirty="0" smtClean="0">
                <a:solidFill>
                  <a:schemeClr val="tx1"/>
                </a:solidFill>
              </a:rPr>
              <a:t>занятия, </a:t>
            </a:r>
            <a:r>
              <a:rPr lang="ru-RU" sz="2000" dirty="0">
                <a:solidFill>
                  <a:schemeClr val="tx1"/>
                </a:solidFill>
              </a:rPr>
              <a:t>изученные факты, почему для твоей жизни будет важен этот опыт?</a:t>
            </a:r>
          </a:p>
          <a:p>
            <a:r>
              <a:rPr lang="ru-RU" u="sng" dirty="0">
                <a:solidFill>
                  <a:schemeClr val="tx1"/>
                </a:solidFill>
              </a:rPr>
              <a:t>Красная шляпа</a:t>
            </a:r>
            <a:r>
              <a:rPr lang="ru-RU" sz="2000" dirty="0" smtClean="0">
                <a:solidFill>
                  <a:schemeClr val="tx1"/>
                </a:solidFill>
              </a:rPr>
              <a:t>. </a:t>
            </a:r>
            <a:r>
              <a:rPr lang="ru-RU" sz="2000" b="1" i="1" dirty="0">
                <a:solidFill>
                  <a:schemeClr val="tx1"/>
                </a:solidFill>
              </a:rPr>
              <a:t>Эмоциональное мышление</a:t>
            </a:r>
            <a:r>
              <a:rPr lang="ru-RU" sz="2000" dirty="0">
                <a:solidFill>
                  <a:schemeClr val="tx1"/>
                </a:solidFill>
              </a:rPr>
              <a:t>. В красной шляпе говорят только о чувствах. Что ты чувствовал на различных  этапах </a:t>
            </a:r>
            <a:r>
              <a:rPr lang="ru-RU" sz="2000" dirty="0" smtClean="0">
                <a:solidFill>
                  <a:schemeClr val="tx1"/>
                </a:solidFill>
              </a:rPr>
              <a:t>занятия, </a:t>
            </a:r>
            <a:r>
              <a:rPr lang="ru-RU" sz="2000" dirty="0">
                <a:solidFill>
                  <a:schemeClr val="tx1"/>
                </a:solidFill>
              </a:rPr>
              <a:t>при изучении отдельных фактов?</a:t>
            </a:r>
            <a:endParaRPr lang="ru-RU" sz="2000" dirty="0" smtClean="0">
              <a:solidFill>
                <a:schemeClr val="tx1"/>
              </a:solidFill>
            </a:endParaRPr>
          </a:p>
        </p:txBody>
      </p:sp>
      <p:grpSp>
        <p:nvGrpSpPr>
          <p:cNvPr id="25" name="Группа 24"/>
          <p:cNvGrpSpPr>
            <a:grpSpLocks/>
          </p:cNvGrpSpPr>
          <p:nvPr/>
        </p:nvGrpSpPr>
        <p:grpSpPr bwMode="auto">
          <a:xfrm>
            <a:off x="6184323" y="5012747"/>
            <a:ext cx="1251585" cy="837565"/>
            <a:chOff x="1521" y="4974"/>
            <a:chExt cx="2340" cy="1740"/>
          </a:xfrm>
        </p:grpSpPr>
        <p:sp>
          <p:nvSpPr>
            <p:cNvPr id="26" name="Oval 111"/>
            <p:cNvSpPr>
              <a:spLocks noChangeArrowheads="1"/>
            </p:cNvSpPr>
            <p:nvPr/>
          </p:nvSpPr>
          <p:spPr bwMode="auto">
            <a:xfrm>
              <a:off x="1521" y="5994"/>
              <a:ext cx="2340" cy="72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ru-RU"/>
            </a:p>
          </p:txBody>
        </p:sp>
        <p:sp>
          <p:nvSpPr>
            <p:cNvPr id="27" name="AutoShape 112"/>
            <p:cNvSpPr>
              <a:spLocks noChangeArrowheads="1"/>
            </p:cNvSpPr>
            <p:nvPr/>
          </p:nvSpPr>
          <p:spPr bwMode="auto">
            <a:xfrm>
              <a:off x="2061" y="4974"/>
              <a:ext cx="1260" cy="1440"/>
            </a:xfrm>
            <a:prstGeom prst="can">
              <a:avLst>
                <a:gd name="adj" fmla="val 28571"/>
              </a:avLst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ru-RU"/>
            </a:p>
          </p:txBody>
        </p:sp>
      </p:grpSp>
      <p:grpSp>
        <p:nvGrpSpPr>
          <p:cNvPr id="28" name="Группа 27"/>
          <p:cNvGrpSpPr>
            <a:grpSpLocks/>
          </p:cNvGrpSpPr>
          <p:nvPr/>
        </p:nvGrpSpPr>
        <p:grpSpPr bwMode="auto">
          <a:xfrm>
            <a:off x="6254981" y="3362730"/>
            <a:ext cx="1160145" cy="813435"/>
            <a:chOff x="1521" y="4974"/>
            <a:chExt cx="2340" cy="1740"/>
          </a:xfrm>
        </p:grpSpPr>
        <p:sp>
          <p:nvSpPr>
            <p:cNvPr id="29" name="Oval 114"/>
            <p:cNvSpPr>
              <a:spLocks noChangeArrowheads="1"/>
            </p:cNvSpPr>
            <p:nvPr/>
          </p:nvSpPr>
          <p:spPr bwMode="auto">
            <a:xfrm>
              <a:off x="1521" y="5994"/>
              <a:ext cx="2340" cy="720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ru-RU"/>
            </a:p>
          </p:txBody>
        </p:sp>
        <p:sp>
          <p:nvSpPr>
            <p:cNvPr id="30" name="AutoShape 115"/>
            <p:cNvSpPr>
              <a:spLocks noChangeArrowheads="1"/>
            </p:cNvSpPr>
            <p:nvPr/>
          </p:nvSpPr>
          <p:spPr bwMode="auto">
            <a:xfrm>
              <a:off x="2061" y="4974"/>
              <a:ext cx="1260" cy="1440"/>
            </a:xfrm>
            <a:prstGeom prst="can">
              <a:avLst>
                <a:gd name="adj" fmla="val 28571"/>
              </a:avLst>
            </a:prstGeom>
            <a:solidFill>
              <a:srgbClr val="0000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ru-RU"/>
            </a:p>
          </p:txBody>
        </p:sp>
      </p:grpSp>
      <p:grpSp>
        <p:nvGrpSpPr>
          <p:cNvPr id="31" name="Группа 30"/>
          <p:cNvGrpSpPr>
            <a:grpSpLocks/>
          </p:cNvGrpSpPr>
          <p:nvPr/>
        </p:nvGrpSpPr>
        <p:grpSpPr bwMode="auto">
          <a:xfrm>
            <a:off x="6147434" y="1483012"/>
            <a:ext cx="1143000" cy="862965"/>
            <a:chOff x="1521" y="4974"/>
            <a:chExt cx="2340" cy="1740"/>
          </a:xfrm>
        </p:grpSpPr>
        <p:sp>
          <p:nvSpPr>
            <p:cNvPr id="32" name="Oval 117"/>
            <p:cNvSpPr>
              <a:spLocks noChangeArrowheads="1"/>
            </p:cNvSpPr>
            <p:nvPr/>
          </p:nvSpPr>
          <p:spPr bwMode="auto">
            <a:xfrm>
              <a:off x="1521" y="5994"/>
              <a:ext cx="2340" cy="720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ru-RU"/>
            </a:p>
          </p:txBody>
        </p:sp>
        <p:sp>
          <p:nvSpPr>
            <p:cNvPr id="33" name="AutoShape 118"/>
            <p:cNvSpPr>
              <a:spLocks noChangeArrowheads="1"/>
            </p:cNvSpPr>
            <p:nvPr/>
          </p:nvSpPr>
          <p:spPr bwMode="auto">
            <a:xfrm>
              <a:off x="2061" y="4974"/>
              <a:ext cx="1260" cy="1440"/>
            </a:xfrm>
            <a:prstGeom prst="can">
              <a:avLst>
                <a:gd name="adj" fmla="val 28571"/>
              </a:avLst>
            </a:prstGeom>
            <a:solidFill>
              <a:srgbClr val="008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ru-RU"/>
            </a:p>
          </p:txBody>
        </p:sp>
      </p:grpSp>
      <p:grpSp>
        <p:nvGrpSpPr>
          <p:cNvPr id="34" name="Группа 33"/>
          <p:cNvGrpSpPr>
            <a:grpSpLocks/>
          </p:cNvGrpSpPr>
          <p:nvPr/>
        </p:nvGrpSpPr>
        <p:grpSpPr bwMode="auto">
          <a:xfrm>
            <a:off x="581544" y="3131878"/>
            <a:ext cx="1125855" cy="807720"/>
            <a:chOff x="1521" y="4974"/>
            <a:chExt cx="2340" cy="1740"/>
          </a:xfrm>
        </p:grpSpPr>
        <p:sp>
          <p:nvSpPr>
            <p:cNvPr id="35" name="Oval 120"/>
            <p:cNvSpPr>
              <a:spLocks noChangeArrowheads="1"/>
            </p:cNvSpPr>
            <p:nvPr/>
          </p:nvSpPr>
          <p:spPr bwMode="auto">
            <a:xfrm>
              <a:off x="1521" y="5994"/>
              <a:ext cx="2340" cy="720"/>
            </a:xfrm>
            <a:prstGeom prst="ellipse">
              <a:avLst/>
            </a:prstGeom>
            <a:solidFill>
              <a:srgbClr val="333333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ru-RU"/>
            </a:p>
          </p:txBody>
        </p:sp>
        <p:sp>
          <p:nvSpPr>
            <p:cNvPr id="36" name="AutoShape 121"/>
            <p:cNvSpPr>
              <a:spLocks noChangeArrowheads="1"/>
            </p:cNvSpPr>
            <p:nvPr/>
          </p:nvSpPr>
          <p:spPr bwMode="auto">
            <a:xfrm>
              <a:off x="2061" y="4974"/>
              <a:ext cx="1260" cy="1440"/>
            </a:xfrm>
            <a:prstGeom prst="can">
              <a:avLst>
                <a:gd name="adj" fmla="val 28571"/>
              </a:avLst>
            </a:prstGeom>
            <a:solidFill>
              <a:srgbClr val="333333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ru-RU"/>
            </a:p>
          </p:txBody>
        </p:sp>
      </p:grpSp>
      <p:grpSp>
        <p:nvGrpSpPr>
          <p:cNvPr id="37" name="Группа 36"/>
          <p:cNvGrpSpPr>
            <a:grpSpLocks/>
          </p:cNvGrpSpPr>
          <p:nvPr/>
        </p:nvGrpSpPr>
        <p:grpSpPr bwMode="auto">
          <a:xfrm>
            <a:off x="577907" y="4933143"/>
            <a:ext cx="1143000" cy="826135"/>
            <a:chOff x="1521" y="4974"/>
            <a:chExt cx="2340" cy="1740"/>
          </a:xfrm>
        </p:grpSpPr>
        <p:sp>
          <p:nvSpPr>
            <p:cNvPr id="38" name="Oval 123"/>
            <p:cNvSpPr>
              <a:spLocks noChangeArrowheads="1"/>
            </p:cNvSpPr>
            <p:nvPr/>
          </p:nvSpPr>
          <p:spPr bwMode="auto">
            <a:xfrm>
              <a:off x="1521" y="5994"/>
              <a:ext cx="2340" cy="720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ru-RU"/>
            </a:p>
          </p:txBody>
        </p:sp>
        <p:sp>
          <p:nvSpPr>
            <p:cNvPr id="39" name="AutoShape 124"/>
            <p:cNvSpPr>
              <a:spLocks noChangeArrowheads="1"/>
            </p:cNvSpPr>
            <p:nvPr/>
          </p:nvSpPr>
          <p:spPr bwMode="auto">
            <a:xfrm>
              <a:off x="2061" y="4974"/>
              <a:ext cx="1260" cy="1440"/>
            </a:xfrm>
            <a:prstGeom prst="can">
              <a:avLst>
                <a:gd name="adj" fmla="val 28571"/>
              </a:avLst>
            </a:prstGeom>
            <a:solidFill>
              <a:srgbClr val="FFFF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ru-RU"/>
            </a:p>
          </p:txBody>
        </p:sp>
      </p:grpSp>
      <p:sp>
        <p:nvSpPr>
          <p:cNvPr id="46" name="Объект 2"/>
          <p:cNvSpPr txBox="1">
            <a:spLocks/>
          </p:cNvSpPr>
          <p:nvPr/>
        </p:nvSpPr>
        <p:spPr bwMode="auto">
          <a:xfrm>
            <a:off x="1704109" y="1503219"/>
            <a:ext cx="4551218" cy="4897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182563" algn="l" rtl="0" fontAlgn="base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Corbel" panose="020B0503020204020204" pitchFamily="34" charset="0"/>
              <a:buChar char="•"/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-182563" algn="l" rtl="0" fontAlgn="base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730250" indent="-182563" algn="l" rtl="0" fontAlgn="base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004888" indent="-182563" algn="l" rtl="0" fontAlgn="base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279525" indent="-182563" algn="l" rtl="0" fontAlgn="base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u="sng" dirty="0" smtClean="0">
                <a:solidFill>
                  <a:schemeClr val="tx1"/>
                </a:solidFill>
              </a:rPr>
              <a:t>Белая шляпа</a:t>
            </a:r>
            <a:r>
              <a:rPr lang="ru-RU" dirty="0" smtClean="0">
                <a:solidFill>
                  <a:schemeClr val="tx1"/>
                </a:solidFill>
              </a:rPr>
              <a:t>.</a:t>
            </a:r>
            <a:r>
              <a:rPr lang="ru-RU" dirty="0"/>
              <a:t> </a:t>
            </a:r>
            <a:r>
              <a:rPr lang="ru-RU" dirty="0">
                <a:solidFill>
                  <a:schemeClr val="tx1"/>
                </a:solidFill>
              </a:rPr>
              <a:t>Сбор фактов и цифр, </a:t>
            </a:r>
            <a:r>
              <a:rPr lang="ru-RU" b="1" i="1" dirty="0" err="1">
                <a:solidFill>
                  <a:schemeClr val="tx1"/>
                </a:solidFill>
              </a:rPr>
              <a:t>безоценочная</a:t>
            </a:r>
            <a:r>
              <a:rPr lang="ru-RU" b="1" i="1" dirty="0">
                <a:solidFill>
                  <a:schemeClr val="tx1"/>
                </a:solidFill>
              </a:rPr>
              <a:t> информация</a:t>
            </a:r>
            <a:r>
              <a:rPr lang="ru-RU" dirty="0">
                <a:solidFill>
                  <a:schemeClr val="tx1"/>
                </a:solidFill>
              </a:rPr>
              <a:t>,   статистика. Изложение </a:t>
            </a:r>
            <a:r>
              <a:rPr lang="ru-RU" dirty="0" smtClean="0">
                <a:solidFill>
                  <a:schemeClr val="tx1"/>
                </a:solidFill>
              </a:rPr>
              <a:t>последовательности событий, </a:t>
            </a:r>
            <a:r>
              <a:rPr lang="ru-RU" dirty="0">
                <a:solidFill>
                  <a:schemeClr val="tx1"/>
                </a:solidFill>
              </a:rPr>
              <a:t>фактов изученной темы.</a:t>
            </a:r>
            <a:r>
              <a:rPr lang="ru-RU" dirty="0" smtClean="0">
                <a:solidFill>
                  <a:schemeClr val="tx1"/>
                </a:solidFill>
              </a:rPr>
              <a:t> </a:t>
            </a:r>
          </a:p>
          <a:p>
            <a:r>
              <a:rPr lang="ru-RU" u="sng" dirty="0">
                <a:solidFill>
                  <a:schemeClr val="tx1"/>
                </a:solidFill>
              </a:rPr>
              <a:t>Черная шляпа</a:t>
            </a:r>
            <a:r>
              <a:rPr lang="ru-RU" dirty="0" smtClean="0">
                <a:solidFill>
                  <a:schemeClr val="tx1"/>
                </a:solidFill>
              </a:rPr>
              <a:t>. </a:t>
            </a:r>
            <a:r>
              <a:rPr lang="ru-RU" b="1" i="1" dirty="0">
                <a:solidFill>
                  <a:schemeClr val="tx1"/>
                </a:solidFill>
              </a:rPr>
              <a:t>Критическое мышление</a:t>
            </a:r>
            <a:r>
              <a:rPr lang="ru-RU" dirty="0">
                <a:solidFill>
                  <a:schemeClr val="tx1"/>
                </a:solidFill>
              </a:rPr>
              <a:t>. Критическое оценивание </a:t>
            </a:r>
            <a:r>
              <a:rPr lang="ru-RU" dirty="0" smtClean="0">
                <a:solidFill>
                  <a:schemeClr val="tx1"/>
                </a:solidFill>
              </a:rPr>
              <a:t>событий, </a:t>
            </a:r>
            <a:r>
              <a:rPr lang="ru-RU" dirty="0">
                <a:solidFill>
                  <a:schemeClr val="tx1"/>
                </a:solidFill>
              </a:rPr>
              <a:t>изученных фактов, своего вклада в </a:t>
            </a:r>
            <a:r>
              <a:rPr lang="ru-RU" dirty="0" smtClean="0">
                <a:solidFill>
                  <a:schemeClr val="tx1"/>
                </a:solidFill>
              </a:rPr>
              <a:t>занятие.</a:t>
            </a:r>
            <a:endParaRPr lang="ru-RU" dirty="0">
              <a:solidFill>
                <a:schemeClr val="tx1"/>
              </a:solidFill>
            </a:endParaRPr>
          </a:p>
          <a:p>
            <a:r>
              <a:rPr lang="ru-RU" u="sng" dirty="0">
                <a:solidFill>
                  <a:schemeClr val="tx1"/>
                </a:solidFill>
              </a:rPr>
              <a:t>Желтая шляпа</a:t>
            </a:r>
            <a:r>
              <a:rPr lang="ru-RU" dirty="0" smtClean="0">
                <a:solidFill>
                  <a:schemeClr val="tx1"/>
                </a:solidFill>
              </a:rPr>
              <a:t>.</a:t>
            </a:r>
            <a:r>
              <a:rPr lang="ru-RU" b="1" i="1" dirty="0">
                <a:solidFill>
                  <a:schemeClr val="tx1"/>
                </a:solidFill>
              </a:rPr>
              <a:t> </a:t>
            </a:r>
            <a:r>
              <a:rPr lang="ru-RU" b="1" i="1" dirty="0" smtClean="0">
                <a:solidFill>
                  <a:schemeClr val="tx1"/>
                </a:solidFill>
              </a:rPr>
              <a:t>Оптимистическое </a:t>
            </a:r>
            <a:r>
              <a:rPr lang="ru-RU" b="1" i="1" dirty="0">
                <a:solidFill>
                  <a:schemeClr val="tx1"/>
                </a:solidFill>
              </a:rPr>
              <a:t>мышление</a:t>
            </a:r>
            <a:r>
              <a:rPr lang="ru-RU" dirty="0">
                <a:solidFill>
                  <a:schemeClr val="tx1"/>
                </a:solidFill>
              </a:rPr>
              <a:t>. Положительная оценка событий урока. Что хорошего произошло на </a:t>
            </a:r>
            <a:r>
              <a:rPr lang="ru-RU" dirty="0" smtClean="0">
                <a:solidFill>
                  <a:schemeClr val="tx1"/>
                </a:solidFill>
              </a:rPr>
              <a:t>занятии?</a:t>
            </a:r>
            <a:endParaRPr lang="ru-RU" dirty="0">
              <a:solidFill>
                <a:schemeClr val="tx1"/>
              </a:solidFill>
            </a:endParaRPr>
          </a:p>
          <a:p>
            <a:endParaRPr lang="ru-RU" dirty="0">
              <a:solidFill>
                <a:schemeClr val="tx1"/>
              </a:solidFill>
            </a:endParaRPr>
          </a:p>
        </p:txBody>
      </p:sp>
      <p:grpSp>
        <p:nvGrpSpPr>
          <p:cNvPr id="47" name="Группа 46"/>
          <p:cNvGrpSpPr>
            <a:grpSpLocks/>
          </p:cNvGrpSpPr>
          <p:nvPr/>
        </p:nvGrpSpPr>
        <p:grpSpPr bwMode="auto">
          <a:xfrm>
            <a:off x="614622" y="1325646"/>
            <a:ext cx="1070610" cy="756919"/>
            <a:chOff x="1521" y="4974"/>
            <a:chExt cx="2340" cy="1740"/>
          </a:xfrm>
        </p:grpSpPr>
        <p:sp>
          <p:nvSpPr>
            <p:cNvPr id="48" name="Oval 108"/>
            <p:cNvSpPr>
              <a:spLocks noChangeArrowheads="1"/>
            </p:cNvSpPr>
            <p:nvPr/>
          </p:nvSpPr>
          <p:spPr bwMode="auto">
            <a:xfrm>
              <a:off x="1521" y="5994"/>
              <a:ext cx="2340" cy="720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ru-RU"/>
            </a:p>
          </p:txBody>
        </p:sp>
        <p:sp>
          <p:nvSpPr>
            <p:cNvPr id="49" name="AutoShape 109"/>
            <p:cNvSpPr>
              <a:spLocks noChangeArrowheads="1"/>
            </p:cNvSpPr>
            <p:nvPr/>
          </p:nvSpPr>
          <p:spPr bwMode="auto">
            <a:xfrm>
              <a:off x="2061" y="4974"/>
              <a:ext cx="1260" cy="1440"/>
            </a:xfrm>
            <a:prstGeom prst="can">
              <a:avLst>
                <a:gd name="adj" fmla="val 28571"/>
              </a:avLst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1200851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4" name="Picture 6" descr="52694368_45147951_1245050357_1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990601"/>
            <a:ext cx="7010400" cy="5508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653" name="Rectangle 5"/>
          <p:cNvSpPr>
            <a:spLocks noChangeArrowheads="1"/>
          </p:cNvSpPr>
          <p:nvPr/>
        </p:nvSpPr>
        <p:spPr bwMode="auto">
          <a:xfrm>
            <a:off x="1891145" y="228600"/>
            <a:ext cx="8472055" cy="1143000"/>
          </a:xfrm>
          <a:prstGeom prst="rect">
            <a:avLst/>
          </a:prstGeom>
          <a:gradFill rotWithShape="1">
            <a:gsLst>
              <a:gs pos="0">
                <a:schemeClr val="bg1">
                  <a:alpha val="45000"/>
                </a:schemeClr>
              </a:gs>
              <a:gs pos="100000">
                <a:schemeClr val="bg1">
                  <a:gamma/>
                  <a:shade val="46275"/>
                  <a:invGamma/>
                  <a:alpha val="64999"/>
                </a:schemeClr>
              </a:gs>
            </a:gsLst>
            <a:lin ang="5400000" scaled="1"/>
          </a:gradFill>
          <a:ln w="9525">
            <a:solidFill>
              <a:srgbClr val="3333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b="1" dirty="0">
                <a:solidFill>
                  <a:srgbClr val="6600FF"/>
                </a:solidFill>
              </a:rPr>
              <a:t>Спасибо за </a:t>
            </a:r>
            <a:r>
              <a:rPr lang="ru-RU" altLang="ru-RU" b="1" dirty="0" smtClean="0">
                <a:solidFill>
                  <a:srgbClr val="6600FF"/>
                </a:solidFill>
              </a:rPr>
              <a:t>активную работу!</a:t>
            </a:r>
            <a:endParaRPr lang="ru-RU" altLang="ru-RU" b="1" dirty="0">
              <a:solidFill>
                <a:srgbClr val="66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9751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8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0" fill="hold"/>
                                        <p:tgtEl>
                                          <p:spTgt spid="276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0" fill="hold"/>
                                        <p:tgtEl>
                                          <p:spTgt spid="276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Заголовок 1"/>
          <p:cNvSpPr>
            <a:spLocks noGrp="1"/>
          </p:cNvSpPr>
          <p:nvPr>
            <p:ph type="title"/>
          </p:nvPr>
        </p:nvSpPr>
        <p:spPr>
          <a:xfrm>
            <a:off x="439738" y="153988"/>
            <a:ext cx="5821362" cy="903287"/>
          </a:xfrm>
        </p:spPr>
        <p:txBody>
          <a:bodyPr/>
          <a:lstStyle/>
          <a:p>
            <a:r>
              <a:rPr lang="ru-RU" altLang="ru-RU" dirty="0" smtClean="0"/>
              <a:t>Учебная ситуация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94851" y="1478654"/>
            <a:ext cx="8737016" cy="1251785"/>
          </a:xfrm>
        </p:spPr>
        <p:txBody>
          <a:bodyPr rtlCol="0">
            <a:normAutofit/>
          </a:bodyPr>
          <a:lstStyle/>
          <a:p>
            <a:pPr indent="-182880" fontAlgn="auto">
              <a:spcAft>
                <a:spcPts val="0"/>
              </a:spcAft>
              <a:defRPr/>
            </a:pPr>
            <a:r>
              <a:rPr lang="ru-RU" sz="2400" dirty="0" smtClean="0">
                <a:solidFill>
                  <a:schemeClr val="tx1"/>
                </a:solidFill>
              </a:rPr>
              <a:t>Учебная </a:t>
            </a:r>
            <a:r>
              <a:rPr lang="ru-RU" sz="2400" dirty="0">
                <a:solidFill>
                  <a:schemeClr val="tx1"/>
                </a:solidFill>
              </a:rPr>
              <a:t>ситуация выступает как особая структурная </a:t>
            </a:r>
            <a:r>
              <a:rPr lang="ru-RU" sz="2400" b="1" i="1" dirty="0">
                <a:solidFill>
                  <a:schemeClr val="tx1"/>
                </a:solidFill>
              </a:rPr>
              <a:t>единица учебной деятельности</a:t>
            </a:r>
            <a:r>
              <a:rPr lang="ru-RU" sz="2400" dirty="0">
                <a:solidFill>
                  <a:schemeClr val="tx1"/>
                </a:solidFill>
              </a:rPr>
              <a:t>, содержащей ее полный замкнутый </a:t>
            </a:r>
            <a:r>
              <a:rPr lang="ru-RU" sz="2400" dirty="0" smtClean="0">
                <a:solidFill>
                  <a:schemeClr val="tx1"/>
                </a:solidFill>
              </a:rPr>
              <a:t>цикл:</a:t>
            </a:r>
          </a:p>
          <a:p>
            <a:pPr lvl="3" indent="-182880" fontAlgn="auto">
              <a:spcAft>
                <a:spcPts val="0"/>
              </a:spcAft>
              <a:defRPr/>
            </a:pPr>
            <a:endParaRPr lang="ru-RU" sz="1800" dirty="0" smtClean="0">
              <a:solidFill>
                <a:schemeClr val="tx1"/>
              </a:solidFill>
            </a:endParaRPr>
          </a:p>
        </p:txBody>
      </p:sp>
      <p:pic>
        <p:nvPicPr>
          <p:cNvPr id="6" name="Picture 4" descr="http://spet.pro/uploads/posts/2015-04/1428994533_foto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8719" y="345634"/>
            <a:ext cx="2128728" cy="3358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6094" name="Группа 46093"/>
          <p:cNvGrpSpPr/>
          <p:nvPr/>
        </p:nvGrpSpPr>
        <p:grpSpPr>
          <a:xfrm>
            <a:off x="689931" y="3341154"/>
            <a:ext cx="1596069" cy="1064592"/>
            <a:chOff x="876968" y="3590536"/>
            <a:chExt cx="1332991" cy="609600"/>
          </a:xfrm>
        </p:grpSpPr>
        <p:sp>
          <p:nvSpPr>
            <p:cNvPr id="46083" name="Полилиния 46082"/>
            <p:cNvSpPr/>
            <p:nvPr/>
          </p:nvSpPr>
          <p:spPr>
            <a:xfrm>
              <a:off x="876968" y="3590536"/>
              <a:ext cx="1016000" cy="609600"/>
            </a:xfrm>
            <a:custGeom>
              <a:avLst/>
              <a:gdLst>
                <a:gd name="connsiteX0" fmla="*/ 0 w 1016000"/>
                <a:gd name="connsiteY0" fmla="*/ 60960 h 609600"/>
                <a:gd name="connsiteX1" fmla="*/ 60960 w 1016000"/>
                <a:gd name="connsiteY1" fmla="*/ 0 h 609600"/>
                <a:gd name="connsiteX2" fmla="*/ 955040 w 1016000"/>
                <a:gd name="connsiteY2" fmla="*/ 0 h 609600"/>
                <a:gd name="connsiteX3" fmla="*/ 1016000 w 1016000"/>
                <a:gd name="connsiteY3" fmla="*/ 60960 h 609600"/>
                <a:gd name="connsiteX4" fmla="*/ 1016000 w 1016000"/>
                <a:gd name="connsiteY4" fmla="*/ 548640 h 609600"/>
                <a:gd name="connsiteX5" fmla="*/ 955040 w 1016000"/>
                <a:gd name="connsiteY5" fmla="*/ 609600 h 609600"/>
                <a:gd name="connsiteX6" fmla="*/ 60960 w 1016000"/>
                <a:gd name="connsiteY6" fmla="*/ 609600 h 609600"/>
                <a:gd name="connsiteX7" fmla="*/ 0 w 1016000"/>
                <a:gd name="connsiteY7" fmla="*/ 548640 h 609600"/>
                <a:gd name="connsiteX8" fmla="*/ 0 w 1016000"/>
                <a:gd name="connsiteY8" fmla="*/ 60960 h 609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16000" h="609600">
                  <a:moveTo>
                    <a:pt x="0" y="60960"/>
                  </a:moveTo>
                  <a:cubicBezTo>
                    <a:pt x="0" y="27293"/>
                    <a:pt x="27293" y="0"/>
                    <a:pt x="60960" y="0"/>
                  </a:cubicBezTo>
                  <a:lnTo>
                    <a:pt x="955040" y="0"/>
                  </a:lnTo>
                  <a:cubicBezTo>
                    <a:pt x="988707" y="0"/>
                    <a:pt x="1016000" y="27293"/>
                    <a:pt x="1016000" y="60960"/>
                  </a:cubicBezTo>
                  <a:lnTo>
                    <a:pt x="1016000" y="548640"/>
                  </a:lnTo>
                  <a:cubicBezTo>
                    <a:pt x="1016000" y="582307"/>
                    <a:pt x="988707" y="609600"/>
                    <a:pt x="955040" y="609600"/>
                  </a:cubicBezTo>
                  <a:lnTo>
                    <a:pt x="60960" y="609600"/>
                  </a:lnTo>
                  <a:cubicBezTo>
                    <a:pt x="27293" y="609600"/>
                    <a:pt x="0" y="582307"/>
                    <a:pt x="0" y="548640"/>
                  </a:cubicBezTo>
                  <a:lnTo>
                    <a:pt x="0" y="60960"/>
                  </a:lnTo>
                  <a:close/>
                </a:path>
              </a:pathLst>
            </a:custGeom>
            <a:solidFill>
              <a:schemeClr val="tx2">
                <a:lumMod val="60000"/>
                <a:lumOff val="4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8815" tIns="78815" rIns="78815" bIns="78815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000" kern="1200" dirty="0" smtClean="0"/>
                <a:t>Мотив </a:t>
              </a:r>
              <a:endParaRPr lang="ru-RU" sz="2000" kern="1200" dirty="0"/>
            </a:p>
          </p:txBody>
        </p:sp>
        <p:sp>
          <p:nvSpPr>
            <p:cNvPr id="46084" name="Полилиния 46083"/>
            <p:cNvSpPr/>
            <p:nvPr/>
          </p:nvSpPr>
          <p:spPr>
            <a:xfrm>
              <a:off x="1994567" y="3769352"/>
              <a:ext cx="215392" cy="251968"/>
            </a:xfrm>
            <a:custGeom>
              <a:avLst/>
              <a:gdLst>
                <a:gd name="connsiteX0" fmla="*/ 0 w 215392"/>
                <a:gd name="connsiteY0" fmla="*/ 50394 h 251968"/>
                <a:gd name="connsiteX1" fmla="*/ 107696 w 215392"/>
                <a:gd name="connsiteY1" fmla="*/ 50394 h 251968"/>
                <a:gd name="connsiteX2" fmla="*/ 107696 w 215392"/>
                <a:gd name="connsiteY2" fmla="*/ 0 h 251968"/>
                <a:gd name="connsiteX3" fmla="*/ 215392 w 215392"/>
                <a:gd name="connsiteY3" fmla="*/ 125984 h 251968"/>
                <a:gd name="connsiteX4" fmla="*/ 107696 w 215392"/>
                <a:gd name="connsiteY4" fmla="*/ 251968 h 251968"/>
                <a:gd name="connsiteX5" fmla="*/ 107696 w 215392"/>
                <a:gd name="connsiteY5" fmla="*/ 201574 h 251968"/>
                <a:gd name="connsiteX6" fmla="*/ 0 w 215392"/>
                <a:gd name="connsiteY6" fmla="*/ 201574 h 251968"/>
                <a:gd name="connsiteX7" fmla="*/ 0 w 215392"/>
                <a:gd name="connsiteY7" fmla="*/ 50394 h 251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15392" h="251968">
                  <a:moveTo>
                    <a:pt x="0" y="50394"/>
                  </a:moveTo>
                  <a:lnTo>
                    <a:pt x="107696" y="50394"/>
                  </a:lnTo>
                  <a:lnTo>
                    <a:pt x="107696" y="0"/>
                  </a:lnTo>
                  <a:lnTo>
                    <a:pt x="215392" y="125984"/>
                  </a:lnTo>
                  <a:lnTo>
                    <a:pt x="107696" y="251968"/>
                  </a:lnTo>
                  <a:lnTo>
                    <a:pt x="107696" y="201574"/>
                  </a:lnTo>
                  <a:lnTo>
                    <a:pt x="0" y="201574"/>
                  </a:lnTo>
                  <a:lnTo>
                    <a:pt x="0" y="50394"/>
                  </a:lnTo>
                  <a:close/>
                </a:path>
              </a:pathLst>
            </a:custGeom>
            <a:solidFill>
              <a:schemeClr val="accent2"/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0" tIns="50394" rIns="64618" bIns="50394" numCol="1" spcCol="1270" anchor="ctr" anchorCtr="0">
              <a:noAutofit/>
            </a:bodyPr>
            <a:lstStyle/>
            <a:p>
              <a:pPr lvl="0"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000" kern="1200"/>
            </a:p>
          </p:txBody>
        </p:sp>
      </p:grpSp>
      <p:grpSp>
        <p:nvGrpSpPr>
          <p:cNvPr id="46095" name="Группа 46094"/>
          <p:cNvGrpSpPr/>
          <p:nvPr/>
        </p:nvGrpSpPr>
        <p:grpSpPr>
          <a:xfrm>
            <a:off x="2299366" y="3320371"/>
            <a:ext cx="1607615" cy="1064593"/>
            <a:chOff x="2299367" y="3590536"/>
            <a:chExt cx="1332992" cy="609600"/>
          </a:xfrm>
        </p:grpSpPr>
        <p:sp>
          <p:nvSpPr>
            <p:cNvPr id="46085" name="Полилиния 46084"/>
            <p:cNvSpPr/>
            <p:nvPr/>
          </p:nvSpPr>
          <p:spPr>
            <a:xfrm>
              <a:off x="2299367" y="3590536"/>
              <a:ext cx="1016000" cy="609600"/>
            </a:xfrm>
            <a:custGeom>
              <a:avLst/>
              <a:gdLst>
                <a:gd name="connsiteX0" fmla="*/ 0 w 1016000"/>
                <a:gd name="connsiteY0" fmla="*/ 60960 h 609600"/>
                <a:gd name="connsiteX1" fmla="*/ 60960 w 1016000"/>
                <a:gd name="connsiteY1" fmla="*/ 0 h 609600"/>
                <a:gd name="connsiteX2" fmla="*/ 955040 w 1016000"/>
                <a:gd name="connsiteY2" fmla="*/ 0 h 609600"/>
                <a:gd name="connsiteX3" fmla="*/ 1016000 w 1016000"/>
                <a:gd name="connsiteY3" fmla="*/ 60960 h 609600"/>
                <a:gd name="connsiteX4" fmla="*/ 1016000 w 1016000"/>
                <a:gd name="connsiteY4" fmla="*/ 548640 h 609600"/>
                <a:gd name="connsiteX5" fmla="*/ 955040 w 1016000"/>
                <a:gd name="connsiteY5" fmla="*/ 609600 h 609600"/>
                <a:gd name="connsiteX6" fmla="*/ 60960 w 1016000"/>
                <a:gd name="connsiteY6" fmla="*/ 609600 h 609600"/>
                <a:gd name="connsiteX7" fmla="*/ 0 w 1016000"/>
                <a:gd name="connsiteY7" fmla="*/ 548640 h 609600"/>
                <a:gd name="connsiteX8" fmla="*/ 0 w 1016000"/>
                <a:gd name="connsiteY8" fmla="*/ 60960 h 609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16000" h="609600">
                  <a:moveTo>
                    <a:pt x="0" y="60960"/>
                  </a:moveTo>
                  <a:cubicBezTo>
                    <a:pt x="0" y="27293"/>
                    <a:pt x="27293" y="0"/>
                    <a:pt x="60960" y="0"/>
                  </a:cubicBezTo>
                  <a:lnTo>
                    <a:pt x="955040" y="0"/>
                  </a:lnTo>
                  <a:cubicBezTo>
                    <a:pt x="988707" y="0"/>
                    <a:pt x="1016000" y="27293"/>
                    <a:pt x="1016000" y="60960"/>
                  </a:cubicBezTo>
                  <a:lnTo>
                    <a:pt x="1016000" y="548640"/>
                  </a:lnTo>
                  <a:cubicBezTo>
                    <a:pt x="1016000" y="582307"/>
                    <a:pt x="988707" y="609600"/>
                    <a:pt x="955040" y="609600"/>
                  </a:cubicBezTo>
                  <a:lnTo>
                    <a:pt x="60960" y="609600"/>
                  </a:lnTo>
                  <a:cubicBezTo>
                    <a:pt x="27293" y="609600"/>
                    <a:pt x="0" y="582307"/>
                    <a:pt x="0" y="548640"/>
                  </a:cubicBezTo>
                  <a:lnTo>
                    <a:pt x="0" y="60960"/>
                  </a:lnTo>
                  <a:close/>
                </a:path>
              </a:pathLst>
            </a:custGeom>
            <a:solidFill>
              <a:schemeClr val="accent2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3519069"/>
                <a:satOff val="-8018"/>
                <a:lumOff val="3216"/>
                <a:alphaOff val="0"/>
              </a:schemeClr>
            </a:fillRef>
            <a:effectRef idx="0">
              <a:schemeClr val="accent3">
                <a:hueOff val="3519069"/>
                <a:satOff val="-8018"/>
                <a:lumOff val="3216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8815" tIns="78815" rIns="78815" bIns="78815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000" dirty="0"/>
                <a:t>Цель</a:t>
              </a:r>
            </a:p>
          </p:txBody>
        </p:sp>
        <p:sp>
          <p:nvSpPr>
            <p:cNvPr id="46086" name="Полилиния 46085"/>
            <p:cNvSpPr/>
            <p:nvPr/>
          </p:nvSpPr>
          <p:spPr>
            <a:xfrm>
              <a:off x="3416967" y="3769352"/>
              <a:ext cx="215392" cy="251968"/>
            </a:xfrm>
            <a:custGeom>
              <a:avLst/>
              <a:gdLst>
                <a:gd name="connsiteX0" fmla="*/ 0 w 215392"/>
                <a:gd name="connsiteY0" fmla="*/ 50394 h 251968"/>
                <a:gd name="connsiteX1" fmla="*/ 107696 w 215392"/>
                <a:gd name="connsiteY1" fmla="*/ 50394 h 251968"/>
                <a:gd name="connsiteX2" fmla="*/ 107696 w 215392"/>
                <a:gd name="connsiteY2" fmla="*/ 0 h 251968"/>
                <a:gd name="connsiteX3" fmla="*/ 215392 w 215392"/>
                <a:gd name="connsiteY3" fmla="*/ 125984 h 251968"/>
                <a:gd name="connsiteX4" fmla="*/ 107696 w 215392"/>
                <a:gd name="connsiteY4" fmla="*/ 251968 h 251968"/>
                <a:gd name="connsiteX5" fmla="*/ 107696 w 215392"/>
                <a:gd name="connsiteY5" fmla="*/ 201574 h 251968"/>
                <a:gd name="connsiteX6" fmla="*/ 0 w 215392"/>
                <a:gd name="connsiteY6" fmla="*/ 201574 h 251968"/>
                <a:gd name="connsiteX7" fmla="*/ 0 w 215392"/>
                <a:gd name="connsiteY7" fmla="*/ 50394 h 251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15392" h="251968">
                  <a:moveTo>
                    <a:pt x="0" y="50394"/>
                  </a:moveTo>
                  <a:lnTo>
                    <a:pt x="107696" y="50394"/>
                  </a:lnTo>
                  <a:lnTo>
                    <a:pt x="107696" y="0"/>
                  </a:lnTo>
                  <a:lnTo>
                    <a:pt x="215392" y="125984"/>
                  </a:lnTo>
                  <a:lnTo>
                    <a:pt x="107696" y="251968"/>
                  </a:lnTo>
                  <a:lnTo>
                    <a:pt x="107696" y="201574"/>
                  </a:lnTo>
                  <a:lnTo>
                    <a:pt x="0" y="201574"/>
                  </a:lnTo>
                  <a:lnTo>
                    <a:pt x="0" y="50394"/>
                  </a:ln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4398836"/>
                <a:satOff val="-10022"/>
                <a:lumOff val="4020"/>
                <a:alphaOff val="0"/>
              </a:schemeClr>
            </a:fillRef>
            <a:effectRef idx="0">
              <a:schemeClr val="accent3">
                <a:hueOff val="4398836"/>
                <a:satOff val="-10022"/>
                <a:lumOff val="402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0" tIns="50394" rIns="64618" bIns="50394" numCol="1" spcCol="1270" anchor="ctr" anchorCtr="0">
              <a:noAutofit/>
            </a:bodyPr>
            <a:lstStyle/>
            <a:p>
              <a:pPr lvl="0"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000" kern="1200"/>
            </a:p>
          </p:txBody>
        </p:sp>
      </p:grpSp>
      <p:grpSp>
        <p:nvGrpSpPr>
          <p:cNvPr id="46096" name="Группа 46095"/>
          <p:cNvGrpSpPr/>
          <p:nvPr/>
        </p:nvGrpSpPr>
        <p:grpSpPr>
          <a:xfrm>
            <a:off x="3971147" y="3341154"/>
            <a:ext cx="1598379" cy="1023027"/>
            <a:chOff x="3721766" y="3590536"/>
            <a:chExt cx="1332993" cy="609600"/>
          </a:xfrm>
        </p:grpSpPr>
        <p:sp>
          <p:nvSpPr>
            <p:cNvPr id="46087" name="Полилиния 46086"/>
            <p:cNvSpPr/>
            <p:nvPr/>
          </p:nvSpPr>
          <p:spPr>
            <a:xfrm>
              <a:off x="3721766" y="3590536"/>
              <a:ext cx="1107685" cy="609600"/>
            </a:xfrm>
            <a:custGeom>
              <a:avLst/>
              <a:gdLst>
                <a:gd name="connsiteX0" fmla="*/ 0 w 1016000"/>
                <a:gd name="connsiteY0" fmla="*/ 60960 h 609600"/>
                <a:gd name="connsiteX1" fmla="*/ 60960 w 1016000"/>
                <a:gd name="connsiteY1" fmla="*/ 0 h 609600"/>
                <a:gd name="connsiteX2" fmla="*/ 955040 w 1016000"/>
                <a:gd name="connsiteY2" fmla="*/ 0 h 609600"/>
                <a:gd name="connsiteX3" fmla="*/ 1016000 w 1016000"/>
                <a:gd name="connsiteY3" fmla="*/ 60960 h 609600"/>
                <a:gd name="connsiteX4" fmla="*/ 1016000 w 1016000"/>
                <a:gd name="connsiteY4" fmla="*/ 548640 h 609600"/>
                <a:gd name="connsiteX5" fmla="*/ 955040 w 1016000"/>
                <a:gd name="connsiteY5" fmla="*/ 609600 h 609600"/>
                <a:gd name="connsiteX6" fmla="*/ 60960 w 1016000"/>
                <a:gd name="connsiteY6" fmla="*/ 609600 h 609600"/>
                <a:gd name="connsiteX7" fmla="*/ 0 w 1016000"/>
                <a:gd name="connsiteY7" fmla="*/ 548640 h 609600"/>
                <a:gd name="connsiteX8" fmla="*/ 0 w 1016000"/>
                <a:gd name="connsiteY8" fmla="*/ 60960 h 609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16000" h="609600">
                  <a:moveTo>
                    <a:pt x="0" y="60960"/>
                  </a:moveTo>
                  <a:cubicBezTo>
                    <a:pt x="0" y="27293"/>
                    <a:pt x="27293" y="0"/>
                    <a:pt x="60960" y="0"/>
                  </a:cubicBezTo>
                  <a:lnTo>
                    <a:pt x="955040" y="0"/>
                  </a:lnTo>
                  <a:cubicBezTo>
                    <a:pt x="988707" y="0"/>
                    <a:pt x="1016000" y="27293"/>
                    <a:pt x="1016000" y="60960"/>
                  </a:cubicBezTo>
                  <a:lnTo>
                    <a:pt x="1016000" y="548640"/>
                  </a:lnTo>
                  <a:cubicBezTo>
                    <a:pt x="1016000" y="582307"/>
                    <a:pt x="988707" y="609600"/>
                    <a:pt x="955040" y="609600"/>
                  </a:cubicBezTo>
                  <a:lnTo>
                    <a:pt x="60960" y="609600"/>
                  </a:lnTo>
                  <a:cubicBezTo>
                    <a:pt x="27293" y="609600"/>
                    <a:pt x="0" y="582307"/>
                    <a:pt x="0" y="548640"/>
                  </a:cubicBezTo>
                  <a:lnTo>
                    <a:pt x="0" y="60960"/>
                  </a:ln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7038137"/>
                <a:satOff val="-16035"/>
                <a:lumOff val="6432"/>
                <a:alphaOff val="0"/>
              </a:schemeClr>
            </a:fillRef>
            <a:effectRef idx="0">
              <a:schemeClr val="accent3">
                <a:hueOff val="7038137"/>
                <a:satOff val="-16035"/>
                <a:lumOff val="6432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8815" tIns="78815" rIns="78815" bIns="78815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000" dirty="0"/>
                <a:t>Действия</a:t>
              </a:r>
            </a:p>
          </p:txBody>
        </p:sp>
        <p:sp>
          <p:nvSpPr>
            <p:cNvPr id="46088" name="Полилиния 46087"/>
            <p:cNvSpPr/>
            <p:nvPr/>
          </p:nvSpPr>
          <p:spPr>
            <a:xfrm>
              <a:off x="4839368" y="3769352"/>
              <a:ext cx="215391" cy="251968"/>
            </a:xfrm>
            <a:custGeom>
              <a:avLst/>
              <a:gdLst>
                <a:gd name="connsiteX0" fmla="*/ 0 w 215391"/>
                <a:gd name="connsiteY0" fmla="*/ 50394 h 251968"/>
                <a:gd name="connsiteX1" fmla="*/ 107696 w 215391"/>
                <a:gd name="connsiteY1" fmla="*/ 50394 h 251968"/>
                <a:gd name="connsiteX2" fmla="*/ 107696 w 215391"/>
                <a:gd name="connsiteY2" fmla="*/ 0 h 251968"/>
                <a:gd name="connsiteX3" fmla="*/ 215391 w 215391"/>
                <a:gd name="connsiteY3" fmla="*/ 125984 h 251968"/>
                <a:gd name="connsiteX4" fmla="*/ 107696 w 215391"/>
                <a:gd name="connsiteY4" fmla="*/ 251968 h 251968"/>
                <a:gd name="connsiteX5" fmla="*/ 107696 w 215391"/>
                <a:gd name="connsiteY5" fmla="*/ 201574 h 251968"/>
                <a:gd name="connsiteX6" fmla="*/ 0 w 215391"/>
                <a:gd name="connsiteY6" fmla="*/ 201574 h 251968"/>
                <a:gd name="connsiteX7" fmla="*/ 0 w 215391"/>
                <a:gd name="connsiteY7" fmla="*/ 50394 h 251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15391" h="251968">
                  <a:moveTo>
                    <a:pt x="0" y="50394"/>
                  </a:moveTo>
                  <a:lnTo>
                    <a:pt x="107696" y="50394"/>
                  </a:lnTo>
                  <a:lnTo>
                    <a:pt x="107696" y="0"/>
                  </a:lnTo>
                  <a:lnTo>
                    <a:pt x="215391" y="125984"/>
                  </a:lnTo>
                  <a:lnTo>
                    <a:pt x="107696" y="251968"/>
                  </a:lnTo>
                  <a:lnTo>
                    <a:pt x="107696" y="201574"/>
                  </a:lnTo>
                  <a:lnTo>
                    <a:pt x="0" y="201574"/>
                  </a:lnTo>
                  <a:lnTo>
                    <a:pt x="0" y="50394"/>
                  </a:lnTo>
                  <a:close/>
                </a:path>
              </a:pathLst>
            </a:custGeom>
            <a:solidFill>
              <a:schemeClr val="accent6"/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8797671"/>
                <a:satOff val="-20044"/>
                <a:lumOff val="8040"/>
                <a:alphaOff val="0"/>
              </a:schemeClr>
            </a:fillRef>
            <a:effectRef idx="0">
              <a:schemeClr val="accent3">
                <a:hueOff val="8797671"/>
                <a:satOff val="-20044"/>
                <a:lumOff val="804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0" tIns="50394" rIns="64617" bIns="50394" numCol="1" spcCol="1270" anchor="ctr" anchorCtr="0">
              <a:noAutofit/>
            </a:bodyPr>
            <a:lstStyle/>
            <a:p>
              <a:pPr lvl="0"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000" kern="1200"/>
            </a:p>
          </p:txBody>
        </p:sp>
      </p:grpSp>
      <p:grpSp>
        <p:nvGrpSpPr>
          <p:cNvPr id="46097" name="Группа 46096"/>
          <p:cNvGrpSpPr/>
          <p:nvPr/>
        </p:nvGrpSpPr>
        <p:grpSpPr>
          <a:xfrm>
            <a:off x="5611091" y="3345873"/>
            <a:ext cx="1787236" cy="997526"/>
            <a:chOff x="5144167" y="3590536"/>
            <a:chExt cx="1332992" cy="609600"/>
          </a:xfrm>
        </p:grpSpPr>
        <p:sp>
          <p:nvSpPr>
            <p:cNvPr id="46089" name="Полилиния 46088"/>
            <p:cNvSpPr/>
            <p:nvPr/>
          </p:nvSpPr>
          <p:spPr>
            <a:xfrm>
              <a:off x="5144167" y="3590536"/>
              <a:ext cx="1016000" cy="609600"/>
            </a:xfrm>
            <a:custGeom>
              <a:avLst/>
              <a:gdLst>
                <a:gd name="connsiteX0" fmla="*/ 0 w 1016000"/>
                <a:gd name="connsiteY0" fmla="*/ 60960 h 609600"/>
                <a:gd name="connsiteX1" fmla="*/ 60960 w 1016000"/>
                <a:gd name="connsiteY1" fmla="*/ 0 h 609600"/>
                <a:gd name="connsiteX2" fmla="*/ 955040 w 1016000"/>
                <a:gd name="connsiteY2" fmla="*/ 0 h 609600"/>
                <a:gd name="connsiteX3" fmla="*/ 1016000 w 1016000"/>
                <a:gd name="connsiteY3" fmla="*/ 60960 h 609600"/>
                <a:gd name="connsiteX4" fmla="*/ 1016000 w 1016000"/>
                <a:gd name="connsiteY4" fmla="*/ 548640 h 609600"/>
                <a:gd name="connsiteX5" fmla="*/ 955040 w 1016000"/>
                <a:gd name="connsiteY5" fmla="*/ 609600 h 609600"/>
                <a:gd name="connsiteX6" fmla="*/ 60960 w 1016000"/>
                <a:gd name="connsiteY6" fmla="*/ 609600 h 609600"/>
                <a:gd name="connsiteX7" fmla="*/ 0 w 1016000"/>
                <a:gd name="connsiteY7" fmla="*/ 548640 h 609600"/>
                <a:gd name="connsiteX8" fmla="*/ 0 w 1016000"/>
                <a:gd name="connsiteY8" fmla="*/ 60960 h 609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16000" h="609600">
                  <a:moveTo>
                    <a:pt x="0" y="60960"/>
                  </a:moveTo>
                  <a:cubicBezTo>
                    <a:pt x="0" y="27293"/>
                    <a:pt x="27293" y="0"/>
                    <a:pt x="60960" y="0"/>
                  </a:cubicBezTo>
                  <a:lnTo>
                    <a:pt x="955040" y="0"/>
                  </a:lnTo>
                  <a:cubicBezTo>
                    <a:pt x="988707" y="0"/>
                    <a:pt x="1016000" y="27293"/>
                    <a:pt x="1016000" y="60960"/>
                  </a:cubicBezTo>
                  <a:lnTo>
                    <a:pt x="1016000" y="548640"/>
                  </a:lnTo>
                  <a:cubicBezTo>
                    <a:pt x="1016000" y="582307"/>
                    <a:pt x="988707" y="609600"/>
                    <a:pt x="955040" y="609600"/>
                  </a:cubicBezTo>
                  <a:lnTo>
                    <a:pt x="60960" y="609600"/>
                  </a:lnTo>
                  <a:cubicBezTo>
                    <a:pt x="27293" y="609600"/>
                    <a:pt x="0" y="582307"/>
                    <a:pt x="0" y="548640"/>
                  </a:cubicBezTo>
                  <a:lnTo>
                    <a:pt x="0" y="60960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10557206"/>
                <a:satOff val="-24053"/>
                <a:lumOff val="9648"/>
                <a:alphaOff val="0"/>
              </a:schemeClr>
            </a:fillRef>
            <a:effectRef idx="0">
              <a:schemeClr val="accent3">
                <a:hueOff val="10557206"/>
                <a:satOff val="-24053"/>
                <a:lumOff val="9648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8815" tIns="78815" rIns="78815" bIns="78815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000" dirty="0"/>
                <a:t>Средства</a:t>
              </a:r>
            </a:p>
          </p:txBody>
        </p:sp>
        <p:sp>
          <p:nvSpPr>
            <p:cNvPr id="46090" name="Полилиния 46089"/>
            <p:cNvSpPr/>
            <p:nvPr/>
          </p:nvSpPr>
          <p:spPr>
            <a:xfrm>
              <a:off x="6261767" y="3769352"/>
              <a:ext cx="215392" cy="251968"/>
            </a:xfrm>
            <a:custGeom>
              <a:avLst/>
              <a:gdLst>
                <a:gd name="connsiteX0" fmla="*/ 0 w 215392"/>
                <a:gd name="connsiteY0" fmla="*/ 50394 h 251968"/>
                <a:gd name="connsiteX1" fmla="*/ 107696 w 215392"/>
                <a:gd name="connsiteY1" fmla="*/ 50394 h 251968"/>
                <a:gd name="connsiteX2" fmla="*/ 107696 w 215392"/>
                <a:gd name="connsiteY2" fmla="*/ 0 h 251968"/>
                <a:gd name="connsiteX3" fmla="*/ 215392 w 215392"/>
                <a:gd name="connsiteY3" fmla="*/ 125984 h 251968"/>
                <a:gd name="connsiteX4" fmla="*/ 107696 w 215392"/>
                <a:gd name="connsiteY4" fmla="*/ 251968 h 251968"/>
                <a:gd name="connsiteX5" fmla="*/ 107696 w 215392"/>
                <a:gd name="connsiteY5" fmla="*/ 201574 h 251968"/>
                <a:gd name="connsiteX6" fmla="*/ 0 w 215392"/>
                <a:gd name="connsiteY6" fmla="*/ 201574 h 251968"/>
                <a:gd name="connsiteX7" fmla="*/ 0 w 215392"/>
                <a:gd name="connsiteY7" fmla="*/ 50394 h 251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15392" h="251968">
                  <a:moveTo>
                    <a:pt x="0" y="50394"/>
                  </a:moveTo>
                  <a:lnTo>
                    <a:pt x="107696" y="50394"/>
                  </a:lnTo>
                  <a:lnTo>
                    <a:pt x="107696" y="0"/>
                  </a:lnTo>
                  <a:lnTo>
                    <a:pt x="215392" y="125984"/>
                  </a:lnTo>
                  <a:lnTo>
                    <a:pt x="107696" y="251968"/>
                  </a:lnTo>
                  <a:lnTo>
                    <a:pt x="107696" y="201574"/>
                  </a:lnTo>
                  <a:lnTo>
                    <a:pt x="0" y="201574"/>
                  </a:lnTo>
                  <a:lnTo>
                    <a:pt x="0" y="50394"/>
                  </a:lnTo>
                  <a:close/>
                </a:path>
              </a:pathLst>
            </a:cu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13196506"/>
                <a:satOff val="-30066"/>
                <a:lumOff val="12060"/>
                <a:alphaOff val="0"/>
              </a:schemeClr>
            </a:fillRef>
            <a:effectRef idx="0">
              <a:schemeClr val="accent3">
                <a:hueOff val="13196506"/>
                <a:satOff val="-30066"/>
                <a:lumOff val="1206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0" tIns="50394" rIns="64618" bIns="50394" numCol="1" spcCol="1270" anchor="ctr" anchorCtr="0">
              <a:noAutofit/>
            </a:bodyPr>
            <a:lstStyle/>
            <a:p>
              <a:pPr lvl="0"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000" kern="1200"/>
            </a:p>
          </p:txBody>
        </p:sp>
      </p:grpSp>
      <p:grpSp>
        <p:nvGrpSpPr>
          <p:cNvPr id="46098" name="Группа 46097"/>
          <p:cNvGrpSpPr/>
          <p:nvPr/>
        </p:nvGrpSpPr>
        <p:grpSpPr>
          <a:xfrm>
            <a:off x="7502233" y="3387436"/>
            <a:ext cx="1558636" cy="955964"/>
            <a:chOff x="6566566" y="3590536"/>
            <a:chExt cx="1448905" cy="609600"/>
          </a:xfrm>
        </p:grpSpPr>
        <p:sp>
          <p:nvSpPr>
            <p:cNvPr id="46091" name="Полилиния 46090"/>
            <p:cNvSpPr/>
            <p:nvPr/>
          </p:nvSpPr>
          <p:spPr>
            <a:xfrm>
              <a:off x="6566566" y="3590536"/>
              <a:ext cx="1178443" cy="609600"/>
            </a:xfrm>
            <a:custGeom>
              <a:avLst/>
              <a:gdLst>
                <a:gd name="connsiteX0" fmla="*/ 0 w 1016000"/>
                <a:gd name="connsiteY0" fmla="*/ 60960 h 609600"/>
                <a:gd name="connsiteX1" fmla="*/ 60960 w 1016000"/>
                <a:gd name="connsiteY1" fmla="*/ 0 h 609600"/>
                <a:gd name="connsiteX2" fmla="*/ 955040 w 1016000"/>
                <a:gd name="connsiteY2" fmla="*/ 0 h 609600"/>
                <a:gd name="connsiteX3" fmla="*/ 1016000 w 1016000"/>
                <a:gd name="connsiteY3" fmla="*/ 60960 h 609600"/>
                <a:gd name="connsiteX4" fmla="*/ 1016000 w 1016000"/>
                <a:gd name="connsiteY4" fmla="*/ 548640 h 609600"/>
                <a:gd name="connsiteX5" fmla="*/ 955040 w 1016000"/>
                <a:gd name="connsiteY5" fmla="*/ 609600 h 609600"/>
                <a:gd name="connsiteX6" fmla="*/ 60960 w 1016000"/>
                <a:gd name="connsiteY6" fmla="*/ 609600 h 609600"/>
                <a:gd name="connsiteX7" fmla="*/ 0 w 1016000"/>
                <a:gd name="connsiteY7" fmla="*/ 548640 h 609600"/>
                <a:gd name="connsiteX8" fmla="*/ 0 w 1016000"/>
                <a:gd name="connsiteY8" fmla="*/ 60960 h 609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16000" h="609600">
                  <a:moveTo>
                    <a:pt x="0" y="60960"/>
                  </a:moveTo>
                  <a:cubicBezTo>
                    <a:pt x="0" y="27293"/>
                    <a:pt x="27293" y="0"/>
                    <a:pt x="60960" y="0"/>
                  </a:cubicBezTo>
                  <a:lnTo>
                    <a:pt x="955040" y="0"/>
                  </a:lnTo>
                  <a:cubicBezTo>
                    <a:pt x="988707" y="0"/>
                    <a:pt x="1016000" y="27293"/>
                    <a:pt x="1016000" y="60960"/>
                  </a:cubicBezTo>
                  <a:lnTo>
                    <a:pt x="1016000" y="548640"/>
                  </a:lnTo>
                  <a:cubicBezTo>
                    <a:pt x="1016000" y="582307"/>
                    <a:pt x="988707" y="609600"/>
                    <a:pt x="955040" y="609600"/>
                  </a:cubicBezTo>
                  <a:lnTo>
                    <a:pt x="60960" y="609600"/>
                  </a:lnTo>
                  <a:cubicBezTo>
                    <a:pt x="27293" y="609600"/>
                    <a:pt x="0" y="582307"/>
                    <a:pt x="0" y="548640"/>
                  </a:cubicBezTo>
                  <a:lnTo>
                    <a:pt x="0" y="60960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14076274"/>
                <a:satOff val="-32070"/>
                <a:lumOff val="12864"/>
                <a:alphaOff val="0"/>
              </a:schemeClr>
            </a:fillRef>
            <a:effectRef idx="0">
              <a:schemeClr val="accent3">
                <a:hueOff val="14076274"/>
                <a:satOff val="-32070"/>
                <a:lumOff val="12864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8815" tIns="78815" rIns="78815" bIns="78815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000" dirty="0"/>
                <a:t>Результат</a:t>
              </a:r>
            </a:p>
          </p:txBody>
        </p:sp>
        <p:sp>
          <p:nvSpPr>
            <p:cNvPr id="46092" name="Полилиния 46091"/>
            <p:cNvSpPr/>
            <p:nvPr/>
          </p:nvSpPr>
          <p:spPr>
            <a:xfrm>
              <a:off x="7800079" y="3793736"/>
              <a:ext cx="215392" cy="251968"/>
            </a:xfrm>
            <a:custGeom>
              <a:avLst/>
              <a:gdLst>
                <a:gd name="connsiteX0" fmla="*/ 0 w 215392"/>
                <a:gd name="connsiteY0" fmla="*/ 50394 h 251968"/>
                <a:gd name="connsiteX1" fmla="*/ 107696 w 215392"/>
                <a:gd name="connsiteY1" fmla="*/ 50394 h 251968"/>
                <a:gd name="connsiteX2" fmla="*/ 107696 w 215392"/>
                <a:gd name="connsiteY2" fmla="*/ 0 h 251968"/>
                <a:gd name="connsiteX3" fmla="*/ 215392 w 215392"/>
                <a:gd name="connsiteY3" fmla="*/ 125984 h 251968"/>
                <a:gd name="connsiteX4" fmla="*/ 107696 w 215392"/>
                <a:gd name="connsiteY4" fmla="*/ 251968 h 251968"/>
                <a:gd name="connsiteX5" fmla="*/ 107696 w 215392"/>
                <a:gd name="connsiteY5" fmla="*/ 201574 h 251968"/>
                <a:gd name="connsiteX6" fmla="*/ 0 w 215392"/>
                <a:gd name="connsiteY6" fmla="*/ 201574 h 251968"/>
                <a:gd name="connsiteX7" fmla="*/ 0 w 215392"/>
                <a:gd name="connsiteY7" fmla="*/ 50394 h 251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15392" h="251968">
                  <a:moveTo>
                    <a:pt x="0" y="50394"/>
                  </a:moveTo>
                  <a:lnTo>
                    <a:pt x="107696" y="50394"/>
                  </a:lnTo>
                  <a:lnTo>
                    <a:pt x="107696" y="0"/>
                  </a:lnTo>
                  <a:lnTo>
                    <a:pt x="215392" y="125984"/>
                  </a:lnTo>
                  <a:lnTo>
                    <a:pt x="107696" y="251968"/>
                  </a:lnTo>
                  <a:lnTo>
                    <a:pt x="107696" y="201574"/>
                  </a:lnTo>
                  <a:lnTo>
                    <a:pt x="0" y="201574"/>
                  </a:lnTo>
                  <a:lnTo>
                    <a:pt x="0" y="50394"/>
                  </a:lnTo>
                  <a:close/>
                </a:path>
              </a:pathLst>
            </a:cu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17595342"/>
                <a:satOff val="-40088"/>
                <a:lumOff val="16080"/>
                <a:alphaOff val="0"/>
              </a:schemeClr>
            </a:fillRef>
            <a:effectRef idx="0">
              <a:schemeClr val="accent3">
                <a:hueOff val="17595342"/>
                <a:satOff val="-40088"/>
                <a:lumOff val="1608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0" tIns="50394" rIns="64618" bIns="50394" numCol="1" spcCol="1270" anchor="ctr" anchorCtr="0">
              <a:noAutofit/>
            </a:bodyPr>
            <a:lstStyle/>
            <a:p>
              <a:pPr lvl="0"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000" kern="1200"/>
            </a:p>
          </p:txBody>
        </p:sp>
      </p:grpSp>
      <p:sp>
        <p:nvSpPr>
          <p:cNvPr id="46093" name="Полилиния 46092"/>
          <p:cNvSpPr/>
          <p:nvPr/>
        </p:nvSpPr>
        <p:spPr>
          <a:xfrm>
            <a:off x="9081654" y="3408218"/>
            <a:ext cx="1232569" cy="937391"/>
          </a:xfrm>
          <a:custGeom>
            <a:avLst/>
            <a:gdLst>
              <a:gd name="connsiteX0" fmla="*/ 0 w 1016000"/>
              <a:gd name="connsiteY0" fmla="*/ 60960 h 609600"/>
              <a:gd name="connsiteX1" fmla="*/ 60960 w 1016000"/>
              <a:gd name="connsiteY1" fmla="*/ 0 h 609600"/>
              <a:gd name="connsiteX2" fmla="*/ 955040 w 1016000"/>
              <a:gd name="connsiteY2" fmla="*/ 0 h 609600"/>
              <a:gd name="connsiteX3" fmla="*/ 1016000 w 1016000"/>
              <a:gd name="connsiteY3" fmla="*/ 60960 h 609600"/>
              <a:gd name="connsiteX4" fmla="*/ 1016000 w 1016000"/>
              <a:gd name="connsiteY4" fmla="*/ 548640 h 609600"/>
              <a:gd name="connsiteX5" fmla="*/ 955040 w 1016000"/>
              <a:gd name="connsiteY5" fmla="*/ 609600 h 609600"/>
              <a:gd name="connsiteX6" fmla="*/ 60960 w 1016000"/>
              <a:gd name="connsiteY6" fmla="*/ 609600 h 609600"/>
              <a:gd name="connsiteX7" fmla="*/ 0 w 1016000"/>
              <a:gd name="connsiteY7" fmla="*/ 548640 h 609600"/>
              <a:gd name="connsiteX8" fmla="*/ 0 w 1016000"/>
              <a:gd name="connsiteY8" fmla="*/ 60960 h 609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16000" h="609600">
                <a:moveTo>
                  <a:pt x="0" y="60960"/>
                </a:moveTo>
                <a:cubicBezTo>
                  <a:pt x="0" y="27293"/>
                  <a:pt x="27293" y="0"/>
                  <a:pt x="60960" y="0"/>
                </a:cubicBezTo>
                <a:lnTo>
                  <a:pt x="955040" y="0"/>
                </a:lnTo>
                <a:cubicBezTo>
                  <a:pt x="988707" y="0"/>
                  <a:pt x="1016000" y="27293"/>
                  <a:pt x="1016000" y="60960"/>
                </a:cubicBezTo>
                <a:lnTo>
                  <a:pt x="1016000" y="548640"/>
                </a:lnTo>
                <a:cubicBezTo>
                  <a:pt x="1016000" y="582307"/>
                  <a:pt x="988707" y="609600"/>
                  <a:pt x="955040" y="609600"/>
                </a:cubicBezTo>
                <a:lnTo>
                  <a:pt x="60960" y="609600"/>
                </a:lnTo>
                <a:cubicBezTo>
                  <a:pt x="27293" y="609600"/>
                  <a:pt x="0" y="582307"/>
                  <a:pt x="0" y="548640"/>
                </a:cubicBezTo>
                <a:lnTo>
                  <a:pt x="0" y="6096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17595342"/>
              <a:satOff val="-40088"/>
              <a:lumOff val="16080"/>
              <a:alphaOff val="0"/>
            </a:schemeClr>
          </a:fillRef>
          <a:effectRef idx="0">
            <a:schemeClr val="accent3">
              <a:hueOff val="17595342"/>
              <a:satOff val="-40088"/>
              <a:lumOff val="1608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8815" tIns="78815" rIns="78815" bIns="78815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000" dirty="0"/>
              <a:t>Оценка</a:t>
            </a:r>
          </a:p>
        </p:txBody>
      </p:sp>
      <p:sp>
        <p:nvSpPr>
          <p:cNvPr id="46099" name="Прямоугольник 46098"/>
          <p:cNvSpPr/>
          <p:nvPr/>
        </p:nvSpPr>
        <p:spPr>
          <a:xfrm>
            <a:off x="200890" y="5129611"/>
            <a:ext cx="1095894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4320" lvl="1" algn="ctr" fontAlgn="auto">
              <a:spcAft>
                <a:spcPts val="0"/>
              </a:spcAft>
              <a:buClr>
                <a:schemeClr val="accent1">
                  <a:lumMod val="75000"/>
                </a:schemeClr>
              </a:buClr>
              <a:defRPr/>
            </a:pPr>
            <a:r>
              <a:rPr lang="ru-RU" sz="2400" dirty="0" smtClean="0"/>
              <a:t>Включение </a:t>
            </a:r>
            <a:r>
              <a:rPr lang="ru-RU" sz="2400" dirty="0"/>
              <a:t>содержания обучения в контекст решения </a:t>
            </a:r>
            <a:endParaRPr lang="ru-RU" sz="2400" dirty="0" smtClean="0"/>
          </a:p>
          <a:p>
            <a:pPr marL="274320" lvl="1" algn="ctr" fontAlgn="auto">
              <a:spcAft>
                <a:spcPts val="0"/>
              </a:spcAft>
              <a:buClr>
                <a:schemeClr val="accent1">
                  <a:lumMod val="75000"/>
                </a:schemeClr>
              </a:buClr>
              <a:defRPr/>
            </a:pPr>
            <a:r>
              <a:rPr lang="ru-RU" sz="2400" dirty="0" smtClean="0"/>
              <a:t>значимых </a:t>
            </a:r>
            <a:r>
              <a:rPr lang="ru-RU" sz="2400" dirty="0"/>
              <a:t>жизненных задач.</a:t>
            </a:r>
          </a:p>
        </p:txBody>
      </p:sp>
    </p:spTree>
    <p:extLst>
      <p:ext uri="{BB962C8B-B14F-4D97-AF65-F5344CB8AC3E}">
        <p14:creationId xmlns:p14="http://schemas.microsoft.com/office/powerpoint/2010/main" val="1745764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60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60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60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60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60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60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60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60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60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60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60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60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6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6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6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460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60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60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60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6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6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utoUpdateAnimBg="0"/>
      <p:bldP spid="46093" grpId="0" animBg="1"/>
      <p:bldP spid="4609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607" y="421857"/>
            <a:ext cx="11240751" cy="6214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70283" y="513346"/>
            <a:ext cx="10535653" cy="1443791"/>
          </a:xfrm>
        </p:spPr>
        <p:txBody>
          <a:bodyPr/>
          <a:lstStyle/>
          <a:p>
            <a:pPr algn="ctr"/>
            <a:r>
              <a:rPr lang="ru-RU" sz="4000" dirty="0">
                <a:solidFill>
                  <a:schemeClr val="bg2">
                    <a:lumMod val="50000"/>
                  </a:schemeClr>
                </a:solidFill>
              </a:rPr>
              <a:t>Специфика учебной ситуации с точки зрения педагогики и психологии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893207" y="1431757"/>
            <a:ext cx="6977951" cy="3156284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ru-RU" dirty="0">
                <a:solidFill>
                  <a:schemeClr val="tx1"/>
                </a:solidFill>
              </a:rPr>
              <a:t>повышает мотивацию учения и развивает познавательные интересы, позволяет ученику почувствовать удовлетворение от учебной деятельности;</a:t>
            </a:r>
          </a:p>
          <a:p>
            <a:pPr>
              <a:lnSpc>
                <a:spcPct val="100000"/>
              </a:lnSpc>
            </a:pPr>
            <a:r>
              <a:rPr lang="ru-RU" dirty="0">
                <a:solidFill>
                  <a:schemeClr val="tx1"/>
                </a:solidFill>
              </a:rPr>
              <a:t>стимулирует к высокой результативности труда;</a:t>
            </a:r>
          </a:p>
          <a:p>
            <a:pPr>
              <a:lnSpc>
                <a:spcPct val="100000"/>
              </a:lnSpc>
            </a:pPr>
            <a:r>
              <a:rPr lang="ru-RU" dirty="0">
                <a:solidFill>
                  <a:schemeClr val="tx1"/>
                </a:solidFill>
              </a:rPr>
              <a:t>корректирует личностные особенности такие, как тревожность, неуверенность, самооценку;</a:t>
            </a:r>
          </a:p>
          <a:p>
            <a:pPr>
              <a:lnSpc>
                <a:spcPct val="100000"/>
              </a:lnSpc>
            </a:pPr>
            <a:r>
              <a:rPr lang="ru-RU" dirty="0">
                <a:solidFill>
                  <a:schemeClr val="tx1"/>
                </a:solidFill>
              </a:rPr>
              <a:t>развивает инициативность, креативность, активность, коммуникабельность;</a:t>
            </a:r>
          </a:p>
          <a:p>
            <a:pPr>
              <a:lnSpc>
                <a:spcPct val="100000"/>
              </a:lnSpc>
            </a:pPr>
            <a:r>
              <a:rPr lang="ru-RU" dirty="0">
                <a:solidFill>
                  <a:schemeClr val="tx1"/>
                </a:solidFill>
              </a:rPr>
              <a:t>поддерживает в классе благоприятный психологический климат</a:t>
            </a:r>
          </a:p>
          <a:p>
            <a:endParaRPr lang="ru-RU" dirty="0"/>
          </a:p>
        </p:txBody>
      </p:sp>
      <p:pic>
        <p:nvPicPr>
          <p:cNvPr id="6" name="Picture 6" descr="http://v.900igr.net:10/datas/pedagogika/Sovremennyj-urok-tekhnologii/0001-001-Tekhnologija-postroenija-sovremennogo-urok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279" b="6885"/>
          <a:stretch>
            <a:fillRect/>
          </a:stretch>
        </p:blipFill>
        <p:spPr bwMode="auto">
          <a:xfrm>
            <a:off x="349684" y="1471323"/>
            <a:ext cx="4519612" cy="5030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53778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readmas.ru/wp-content/filesall/2011/11/kak_povysit_motivaciyu_pri_izuchenii_anglijskogo_yazyka_readmas.ru_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29" r="6638"/>
          <a:stretch/>
        </p:blipFill>
        <p:spPr bwMode="auto">
          <a:xfrm>
            <a:off x="8101263" y="2037348"/>
            <a:ext cx="3818021" cy="3593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91126" y="333042"/>
            <a:ext cx="10515600" cy="1255128"/>
          </a:xfrm>
        </p:spPr>
        <p:txBody>
          <a:bodyPr/>
          <a:lstStyle/>
          <a:p>
            <a:r>
              <a:rPr lang="ru-RU" dirty="0" smtClean="0"/>
              <a:t>Мотивация. Учебная мотивация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1428" y="1974071"/>
            <a:ext cx="7645668" cy="4023360"/>
          </a:xfrm>
        </p:spPr>
        <p:txBody>
          <a:bodyPr>
            <a:normAutofit/>
          </a:bodyPr>
          <a:lstStyle/>
          <a:p>
            <a:pPr algn="just">
              <a:buFont typeface="Wingdings" panose="05000000000000000000" pitchFamily="2" charset="2"/>
              <a:buChar char="§"/>
            </a:pPr>
            <a:r>
              <a:rPr lang="ru-RU" sz="2400" b="1" dirty="0">
                <a:solidFill>
                  <a:schemeClr val="tx1"/>
                </a:solidFill>
              </a:rPr>
              <a:t>Мотивация</a:t>
            </a:r>
            <a:r>
              <a:rPr lang="ru-RU" sz="2400" dirty="0">
                <a:solidFill>
                  <a:schemeClr val="tx1"/>
                </a:solidFill>
              </a:rPr>
              <a:t> – это стремление что-либо делать, достигать, двигаться вперед. </a:t>
            </a:r>
            <a:endParaRPr lang="ru-RU" sz="2400" dirty="0" smtClean="0">
              <a:solidFill>
                <a:schemeClr val="tx1"/>
              </a:solidFill>
            </a:endParaRPr>
          </a:p>
          <a:p>
            <a:pPr algn="just">
              <a:buFont typeface="Wingdings" panose="05000000000000000000" pitchFamily="2" charset="2"/>
              <a:buChar char="§"/>
            </a:pPr>
            <a:r>
              <a:rPr lang="ru-RU" sz="2400" b="1" dirty="0" smtClean="0">
                <a:solidFill>
                  <a:schemeClr val="tx1"/>
                </a:solidFill>
              </a:rPr>
              <a:t>Мотивация</a:t>
            </a:r>
            <a:r>
              <a:rPr lang="ru-RU" sz="2400" dirty="0" smtClean="0">
                <a:solidFill>
                  <a:schemeClr val="tx1"/>
                </a:solidFill>
              </a:rPr>
              <a:t> </a:t>
            </a:r>
            <a:r>
              <a:rPr lang="ru-RU" sz="2400" dirty="0">
                <a:solidFill>
                  <a:schemeClr val="tx1"/>
                </a:solidFill>
              </a:rPr>
              <a:t>представляет собой совокупность, систему психологически разнородных факторов, детерминирующих поведение и деятельность человека. 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ru-RU" sz="2400" b="1" dirty="0">
                <a:solidFill>
                  <a:schemeClr val="tx1"/>
                </a:solidFill>
              </a:rPr>
              <a:t>Учебная мотивация</a:t>
            </a:r>
            <a:r>
              <a:rPr lang="ru-RU" sz="2400" dirty="0">
                <a:solidFill>
                  <a:schemeClr val="tx1"/>
                </a:solidFill>
              </a:rPr>
              <a:t> определяется как частный вид мотивации, включенный в деятельность учения. 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ru-RU" sz="2400" b="1" dirty="0">
                <a:solidFill>
                  <a:schemeClr val="tx1"/>
                </a:solidFill>
              </a:rPr>
              <a:t>Мотивы учебной деятельности</a:t>
            </a:r>
            <a:r>
              <a:rPr lang="ru-RU" sz="2400" dirty="0">
                <a:solidFill>
                  <a:schemeClr val="tx1"/>
                </a:solidFill>
              </a:rPr>
              <a:t> – это все факторы, обуславливающие проявление учебной активности.</a:t>
            </a:r>
          </a:p>
        </p:txBody>
      </p:sp>
    </p:spTree>
    <p:extLst>
      <p:ext uri="{BB962C8B-B14F-4D97-AF65-F5344CB8AC3E}">
        <p14:creationId xmlns:p14="http://schemas.microsoft.com/office/powerpoint/2010/main" val="4288436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theme/theme1.xml><?xml version="1.0" encoding="utf-8"?>
<a:theme xmlns:a="http://schemas.openxmlformats.org/drawingml/2006/main" name="Легкий дым">
  <a:themeElements>
    <a:clrScheme name="Легкий дым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Легкий дым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10.xml><?xml version="1.0" encoding="utf-8"?>
<a:theme xmlns:a="http://schemas.openxmlformats.org/drawingml/2006/main" name="Оформление по умолчанию">
  <a:themeElements>
    <a:clrScheme name="Оформление по умолчанию 2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FBDF53"/>
      </a:accent1>
      <a:accent2>
        <a:srgbClr val="FF9966"/>
      </a:accent2>
      <a:accent3>
        <a:srgbClr val="FFFFFF"/>
      </a:accent3>
      <a:accent4>
        <a:srgbClr val="000000"/>
      </a:accent4>
      <a:accent5>
        <a:srgbClr val="FDECB3"/>
      </a:accent5>
      <a:accent6>
        <a:srgbClr val="E78A5C"/>
      </a:accent6>
      <a:hlink>
        <a:srgbClr val="CC3300"/>
      </a:hlink>
      <a:folHlink>
        <a:srgbClr val="9966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Базис">
  <a:themeElements>
    <a:clrScheme name="Зеленый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Базис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Базис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90E45F77-AEFC-46EF-A7C1-5B338C297B02}"/>
    </a:ext>
  </a:extLst>
</a:theme>
</file>

<file path=ppt/theme/theme3.xml><?xml version="1.0" encoding="utf-8"?>
<a:theme xmlns:a="http://schemas.openxmlformats.org/drawingml/2006/main" name="3_Базис">
  <a:themeElements>
    <a:clrScheme name="Базис">
      <a:dk1>
        <a:srgbClr val="000000"/>
      </a:dk1>
      <a:lt1>
        <a:srgbClr val="FFFFFF"/>
      </a:lt1>
      <a:dk2>
        <a:srgbClr val="565349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7D447"/>
      </a:accent5>
      <a:accent6>
        <a:srgbClr val="818183"/>
      </a:accent6>
      <a:hlink>
        <a:srgbClr val="F59E00"/>
      </a:hlink>
      <a:folHlink>
        <a:srgbClr val="B2B2B2"/>
      </a:folHlink>
    </a:clrScheme>
    <a:fontScheme name="Базис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Базис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90E45F77-AEFC-46EF-A7C1-5B338C297B02}"/>
    </a:ext>
  </a:extLst>
</a:theme>
</file>

<file path=ppt/theme/theme4.xml><?xml version="1.0" encoding="utf-8"?>
<a:theme xmlns:a="http://schemas.openxmlformats.org/drawingml/2006/main" name="2_Базис">
  <a:themeElements>
    <a:clrScheme name="Бумажная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Базис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Базис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90E45F77-AEFC-46EF-A7C1-5B338C297B02}"/>
    </a:ext>
  </a:extLst>
</a:theme>
</file>

<file path=ppt/theme/theme5.xml><?xml version="1.0" encoding="utf-8"?>
<a:theme xmlns:a="http://schemas.openxmlformats.org/drawingml/2006/main" name="5_Базис">
  <a:themeElements>
    <a:clrScheme name="Зеленый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Базис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Базис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90E45F77-AEFC-46EF-A7C1-5B338C297B02}"/>
    </a:ext>
  </a:extLst>
</a:theme>
</file>

<file path=ppt/theme/theme6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Ретро">
  <a:themeElements>
    <a:clrScheme name="Ретро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Ретро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Ретро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8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videouroki_fonts2">
      <a:majorFont>
        <a:latin typeface="Roboto Slab"/>
        <a:ea typeface=""/>
        <a:cs typeface=""/>
      </a:majorFont>
      <a:minorFont>
        <a:latin typeface="Open Sans"/>
        <a:ea typeface=""/>
        <a:cs typeface="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Зеленый">
    <a:dk1>
      <a:sysClr val="windowText" lastClr="000000"/>
    </a:dk1>
    <a:lt1>
      <a:sysClr val="window" lastClr="FFFFFF"/>
    </a:lt1>
    <a:dk2>
      <a:srgbClr val="455F51"/>
    </a:dk2>
    <a:lt2>
      <a:srgbClr val="E3DED1"/>
    </a:lt2>
    <a:accent1>
      <a:srgbClr val="549E39"/>
    </a:accent1>
    <a:accent2>
      <a:srgbClr val="8AB833"/>
    </a:accent2>
    <a:accent3>
      <a:srgbClr val="C0CF3A"/>
    </a:accent3>
    <a:accent4>
      <a:srgbClr val="029676"/>
    </a:accent4>
    <a:accent5>
      <a:srgbClr val="4AB5C4"/>
    </a:accent5>
    <a:accent6>
      <a:srgbClr val="0989B1"/>
    </a:accent6>
    <a:hlink>
      <a:srgbClr val="6B9F25"/>
    </a:hlink>
    <a:folHlink>
      <a:srgbClr val="BA6906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1231</TotalTime>
  <Words>4149</Words>
  <Application>Microsoft Office PowerPoint</Application>
  <PresentationFormat>Широкоэкранный</PresentationFormat>
  <Paragraphs>593</Paragraphs>
  <Slides>67</Slides>
  <Notes>2</Notes>
  <HiddenSlides>1</HiddenSlides>
  <MMClips>1</MMClips>
  <ScaleCrop>false</ScaleCrop>
  <HeadingPairs>
    <vt:vector size="6" baseType="variant">
      <vt:variant>
        <vt:lpstr>Использованные шрифты</vt:lpstr>
      </vt:variant>
      <vt:variant>
        <vt:i4>14</vt:i4>
      </vt:variant>
      <vt:variant>
        <vt:lpstr>Тема</vt:lpstr>
      </vt:variant>
      <vt:variant>
        <vt:i4>10</vt:i4>
      </vt:variant>
      <vt:variant>
        <vt:lpstr>Заголовки слайдов</vt:lpstr>
      </vt:variant>
      <vt:variant>
        <vt:i4>67</vt:i4>
      </vt:variant>
    </vt:vector>
  </HeadingPairs>
  <TitlesOfParts>
    <vt:vector size="91" baseType="lpstr">
      <vt:lpstr>Meiryo</vt:lpstr>
      <vt:lpstr>Arial</vt:lpstr>
      <vt:lpstr>Arial Narrow</vt:lpstr>
      <vt:lpstr>Calibri</vt:lpstr>
      <vt:lpstr>Calibri Light</vt:lpstr>
      <vt:lpstr>Century Gothic</vt:lpstr>
      <vt:lpstr>Corbel</vt:lpstr>
      <vt:lpstr>Open Sans</vt:lpstr>
      <vt:lpstr>Roboto Slab</vt:lpstr>
      <vt:lpstr>Segoe Print</vt:lpstr>
      <vt:lpstr>Times New Roman</vt:lpstr>
      <vt:lpstr>Trebuchet MS</vt:lpstr>
      <vt:lpstr>Wingdings</vt:lpstr>
      <vt:lpstr>Wingdings 3</vt:lpstr>
      <vt:lpstr>Легкий дым</vt:lpstr>
      <vt:lpstr>Базис</vt:lpstr>
      <vt:lpstr>3_Базис</vt:lpstr>
      <vt:lpstr>2_Базис</vt:lpstr>
      <vt:lpstr>5_Базис</vt:lpstr>
      <vt:lpstr>1_Тема Office</vt:lpstr>
      <vt:lpstr>Ретро</vt:lpstr>
      <vt:lpstr>Тема Office</vt:lpstr>
      <vt:lpstr>2_Тема Office</vt:lpstr>
      <vt:lpstr>Оформление по умолчанию</vt:lpstr>
      <vt:lpstr>Гаврилова Татьяна Витальевна </vt:lpstr>
      <vt:lpstr>Учебная ситуация как средство мотивации  к обучению биологии </vt:lpstr>
      <vt:lpstr>Актуальность</vt:lpstr>
      <vt:lpstr>Презентация PowerPoint</vt:lpstr>
      <vt:lpstr>Презентация PowerPoint</vt:lpstr>
      <vt:lpstr>Учебная ситуация</vt:lpstr>
      <vt:lpstr>Учебная ситуация</vt:lpstr>
      <vt:lpstr>Специфика учебной ситуации с точки зрения педагогики и психологии </vt:lpstr>
      <vt:lpstr>Мотивация. Учебная мотивация</vt:lpstr>
      <vt:lpstr>Презентация PowerPoint</vt:lpstr>
      <vt:lpstr>Основные факторы, влияющие на формирование положительной устойчивой мотивации к учебной деятельности (по Е. П. Ильину)</vt:lpstr>
      <vt:lpstr>Диагностика учебной мотивации</vt:lpstr>
      <vt:lpstr>Диагностика учебной мотивации </vt:lpstr>
      <vt:lpstr>Диагностика учебной мотивации* </vt:lpstr>
      <vt:lpstr>Задача учителя</vt:lpstr>
      <vt:lpstr>Урок как совокупность учебных ситуаций</vt:lpstr>
      <vt:lpstr> 6 класс. Урок  «Плоды. Значение и разнообразие плодов».  </vt:lpstr>
      <vt:lpstr> 6 класс. Урок  «Плоды. Значение и разнообразие плодов».  </vt:lpstr>
      <vt:lpstr>2. Этап. Самостоятельная работа с учебником по заданиям</vt:lpstr>
      <vt:lpstr>3. Этап. Лабораторная работа</vt:lpstr>
      <vt:lpstr>4. Этап. Рефлексия. Синквейн.</vt:lpstr>
      <vt:lpstr>5. Этап. Самооценка.</vt:lpstr>
      <vt:lpstr>Предметное содержание учебной ситуации</vt:lpstr>
      <vt:lpstr>Продуктивные задания</vt:lpstr>
      <vt:lpstr>Презентация PowerPoint</vt:lpstr>
      <vt:lpstr>Учебными ситуациями могут стать задания: </vt:lpstr>
      <vt:lpstr>Продуктивные задания</vt:lpstr>
      <vt:lpstr>Приемы для создания учебной ситуации</vt:lpstr>
      <vt:lpstr>Привлекательная цель</vt:lpstr>
      <vt:lpstr>7 класс. Урок «Отряды насекомых».</vt:lpstr>
      <vt:lpstr>Органы нашего организма </vt:lpstr>
      <vt:lpstr>Удивляй! </vt:lpstr>
      <vt:lpstr>А где цветки у березы?</vt:lpstr>
      <vt:lpstr>Противоречивые факты</vt:lpstr>
      <vt:lpstr>Противоречивые факты</vt:lpstr>
      <vt:lpstr>Невыполнимое задание</vt:lpstr>
      <vt:lpstr>Педагогические технологии</vt:lpstr>
      <vt:lpstr>Технология развития критического мышления</vt:lpstr>
      <vt:lpstr>Фазы технологии</vt:lpstr>
      <vt:lpstr>Приемы технологии развития критического мышления</vt:lpstr>
      <vt:lpstr>Вызов:</vt:lpstr>
      <vt:lpstr>Стадия вызова</vt:lpstr>
      <vt:lpstr>Стадия вызова</vt:lpstr>
      <vt:lpstr>Приемы стадия вызова</vt:lpstr>
      <vt:lpstr>Инвентаризация знаний. Тема урока «Место человека в системе органического мира»</vt:lpstr>
      <vt:lpstr>«Корзина идей»</vt:lpstr>
      <vt:lpstr>Прием «Ключевые слова»</vt:lpstr>
      <vt:lpstr>Таблица «ЗХУ»</vt:lpstr>
      <vt:lpstr>«Кластер»</vt:lpstr>
      <vt:lpstr>«Кластер»</vt:lpstr>
      <vt:lpstr>Кластер к теме «Клетка»</vt:lpstr>
      <vt:lpstr>Прием «Верите ли Вы?»</vt:lpstr>
      <vt:lpstr>Концептуальное колесо</vt:lpstr>
      <vt:lpstr>Прием «Читаю - думаю»</vt:lpstr>
      <vt:lpstr>Осмысление</vt:lpstr>
      <vt:lpstr>Кластер</vt:lpstr>
      <vt:lpstr>Презентация PowerPoint</vt:lpstr>
      <vt:lpstr> «Фишбоун. Рыбий скелет»</vt:lpstr>
      <vt:lpstr> «Фишбоун. Рыбий скелет»</vt:lpstr>
      <vt:lpstr>Ромашка Блума</vt:lpstr>
      <vt:lpstr>«Бортовые журналы» </vt:lpstr>
      <vt:lpstr>Стратегия решения проблем «ИДЕАЛ»</vt:lpstr>
      <vt:lpstr>Стратегия решения проблем «ИДЕАЛ»</vt:lpstr>
      <vt:lpstr>Работа в группах. Моделирование учебных ситуаций.</vt:lpstr>
      <vt:lpstr>Презентация PowerPoint</vt:lpstr>
      <vt:lpstr>Рефлексия. Шесть шляп мышления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Учебная ситуация как структурная единица учебной деятельности в формате ФГОС</dc:title>
  <dc:creator>Ленуська</dc:creator>
  <cp:lastModifiedBy>Ленуська</cp:lastModifiedBy>
  <cp:revision>103</cp:revision>
  <dcterms:created xsi:type="dcterms:W3CDTF">2017-01-29T12:31:07Z</dcterms:created>
  <dcterms:modified xsi:type="dcterms:W3CDTF">2017-01-31T20:38:11Z</dcterms:modified>
</cp:coreProperties>
</file>