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8" r:id="rId3"/>
    <p:sldId id="260" r:id="rId4"/>
    <p:sldId id="263" r:id="rId5"/>
    <p:sldId id="266" r:id="rId6"/>
    <p:sldId id="270" r:id="rId7"/>
    <p:sldId id="271" r:id="rId8"/>
    <p:sldId id="272" r:id="rId9"/>
    <p:sldId id="273" r:id="rId10"/>
    <p:sldId id="275" r:id="rId11"/>
    <p:sldId id="276" r:id="rId12"/>
    <p:sldId id="277" r:id="rId13"/>
    <p:sldId id="279" r:id="rId14"/>
    <p:sldId id="281" r:id="rId15"/>
    <p:sldId id="282" r:id="rId16"/>
    <p:sldId id="283" r:id="rId17"/>
    <p:sldId id="284" r:id="rId18"/>
    <p:sldId id="285" r:id="rId19"/>
    <p:sldId id="286" r:id="rId20"/>
    <p:sldId id="287" r:id="rId21"/>
    <p:sldId id="288" r:id="rId22"/>
    <p:sldId id="291" r:id="rId23"/>
    <p:sldId id="292" r:id="rId24"/>
    <p:sldId id="294" r:id="rId25"/>
    <p:sldId id="295" r:id="rId26"/>
    <p:sldId id="296" r:id="rId27"/>
    <p:sldId id="297" r:id="rId28"/>
    <p:sldId id="298" r:id="rId29"/>
    <p:sldId id="302" r:id="rId30"/>
    <p:sldId id="303" r:id="rId31"/>
    <p:sldId id="304" r:id="rId32"/>
    <p:sldId id="305" r:id="rId33"/>
    <p:sldId id="306" r:id="rId34"/>
    <p:sldId id="307" r:id="rId35"/>
    <p:sldId id="308" r:id="rId36"/>
    <p:sldId id="289" r:id="rId37"/>
    <p:sldId id="309" r:id="rId38"/>
    <p:sldId id="310" r:id="rId39"/>
    <p:sldId id="311" r:id="rId40"/>
    <p:sldId id="313" r:id="rId41"/>
    <p:sldId id="314" r:id="rId42"/>
    <p:sldId id="315" r:id="rId43"/>
    <p:sldId id="316" r:id="rId44"/>
    <p:sldId id="318" r:id="rId45"/>
    <p:sldId id="319" r:id="rId46"/>
    <p:sldId id="322" r:id="rId47"/>
    <p:sldId id="323" r:id="rId48"/>
    <p:sldId id="324" r:id="rId4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604" autoAdjust="0"/>
    <p:restoredTop sz="86404" autoAdjust="0"/>
  </p:normalViewPr>
  <p:slideViewPr>
    <p:cSldViewPr>
      <p:cViewPr varScale="1">
        <p:scale>
          <a:sx n="59" d="100"/>
          <a:sy n="59" d="100"/>
        </p:scale>
        <p:origin x="-276" y="-78"/>
      </p:cViewPr>
      <p:guideLst>
        <p:guide orient="horz" pos="2160"/>
        <p:guide pos="2880"/>
      </p:guideLst>
    </p:cSldViewPr>
  </p:slideViewPr>
  <p:outlineViewPr>
    <p:cViewPr>
      <p:scale>
        <a:sx n="33" d="100"/>
        <a:sy n="33" d="100"/>
      </p:scale>
      <p:origin x="0" y="221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ACB11E-324C-47B5-A020-4427F3A4CAA2}" type="datetimeFigureOut">
              <a:rPr lang="ru-RU" smtClean="0"/>
              <a:pPr/>
              <a:t>17.04.2017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C4FB8-29F5-4007-A824-D9C93595032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17.04.2017</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17.04.2017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17.04.2017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17.04.2017</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17.04.2017</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
            <a:ext cx="8029604" cy="2857496"/>
          </a:xfrm>
        </p:spPr>
        <p:txBody>
          <a:bodyPr>
            <a:normAutofit fontScale="90000"/>
          </a:bodyPr>
          <a:lstStyle/>
          <a:p>
            <a:pPr algn="ctr"/>
            <a:r>
              <a:rPr lang="ru-RU" b="1" dirty="0" smtClean="0"/>
              <a:t>Роль учебных ситуаций</a:t>
            </a:r>
            <a:r>
              <a:rPr lang="ru-RU" dirty="0" smtClean="0"/>
              <a:t/>
            </a:r>
            <a:br>
              <a:rPr lang="ru-RU" dirty="0" smtClean="0"/>
            </a:br>
            <a:r>
              <a:rPr lang="ru-RU" b="1" dirty="0" smtClean="0"/>
              <a:t>на современном уроке химии.</a:t>
            </a:r>
            <a:r>
              <a:rPr lang="ru-RU" dirty="0" smtClean="0"/>
              <a:t/>
            </a:r>
            <a:br>
              <a:rPr lang="ru-RU" dirty="0" smtClean="0"/>
            </a:br>
            <a:endParaRPr lang="ru-RU" dirty="0"/>
          </a:p>
        </p:txBody>
      </p:sp>
      <p:sp>
        <p:nvSpPr>
          <p:cNvPr id="3" name="Подзаголовок 2"/>
          <p:cNvSpPr>
            <a:spLocks noGrp="1"/>
          </p:cNvSpPr>
          <p:nvPr>
            <p:ph type="subTitle" idx="1"/>
          </p:nvPr>
        </p:nvSpPr>
        <p:spPr>
          <a:xfrm>
            <a:off x="685800" y="2714620"/>
            <a:ext cx="7772400" cy="2096691"/>
          </a:xfrm>
        </p:spPr>
        <p:txBody>
          <a:bodyPr>
            <a:normAutofit lnSpcReduction="10000"/>
          </a:bodyPr>
          <a:lstStyle/>
          <a:p>
            <a:r>
              <a:rPr lang="ru-RU" b="1" dirty="0" smtClean="0">
                <a:solidFill>
                  <a:schemeClr val="tx1"/>
                </a:solidFill>
              </a:rPr>
              <a:t>Председатель ОМО учителей химии, биологии, географии </a:t>
            </a:r>
            <a:r>
              <a:rPr lang="ru-RU" b="1" dirty="0" err="1" smtClean="0">
                <a:solidFill>
                  <a:schemeClr val="tx1"/>
                </a:solidFill>
              </a:rPr>
              <a:t>Сысоенкова</a:t>
            </a:r>
            <a:r>
              <a:rPr lang="ru-RU" b="1" dirty="0" smtClean="0">
                <a:solidFill>
                  <a:schemeClr val="tx1"/>
                </a:solidFill>
              </a:rPr>
              <a:t> И.И.</a:t>
            </a:r>
          </a:p>
          <a:p>
            <a:endParaRPr lang="ru-RU" b="1" dirty="0" smtClean="0">
              <a:solidFill>
                <a:schemeClr val="tx1"/>
              </a:solidFill>
            </a:endParaRPr>
          </a:p>
          <a:p>
            <a:endParaRPr lang="ru-RU" b="1" dirty="0" smtClean="0">
              <a:solidFill>
                <a:schemeClr val="tx1"/>
              </a:solidFill>
            </a:endParaRPr>
          </a:p>
          <a:p>
            <a:pPr algn="ctr"/>
            <a:r>
              <a:rPr lang="ru-RU" sz="2000" b="1" dirty="0" smtClean="0">
                <a:solidFill>
                  <a:schemeClr val="tx1"/>
                </a:solidFill>
                <a:latin typeface="Arial Unicode MS" pitchFamily="34" charset="-128"/>
                <a:ea typeface="Arial Unicode MS" pitchFamily="34" charset="-128"/>
                <a:cs typeface="Arial Unicode MS" pitchFamily="34" charset="-128"/>
              </a:rPr>
              <a:t>г.Смоленск  </a:t>
            </a:r>
            <a:r>
              <a:rPr lang="ru-RU" b="1" dirty="0" smtClean="0">
                <a:solidFill>
                  <a:schemeClr val="tx1"/>
                </a:solidFill>
                <a:latin typeface="Arial Unicode MS" pitchFamily="34" charset="-128"/>
                <a:ea typeface="Arial Unicode MS" pitchFamily="34" charset="-128"/>
                <a:cs typeface="Arial Unicode MS" pitchFamily="34" charset="-128"/>
              </a:rPr>
              <a:t>  </a:t>
            </a:r>
            <a:r>
              <a:rPr lang="ru-RU" sz="1800" b="1" dirty="0" smtClean="0">
                <a:solidFill>
                  <a:schemeClr val="tx1"/>
                </a:solidFill>
                <a:latin typeface="Arial Unicode MS" pitchFamily="34" charset="-128"/>
                <a:ea typeface="Arial Unicode MS" pitchFamily="34" charset="-128"/>
                <a:cs typeface="Arial Unicode MS" pitchFamily="34" charset="-128"/>
              </a:rPr>
              <a:t>2017г</a:t>
            </a:r>
            <a:endParaRPr lang="ru-RU" sz="1800" dirty="0" smtClean="0">
              <a:solidFill>
                <a:schemeClr val="tx1"/>
              </a:solidFill>
              <a:latin typeface="Arial Unicode MS" pitchFamily="34" charset="-128"/>
              <a:ea typeface="Arial Unicode MS" pitchFamily="34" charset="-128"/>
              <a:cs typeface="Arial Unicode MS" pitchFamily="34" charset="-128"/>
            </a:endParaRPr>
          </a:p>
          <a:p>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pPr lvl="0" algn="just"/>
            <a:r>
              <a:rPr lang="ru-RU" u="sng" dirty="0" smtClean="0"/>
              <a:t>Первый тип.</a:t>
            </a:r>
            <a:r>
              <a:rPr lang="ru-RU" dirty="0" smtClean="0"/>
              <a:t> Проблемные ситуации чаще всего возникают тогда, когда учащиеся сталкиваются с необходимостью использовать ранее усвоенные знания в новых практических условиях. При этом учащиеся часто сталкиваются с фактом недостаточности знаний, умений и навыков для решения практической задачи. Осознание этого факта учащимися возбуждает познавательный интерес и стимулирует поиск новых знаний.</a:t>
            </a:r>
          </a:p>
          <a:p>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
            </a:r>
            <a:br>
              <a:rPr lang="ru-RU" dirty="0" smtClean="0"/>
            </a:br>
            <a:r>
              <a:rPr lang="ru-RU" dirty="0" smtClean="0"/>
              <a:t>Наиболее характерные  проблемные ситуации </a:t>
            </a:r>
            <a:br>
              <a:rPr lang="ru-RU"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lvl="0" algn="just"/>
            <a:r>
              <a:rPr lang="ru-RU" u="sng" dirty="0" smtClean="0"/>
              <a:t>Второй тип.</a:t>
            </a:r>
            <a:r>
              <a:rPr lang="ru-RU" dirty="0" smtClean="0"/>
              <a:t> Проблемная ситуация легко возникает в том случае, если имеется противоречие между теоретически возможным путём решения задачи и практической неосуществимостью избранного способа.</a:t>
            </a:r>
          </a:p>
          <a:p>
            <a:pPr lvl="0" algn="just"/>
            <a:r>
              <a:rPr lang="ru-RU" u="sng" dirty="0" smtClean="0"/>
              <a:t>Третий тип.</a:t>
            </a:r>
            <a:r>
              <a:rPr lang="ru-RU" dirty="0" smtClean="0"/>
              <a:t> Проблемная ситуация возникает тогда, когда имеется противоречие между практически достигнутым результатом выполнения учебного задания и отсутствием у учащихся знаний для его теоретического обоснования.</a:t>
            </a:r>
          </a:p>
          <a:p>
            <a:pPr algn="just"/>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lvl="0" algn="just"/>
            <a:r>
              <a:rPr lang="ru-RU" u="sng" dirty="0" smtClean="0"/>
              <a:t>Четвёртый тип</a:t>
            </a:r>
            <a:r>
              <a:rPr lang="ru-RU" dirty="0" smtClean="0"/>
              <a:t> следует считать самым распространённым. Проблемные ситуации возникают, если учащиеся не знают способа решения поставленной задачи, т.е. в случае осознания учащимися недостаточности прежних знаний для объяснения нового факта.</a:t>
            </a:r>
          </a:p>
          <a:p>
            <a:pPr algn="just"/>
            <a:r>
              <a:rPr lang="ru-RU" dirty="0" smtClean="0"/>
              <a:t>Проблемные ситуации могут создаваться на всех этапах процесса обучения: при объяснении, закреплении, контроле.</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pPr algn="just"/>
            <a:r>
              <a:rPr lang="ru-RU" dirty="0" smtClean="0"/>
              <a:t>- возраста ребенка (то, что провоцирует на действие младшего школьника, оставляет равнодушным и пассивным подростка),</a:t>
            </a:r>
          </a:p>
          <a:p>
            <a:pPr algn="just"/>
            <a:r>
              <a:rPr lang="ru-RU" dirty="0" smtClean="0"/>
              <a:t>- специфики учебного предмета,</a:t>
            </a:r>
          </a:p>
          <a:p>
            <a:pPr algn="just"/>
            <a:r>
              <a:rPr lang="ru-RU" dirty="0" smtClean="0"/>
              <a:t>- мер </a:t>
            </a:r>
            <a:r>
              <a:rPr lang="ru-RU" dirty="0" err="1" smtClean="0"/>
              <a:t>сформированности</a:t>
            </a:r>
            <a:r>
              <a:rPr lang="ru-RU" dirty="0" smtClean="0"/>
              <a:t> действий учащихся (исполнительских, не требующих активного содействия педагога, или ориентировочных, которые могут осуществляться, особенно поначалу, только при активном участии учителя).</a:t>
            </a:r>
          </a:p>
          <a:p>
            <a:pPr algn="just">
              <a:buNone/>
            </a:pPr>
            <a:r>
              <a:rPr lang="ru-RU" dirty="0" smtClean="0"/>
              <a:t> </a:t>
            </a:r>
          </a:p>
          <a:p>
            <a:pPr algn="just"/>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Проектирование учебных ситуаций строится с учетом:</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r>
              <a:rPr lang="ru-RU" dirty="0" smtClean="0"/>
              <a:t>урок в 8 классе «Закон сохранения массы веществ». Проблемная задача мною ставится в форме демонстрационного опыта: в замкнутой системе взвешиваются вещества, вступающие в реакцию, растворы сульфата меди (II) (CuSO</a:t>
            </a:r>
            <a:r>
              <a:rPr lang="ru-RU" baseline="-25000" dirty="0" smtClean="0"/>
              <a:t>4</a:t>
            </a:r>
            <a:r>
              <a:rPr lang="ru-RU" dirty="0" smtClean="0"/>
              <a:t>) и </a:t>
            </a:r>
            <a:r>
              <a:rPr lang="ru-RU" dirty="0" err="1" smtClean="0"/>
              <a:t>гидроксида</a:t>
            </a:r>
            <a:r>
              <a:rPr lang="ru-RU" dirty="0" smtClean="0"/>
              <a:t> калия (m1) (KOH) и образующиеся в результате реакции вещества, </a:t>
            </a:r>
            <a:r>
              <a:rPr lang="ru-RU" dirty="0" err="1" smtClean="0"/>
              <a:t>гидроксид</a:t>
            </a:r>
            <a:r>
              <a:rPr lang="ru-RU" dirty="0" smtClean="0"/>
              <a:t> меди (II) (</a:t>
            </a:r>
            <a:r>
              <a:rPr lang="ru-RU" dirty="0" err="1" smtClean="0"/>
              <a:t>Cu</a:t>
            </a:r>
            <a:r>
              <a:rPr lang="ru-RU" dirty="0" smtClean="0"/>
              <a:t>(OH)</a:t>
            </a:r>
            <a:r>
              <a:rPr lang="ru-RU" baseline="-25000" dirty="0" smtClean="0"/>
              <a:t>2</a:t>
            </a:r>
            <a:r>
              <a:rPr lang="ru-RU" dirty="0" smtClean="0"/>
              <a:t>) и раствор сульфата калия (m2) (K</a:t>
            </a:r>
            <a:r>
              <a:rPr lang="ru-RU" baseline="-25000" dirty="0" smtClean="0"/>
              <a:t>2</a:t>
            </a:r>
            <a:r>
              <a:rPr lang="ru-RU" dirty="0" smtClean="0"/>
              <a:t>SO</a:t>
            </a:r>
            <a:r>
              <a:rPr lang="ru-RU" baseline="-25000" dirty="0" smtClean="0"/>
              <a:t>4</a:t>
            </a:r>
            <a:r>
              <a:rPr lang="ru-RU" dirty="0" smtClean="0"/>
              <a:t>); по одному из признаков протекания реакций учащиеся убеждаются в том, что химическая реакция прошла - выпал осадок </a:t>
            </a:r>
            <a:r>
              <a:rPr lang="ru-RU" dirty="0" err="1" smtClean="0"/>
              <a:t>голубого</a:t>
            </a:r>
            <a:r>
              <a:rPr lang="ru-RU" dirty="0" smtClean="0"/>
              <a:t> цвета.</a:t>
            </a:r>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Примеры создания проблемных ситуаций на уроках химии.</a:t>
            </a:r>
            <a:br>
              <a:rPr lang="ru-RU" dirty="0" smtClean="0"/>
            </a:b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dirty="0" smtClean="0"/>
              <a:t>        Результаты взвешивания веществ до и после реакции подтверждают закон сохранения массы веществ. Учащиеся стоят перед решением проблемной задачи: почему m1=m2? Благодаря актуализации ранее полученных знаний о строении веществ, учащиеся сравнительно легко приходят к следующему выводу: m1=m2, так как атомы и их количество в результате химических превращений не изменяются, а только соединяются по-другому с образованием новых веществ.</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lnSpcReduction="10000"/>
          </a:bodyPr>
          <a:lstStyle/>
          <a:p>
            <a:pPr algn="just"/>
            <a:r>
              <a:rPr lang="ru-RU" dirty="0" smtClean="0"/>
              <a:t>Очень часто для решения проблемных ситуаций на уроке требуется от учащихся привлечения не только ранее изученных </a:t>
            </a:r>
            <a:r>
              <a:rPr lang="ru-RU" dirty="0" err="1" smtClean="0"/>
              <a:t>внутрипредметных</a:t>
            </a:r>
            <a:r>
              <a:rPr lang="ru-RU" dirty="0" smtClean="0"/>
              <a:t> связей, но и </a:t>
            </a:r>
            <a:r>
              <a:rPr lang="ru-RU" dirty="0" err="1" smtClean="0"/>
              <a:t>межпредметных</a:t>
            </a:r>
            <a:r>
              <a:rPr lang="ru-RU" dirty="0" smtClean="0"/>
              <a:t> связей (природоведение, биология, физика и др.). Например, уроки по круговороту веществ в природе в 8 и 9 классах. При изучении вопроса о круговороте кислорода в природе (8 класс) я ставлю проблемный вопрос: «Почему запасы атмосферного кислорода остаются на постоянном уровне (21% по объёму), не смотря на огромный расход этого вещества в различных процессах (дыхание, горение)?</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Григорий Иванович\Мои документы\Мои рисунки\химия+биология\круговорот кислорода 8.gif"/>
          <p:cNvPicPr>
            <a:picLocks noGrp="1" noChangeAspect="1" noChangeArrowheads="1"/>
          </p:cNvPicPr>
          <p:nvPr>
            <p:ph idx="1"/>
          </p:nvPr>
        </p:nvPicPr>
        <p:blipFill>
          <a:blip r:embed="rId2"/>
          <a:srcRect/>
          <a:stretch>
            <a:fillRect/>
          </a:stretch>
        </p:blipFill>
        <p:spPr bwMode="auto">
          <a:xfrm>
            <a:off x="428596" y="285728"/>
            <a:ext cx="8286808" cy="600079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a:buNone/>
            </a:pPr>
            <a:r>
              <a:rPr lang="ru-RU" dirty="0" smtClean="0"/>
              <a:t>        Используя сведения о кислороде, полученные на уроках биологии и химии, учащиеся приходят к выводу о том, что постоянное содержание кислорода в атмосфере является следствием равновесия двух процессов противоположных по действию, так как продукты одного процесса служат исходными веществами для другого, это окисление (дыхание, горение) и фотосинтез.</a:t>
            </a: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just">
              <a:buNone/>
            </a:pPr>
            <a:r>
              <a:rPr lang="ru-RU" dirty="0" smtClean="0"/>
              <a:t>       При изучении темы «Коррозия металлов» в 9-х классах следует заранее дать задание школьникам: дома взять два гвоздя, один из которых покрыть краской, второй нет, и поместить оба гвоздя в воду. Провести наблюдения за ними, описать происходящие процессы. На урок школьники приносят гвозди и сообщают итоги своей работы, после чего, учитель вместе с детьми выясняет, какой процесс происходит при помещении металла, например, в воду, и почему один гвоздь покрылся ржавчиной, а второй нет.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a:buNone/>
            </a:pPr>
            <a:r>
              <a:rPr lang="ru-RU" dirty="0" smtClean="0"/>
              <a:t>      Раскрытие индивидуальности каждого ребенка в процессе обучения обеспечивает построение </a:t>
            </a:r>
            <a:r>
              <a:rPr lang="ru-RU" b="1" dirty="0" smtClean="0"/>
              <a:t>личностно ориентированного обучения</a:t>
            </a:r>
            <a:r>
              <a:rPr lang="ru-RU" dirty="0" smtClean="0"/>
              <a:t> в современной школе. Цель такого обучения - создание системы психолого-педагогических условий, позволяющих в едином классном коллективе работать с ориентацией не на «усредненного» ученика, а с каждым в отдельности с учетом индивидуальных познавательных возможностей, потребностей и интересов</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dirty="0" smtClean="0"/>
              <a:t>         Только ли при помещении в воду происходит коррозия? Все ли металлы подвержены этому процессу? Почему именно металлические конструкции подвержены коррозии (химические реакции)? Какой вред может нанести этот процесс металлоконструкциям? Кроме покрытия краской, как еще можно защитить металлы от коррозии?</a:t>
            </a:r>
          </a:p>
          <a:p>
            <a:pP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857364"/>
            <a:ext cx="8229600" cy="4168773"/>
          </a:xfrm>
        </p:spPr>
        <p:txBody>
          <a:bodyPr>
            <a:normAutofit lnSpcReduction="10000"/>
          </a:bodyPr>
          <a:lstStyle/>
          <a:p>
            <a:r>
              <a:rPr lang="ru-RU" dirty="0" smtClean="0"/>
              <a:t>- Тема «Основания»: При исследовании свойств </a:t>
            </a:r>
            <a:r>
              <a:rPr lang="ru-RU" dirty="0" err="1" smtClean="0"/>
              <a:t>Zn</a:t>
            </a:r>
            <a:r>
              <a:rPr lang="ru-RU" dirty="0" smtClean="0"/>
              <a:t>(OH)</a:t>
            </a:r>
            <a:r>
              <a:rPr lang="ru-RU" baseline="-25000" dirty="0" smtClean="0"/>
              <a:t>2 </a:t>
            </a:r>
            <a:r>
              <a:rPr lang="ru-RU" dirty="0" smtClean="0"/>
              <a:t>учащиеся обнаруживают, что данное вещество способно проявлять свойство кислоты.</a:t>
            </a:r>
          </a:p>
          <a:p>
            <a:r>
              <a:rPr lang="ru-RU" dirty="0" smtClean="0"/>
              <a:t>- Тема «Аминокислоты»: Проговариваем и записываем определение с общей формулой аминокислот R-СH -CООН</a:t>
            </a:r>
          </a:p>
          <a:p>
            <a:pPr>
              <a:buNone/>
            </a:pPr>
            <a:r>
              <a:rPr lang="ru-RU" dirty="0" smtClean="0"/>
              <a:t>                                              NH</a:t>
            </a:r>
            <a:r>
              <a:rPr lang="ru-RU" baseline="-25000" dirty="0" smtClean="0"/>
              <a:t>2</a:t>
            </a:r>
          </a:p>
          <a:p>
            <a:pPr>
              <a:buNone/>
            </a:pPr>
            <a:r>
              <a:rPr lang="ru-RU" dirty="0" smtClean="0"/>
              <a:t> Акцентируем внимание на знакомые группы атомов.</a:t>
            </a:r>
          </a:p>
          <a:p>
            <a:pPr>
              <a:buNone/>
            </a:pPr>
            <a:endParaRPr lang="ru-RU" dirty="0"/>
          </a:p>
        </p:txBody>
      </p:sp>
      <p:sp>
        <p:nvSpPr>
          <p:cNvPr id="2" name="Заголовок 1"/>
          <p:cNvSpPr>
            <a:spLocks noGrp="1"/>
          </p:cNvSpPr>
          <p:nvPr>
            <p:ph type="title"/>
          </p:nvPr>
        </p:nvSpPr>
        <p:spPr>
          <a:xfrm>
            <a:off x="285720" y="274638"/>
            <a:ext cx="8401080" cy="1439850"/>
          </a:xfrm>
        </p:spPr>
        <p:txBody>
          <a:bodyPr>
            <a:normAutofit fontScale="90000"/>
          </a:bodyPr>
          <a:lstStyle/>
          <a:p>
            <a:r>
              <a:rPr lang="ru-RU" dirty="0" smtClean="0"/>
              <a:t/>
            </a:r>
            <a:br>
              <a:rPr lang="ru-RU" dirty="0" smtClean="0"/>
            </a:br>
            <a:r>
              <a:rPr lang="ru-RU" sz="4000" dirty="0" smtClean="0"/>
              <a:t>Показ двойственности  свойств соединений</a:t>
            </a:r>
            <a:br>
              <a:rPr lang="ru-RU" sz="4000" dirty="0" smtClean="0"/>
            </a:br>
            <a:endParaRPr lang="ru-RU"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dirty="0" smtClean="0"/>
              <a:t>       Возникает проблемная ситуация о зависимости свойств от строения:</a:t>
            </a:r>
            <a:br>
              <a:rPr lang="ru-RU" dirty="0" smtClean="0"/>
            </a:br>
            <a:r>
              <a:rPr lang="ru-RU" dirty="0" smtClean="0"/>
              <a:t>- какие реакции возможны для аминокислот? Написать уравнения реакций?</a:t>
            </a:r>
            <a:br>
              <a:rPr lang="ru-RU" dirty="0" smtClean="0"/>
            </a:br>
            <a:r>
              <a:rPr lang="ru-RU" dirty="0" smtClean="0"/>
              <a:t>- о каком важном свойстве свидетельствуют данные реакции?</a:t>
            </a:r>
            <a:br>
              <a:rPr lang="ru-RU" dirty="0" smtClean="0"/>
            </a:br>
            <a:r>
              <a:rPr lang="ru-RU" dirty="0" smtClean="0"/>
              <a:t>- с какими неорганическими соединениями можно провести аналогию?</a:t>
            </a:r>
            <a:br>
              <a:rPr lang="ru-RU" dirty="0" smtClean="0"/>
            </a:br>
            <a:endParaRPr lang="ru-RU" dirty="0" smtClean="0"/>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lgn="just">
              <a:buNone/>
            </a:pPr>
            <a:r>
              <a:rPr lang="ru-RU" dirty="0" smtClean="0"/>
              <a:t>      Для того чтобы отыскать учебную проблему, необходимо проанализировать содержание, т.е. выделить элементы содержания и связи между ними. Например, при изучении свойств аммиака учащиеся вначале характеризуют строение атомов элементов водорода и азота, строение молекулы аммиака, определяют степени окисления атомов азота и водорода в аммиаке, а затем рассматривают химические свойства этого соединения.</a:t>
            </a: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229600" cy="5597533"/>
          </a:xfrm>
        </p:spPr>
        <p:txBody>
          <a:bodyPr>
            <a:normAutofit fontScale="92500" lnSpcReduction="10000"/>
          </a:bodyPr>
          <a:lstStyle/>
          <a:p>
            <a:pPr algn="just"/>
            <a:r>
              <a:rPr lang="ru-RU" dirty="0" smtClean="0"/>
              <a:t>Здесь решается несколько проблем. Даже на самом первом этапе урока при изучении состава аммиака можно не просто информативно сообщить, что его формула NН3, а связь между атомами полярная, а предложить учащимся обосновать состав этого соединения, т.е. установить связь между составом соединения и строением образующих его атомов.</a:t>
            </a:r>
          </a:p>
          <a:p>
            <a:pPr algn="just"/>
            <a:r>
              <a:rPr lang="ru-RU" dirty="0" smtClean="0"/>
              <a:t>При изучении химических свойств аммиака возможна постановка проблемного вопроса «За счёт чего аммиак может вступать в реакции присоединения, если все </a:t>
            </a:r>
            <a:r>
              <a:rPr lang="ru-RU" dirty="0" err="1" smtClean="0"/>
              <a:t>неспаренные</a:t>
            </a:r>
            <a:r>
              <a:rPr lang="ru-RU" dirty="0" smtClean="0"/>
              <a:t> электроны использованы на связи с водородом?»</a:t>
            </a:r>
          </a:p>
          <a:p>
            <a:pPr algn="just"/>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a:buNone/>
            </a:pPr>
            <a:r>
              <a:rPr lang="ru-RU" dirty="0" smtClean="0"/>
              <a:t>         Разрешение проблемных ситуаций под руководством учителя заставляет учащихся сравнивать, обобщать, анализировать явления, а не просто их механически запоминать. Процессы выдвижения и разрешения проблемных ситуаций, представляют собой непрерывную цепь, так как при выдвижении проблемы одновременно начинается её решение, которое в свою очередь, ведёт к постановке новых проблем. </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a:buNone/>
            </a:pPr>
            <a:r>
              <a:rPr lang="ru-RU" dirty="0" smtClean="0"/>
              <a:t>       То есть осуществляется противоречивый и непрерывный процесс активного познания новых научных понятий. Используя на уроках методы проблемного обучения, убеждаешься на опыте, что они способствуют развитию познавательной активности, творческой самостоятельности учащихся, формированию их мировоззрения, интеллектуальному развитию, и как следствие этого, повышению качества знаний.</a:t>
            </a:r>
          </a:p>
          <a:p>
            <a:pPr algn="just"/>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just">
              <a:buNone/>
            </a:pPr>
            <a:r>
              <a:rPr lang="ru-RU" dirty="0" smtClean="0"/>
              <a:t>     Мы отправимся к белокаменным храмам Владимиро-Суздальской Руси. </a:t>
            </a:r>
            <a:br>
              <a:rPr lang="ru-RU" dirty="0" smtClean="0"/>
            </a:br>
            <a:r>
              <a:rPr lang="ru-RU" dirty="0" smtClean="0"/>
              <a:t>Это шедевры 12-13 веков. Самые известные из них – храм Покрова на Нерли и Дмитриевский собор во Владимире. </a:t>
            </a:r>
            <a:br>
              <a:rPr lang="ru-RU" dirty="0" smtClean="0"/>
            </a:br>
            <a:r>
              <a:rPr lang="ru-RU" dirty="0" smtClean="0"/>
              <a:t>Белый камень – это известняк, следовательно, путешествовать будем в теме «Карбонаты», 9 класс. </a:t>
            </a:r>
            <a:br>
              <a:rPr lang="ru-RU" dirty="0" smtClean="0"/>
            </a:br>
            <a:r>
              <a:rPr lang="ru-RU" dirty="0" smtClean="0"/>
              <a:t/>
            </a:r>
            <a:br>
              <a:rPr lang="ru-RU" dirty="0" smtClean="0"/>
            </a:br>
            <a:endParaRPr lang="ru-RU" dirty="0"/>
          </a:p>
        </p:txBody>
      </p:sp>
      <p:sp>
        <p:nvSpPr>
          <p:cNvPr id="2" name="Заголовок 1"/>
          <p:cNvSpPr>
            <a:spLocks noGrp="1"/>
          </p:cNvSpPr>
          <p:nvPr>
            <p:ph type="title"/>
          </p:nvPr>
        </p:nvSpPr>
        <p:spPr/>
        <p:txBody>
          <a:bodyPr>
            <a:normAutofit fontScale="90000"/>
          </a:bodyPr>
          <a:lstStyle/>
          <a:p>
            <a:pPr algn="ctr"/>
            <a:r>
              <a:rPr lang="ru-RU" b="1" dirty="0" smtClean="0"/>
              <a:t>Ситуация – иллюстрация</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Слоайд№2.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advTm="5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Надпись.jpg"/>
          <p:cNvPicPr>
            <a:picLocks noChangeAspect="1"/>
          </p:cNvPicPr>
          <p:nvPr/>
        </p:nvPicPr>
        <p:blipFill>
          <a:blip r:embed="rId2"/>
          <a:stretch>
            <a:fillRect/>
          </a:stretch>
        </p:blipFill>
        <p:spPr>
          <a:xfrm>
            <a:off x="5072066" y="5286388"/>
            <a:ext cx="3943350" cy="1228725"/>
          </a:xfrm>
          <a:prstGeom prst="rect">
            <a:avLst/>
          </a:prstGeom>
        </p:spPr>
      </p:pic>
      <p:pic>
        <p:nvPicPr>
          <p:cNvPr id="2" name="Рисунок 1" descr="Покрова на Нерли1.jpg"/>
          <p:cNvPicPr>
            <a:picLocks noChangeAspect="1"/>
          </p:cNvPicPr>
          <p:nvPr/>
        </p:nvPicPr>
        <p:blipFill>
          <a:blip r:embed="rId3"/>
          <a:stretch>
            <a:fillRect/>
          </a:stretch>
        </p:blipFill>
        <p:spPr>
          <a:xfrm>
            <a:off x="285720" y="214290"/>
            <a:ext cx="4686300" cy="6467475"/>
          </a:xfrm>
          <a:prstGeom prst="rect">
            <a:avLst/>
          </a:prstGeom>
        </p:spPr>
      </p:pic>
    </p:spTree>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lgn="just">
              <a:buNone/>
            </a:pPr>
            <a:r>
              <a:rPr lang="ru-RU" dirty="0" smtClean="0"/>
              <a:t>       Чтобы у обучающегося появилась личностная мотивация, образовательная среда должна ее актуализировать. А для этого необходимо поставить школьника в условия, когда он вынужден проявлять себя как личность - высказывать свое мнение, делать выбор, принимать решения. И тогда содержание образования  вызовет личностную активность ученика. Под такими условиями понимается учебная ситуация.</a:t>
            </a:r>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lnSpcReduction="10000"/>
          </a:bodyPr>
          <a:lstStyle/>
          <a:p>
            <a:pPr algn="just">
              <a:buNone/>
            </a:pPr>
            <a:r>
              <a:rPr lang="ru-RU" dirty="0" smtClean="0"/>
              <a:t>        Свойства карбонатов мы исследуем на опытах убеждаемся, что они легко растворяются в кислотах, переходят в растворимые соединения при взаимодействии с углекислым газом. </a:t>
            </a:r>
            <a:br>
              <a:rPr lang="ru-RU" dirty="0" smtClean="0"/>
            </a:br>
            <a:r>
              <a:rPr lang="ru-RU" dirty="0" smtClean="0"/>
              <a:t>И выявляются проблемы:</a:t>
            </a:r>
            <a:br>
              <a:rPr lang="ru-RU" dirty="0" smtClean="0"/>
            </a:br>
            <a:r>
              <a:rPr lang="ru-RU" dirty="0" smtClean="0"/>
              <a:t>- как будут влиять на наши храмы кислотные дожди?</a:t>
            </a:r>
            <a:br>
              <a:rPr lang="ru-RU" dirty="0" smtClean="0"/>
            </a:br>
            <a:r>
              <a:rPr lang="ru-RU" dirty="0" smtClean="0"/>
              <a:t>- почему вообще дождь становится кислотным?</a:t>
            </a:r>
            <a:br>
              <a:rPr lang="ru-RU" dirty="0" smtClean="0"/>
            </a:br>
            <a:r>
              <a:rPr lang="ru-RU" dirty="0" smtClean="0"/>
              <a:t>- талая или дождевая вода принесет больше вреда?</a:t>
            </a:r>
            <a:br>
              <a:rPr lang="ru-RU" dirty="0" smtClean="0"/>
            </a:br>
            <a:r>
              <a:rPr lang="ru-RU" dirty="0" smtClean="0"/>
              <a:t>- можно ли защитить жемчужины белокаменного зодчества от разрушения?</a:t>
            </a:r>
            <a:br>
              <a:rPr lang="ru-RU" dirty="0" smtClean="0"/>
            </a:br>
            <a:r>
              <a:rPr lang="ru-RU" dirty="0" smtClean="0"/>
              <a:t>- может ли школьник влиять на этот процесс?</a:t>
            </a:r>
            <a:br>
              <a:rPr lang="ru-RU" dirty="0" smtClean="0"/>
            </a:b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buNone/>
            </a:pPr>
            <a:r>
              <a:rPr lang="ru-RU" dirty="0" smtClean="0"/>
              <a:t>     1. Учебная проблема должна заинтересовать учащихся своей необычностью, красочностью, эмоциональностью.</a:t>
            </a:r>
            <a:br>
              <a:rPr lang="ru-RU" dirty="0" smtClean="0"/>
            </a:br>
            <a:r>
              <a:rPr lang="ru-RU" dirty="0" smtClean="0"/>
              <a:t>2. Учитель должен быть внимательным к эмоциональному состоянию ученика, вовремя выяснять причины затруднений в разрешении проблемной ситуации и оказать своевременную помощь.</a:t>
            </a:r>
            <a:br>
              <a:rPr lang="ru-RU" dirty="0" smtClean="0"/>
            </a:br>
            <a:r>
              <a:rPr lang="ru-RU" dirty="0" smtClean="0"/>
              <a:t>3. Необходимо соблюдать дидактические принципы: научность, доступность, систематичность и последовательность, сознательность и активность учащихся.</a:t>
            </a:r>
            <a:br>
              <a:rPr lang="ru-RU" dirty="0" smtClean="0"/>
            </a:br>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Рекомендации по созданию проблемных ситуаций на уроке:</a:t>
            </a:r>
            <a:br>
              <a:rPr lang="ru-RU" dirty="0" smtClean="0"/>
            </a:b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428604"/>
            <a:ext cx="8229600" cy="5697559"/>
          </a:xfrm>
        </p:spPr>
        <p:txBody>
          <a:bodyPr>
            <a:normAutofit fontScale="92500" lnSpcReduction="20000"/>
          </a:bodyPr>
          <a:lstStyle/>
          <a:p>
            <a:pPr>
              <a:buNone/>
            </a:pPr>
            <a:r>
              <a:rPr lang="ru-RU" dirty="0" smtClean="0"/>
              <a:t>     4. Проблемный вопрос должен быть: сложным, сопряженным с противоречиями; предполагающим научный спор на базе различных истолкований; создающим затруднения, необходимые для проблемной ситуации.</a:t>
            </a:r>
            <a:br>
              <a:rPr lang="ru-RU" dirty="0" smtClean="0"/>
            </a:br>
            <a:r>
              <a:rPr lang="ru-RU" dirty="0" smtClean="0"/>
              <a:t>5. Перевод проблемного вопроса в проблемную ситуацию осуществляется:</a:t>
            </a:r>
            <a:br>
              <a:rPr lang="ru-RU" dirty="0" smtClean="0"/>
            </a:br>
            <a:r>
              <a:rPr lang="ru-RU" dirty="0" smtClean="0"/>
              <a:t>через углубление проблемного вопроса, поиск разных граней его решения, сопоставление разных вариантов ответа.</a:t>
            </a:r>
            <a:br>
              <a:rPr lang="ru-RU" dirty="0" smtClean="0"/>
            </a:br>
            <a:r>
              <a:rPr lang="ru-RU" dirty="0" smtClean="0"/>
              <a:t>6. Формы решения проблемных ситуаций: дискуссия, научный спор, проблемная лекция, проблемные задачи и задания, задачи исследовательского характера, документы, тексты, материалы с проблемной направленностью.</a:t>
            </a:r>
          </a:p>
          <a:p>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3000372"/>
            <a:ext cx="7972452" cy="3125791"/>
          </a:xfrm>
        </p:spPr>
        <p:txBody>
          <a:bodyPr/>
          <a:lstStyle/>
          <a:p>
            <a:r>
              <a:rPr lang="ru-RU" dirty="0" smtClean="0"/>
              <a:t>Например. Можно организовать дискуссию или научный спор  Какие аргументы вы бы привели по проблеме</a:t>
            </a:r>
          </a:p>
          <a:p>
            <a:r>
              <a:rPr lang="ru-RU" dirty="0" smtClean="0"/>
              <a:t>«Развитие науки химии ведёт к ухудшению здоровья людей?»  Приведите и контраргументы.</a:t>
            </a:r>
          </a:p>
          <a:p>
            <a:endParaRPr lang="ru-RU" dirty="0"/>
          </a:p>
        </p:txBody>
      </p:sp>
      <p:sp>
        <p:nvSpPr>
          <p:cNvPr id="4" name="Заголовок 3"/>
          <p:cNvSpPr>
            <a:spLocks noGrp="1"/>
          </p:cNvSpPr>
          <p:nvPr>
            <p:ph type="title"/>
          </p:nvPr>
        </p:nvSpPr>
        <p:spPr/>
        <p:txBody>
          <a:bodyPr/>
          <a:lstStyle/>
          <a:p>
            <a:pPr algn="ctr"/>
            <a:r>
              <a:rPr lang="ru-RU" dirty="0" smtClean="0"/>
              <a:t>Диалог</a:t>
            </a:r>
            <a:endParaRPr lang="ru-RU" dirty="0"/>
          </a:p>
        </p:txBody>
      </p:sp>
      <p:pic>
        <p:nvPicPr>
          <p:cNvPr id="6" name="Рисунок 5" descr="http://www.hemi.nsu.ru/809.jpg"/>
          <p:cNvPicPr/>
          <p:nvPr/>
        </p:nvPicPr>
        <p:blipFill>
          <a:blip r:embed="rId2">
            <a:extLst>
              <a:ext uri="{28A0092B-C50C-407E-A947-70E740481C1C}">
                <a14:useLocalDpi xmlns="" xmlns:a14="http://schemas.microsoft.com/office/drawing/2010/main" val="0"/>
              </a:ext>
            </a:extLst>
          </a:blip>
          <a:srcRect/>
          <a:stretch>
            <a:fillRect/>
          </a:stretch>
        </p:blipFill>
        <p:spPr bwMode="auto">
          <a:xfrm>
            <a:off x="5429256" y="1000108"/>
            <a:ext cx="3286148" cy="2047871"/>
          </a:xfrm>
          <a:prstGeom prst="rect">
            <a:avLst/>
          </a:prstGeom>
          <a:noFill/>
          <a:ln>
            <a:no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785926"/>
            <a:ext cx="8229600" cy="4340237"/>
          </a:xfrm>
        </p:spPr>
        <p:txBody>
          <a:bodyPr>
            <a:normAutofit fontScale="92500" lnSpcReduction="20000"/>
          </a:bodyPr>
          <a:lstStyle/>
          <a:p>
            <a:pPr>
              <a:buNone/>
            </a:pPr>
            <a:r>
              <a:rPr lang="ru-RU" dirty="0" smtClean="0"/>
              <a:t>      В Италии, около Неаполя, находится «Собачья пещера». Взрослые люди могут находиться в ней сколько угодно, а коты, собаки и другие маленькие животные задыхаются там и умирают. Никакого чуда здесь нет. С вулканической почвы этой местности выделяется газ. Так как это тяжелый газ, он накапливается на дне пещеры слоем 80-100см. Поэтому животные здесь гибнут. О каком газе идёт речь? Учащиеся высказывают свои мнения. Необходимо выслушать как можно больше версий.</a:t>
            </a:r>
            <a:br>
              <a:rPr lang="ru-RU" dirty="0" smtClean="0"/>
            </a:br>
            <a:endParaRPr lang="ru-RU" dirty="0"/>
          </a:p>
        </p:txBody>
      </p:sp>
      <p:sp>
        <p:nvSpPr>
          <p:cNvPr id="2" name="Заголовок 1"/>
          <p:cNvSpPr>
            <a:spLocks noGrp="1"/>
          </p:cNvSpPr>
          <p:nvPr>
            <p:ph type="title"/>
          </p:nvPr>
        </p:nvSpPr>
        <p:spPr>
          <a:xfrm>
            <a:off x="457200" y="274638"/>
            <a:ext cx="8229600" cy="1225536"/>
          </a:xfrm>
        </p:spPr>
        <p:txBody>
          <a:bodyPr>
            <a:normAutofit fontScale="90000"/>
          </a:bodyPr>
          <a:lstStyle/>
          <a:p>
            <a:pPr algn="ctr"/>
            <a:r>
              <a:rPr lang="ru-RU" dirty="0" smtClean="0"/>
              <a:t/>
            </a:r>
            <a:br>
              <a:rPr lang="ru-RU" dirty="0" smtClean="0"/>
            </a:br>
            <a:r>
              <a:rPr lang="ru-RU" dirty="0" smtClean="0"/>
              <a:t>Пример задания, когда сталкиваются различные мнения учащихся </a:t>
            </a:r>
            <a:br>
              <a:rPr lang="ru-RU" dirty="0" smtClean="0"/>
            </a:br>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dirty="0" smtClean="0"/>
              <a:t>     Учитель: Итак, вы отвечали на один и тот же вопрос, что вас удивило?</a:t>
            </a:r>
            <a:br>
              <a:rPr lang="ru-RU" dirty="0" smtClean="0"/>
            </a:br>
            <a:r>
              <a:rPr lang="ru-RU" dirty="0" smtClean="0"/>
              <a:t>Ученики: Все предлагали разные версии.</a:t>
            </a:r>
            <a:br>
              <a:rPr lang="ru-RU" dirty="0" smtClean="0"/>
            </a:br>
            <a:r>
              <a:rPr lang="ru-RU" dirty="0" smtClean="0"/>
              <a:t>Учитель: Вопрос был один, а версий много. Почему так вышло? (побуждение к формулировке проблемы).</a:t>
            </a:r>
            <a:br>
              <a:rPr lang="ru-RU" dirty="0" smtClean="0"/>
            </a:br>
            <a:r>
              <a:rPr lang="ru-RU" dirty="0" smtClean="0"/>
              <a:t>Ученики: Мы не знаем, о каком веществе идёт речь. Далее учитель может сам назвать тему: «Сегодня на уроке мы будем вести речь о соединениях углерода: оксиды углерода (IV, II)». Либо продолжить постановку проблемы:</a:t>
            </a:r>
            <a:br>
              <a:rPr lang="ru-RU" dirty="0" smtClean="0"/>
            </a:br>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dirty="0" smtClean="0"/>
              <a:t>     Учитель: Попробуем доказать, что происходящее в пещере не вымысел.</a:t>
            </a:r>
            <a:br>
              <a:rPr lang="ru-RU" dirty="0" smtClean="0"/>
            </a:br>
            <a:r>
              <a:rPr lang="ru-RU" dirty="0" smtClean="0"/>
              <a:t>Учитель демонстрирует опыт «Гашение свечей углекислым газом». Учащиеся записывают уравнение и выясняют, что газ, выделяемый в стакан, где находятся свечи – это оксид углерода IV.</a:t>
            </a:r>
            <a:br>
              <a:rPr lang="ru-RU" dirty="0" smtClean="0"/>
            </a:br>
            <a:r>
              <a:rPr lang="ru-RU" dirty="0" smtClean="0"/>
              <a:t>Учитель: Какова тема нашего урока? Сформулируйте проблему?</a:t>
            </a:r>
            <a:br>
              <a:rPr lang="ru-RU" dirty="0" smtClean="0"/>
            </a:br>
            <a:r>
              <a:rPr lang="ru-RU" dirty="0" smtClean="0"/>
              <a:t>Ученики: Тема урока «Оксиды углерода (соединения углерода)». Мы узнаем, какое строение свойства, применение имеют соединения углерода.</a:t>
            </a:r>
          </a:p>
          <a:p>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071678"/>
            <a:ext cx="8229600" cy="4054485"/>
          </a:xfrm>
        </p:spPr>
        <p:txBody>
          <a:bodyPr>
            <a:normAutofit/>
          </a:bodyPr>
          <a:lstStyle/>
          <a:p>
            <a:pPr algn="just">
              <a:buNone/>
            </a:pPr>
            <a:r>
              <a:rPr lang="ru-RU" dirty="0" smtClean="0"/>
              <a:t>    все девушки очень любят украшения, особенно золотые и серебряные, юноши сами редко их носят, но в будущем будут дарить их своим избранницам. Дома посмотрите любое золотое или серебряное украшение и скажите из чистого золота или серебра оно состоит или нет, и как выяснить содержание драгоценного металла в изделиях?</a:t>
            </a:r>
            <a:endParaRPr lang="ru-RU" dirty="0"/>
          </a:p>
        </p:txBody>
      </p:sp>
      <p:sp>
        <p:nvSpPr>
          <p:cNvPr id="2" name="Заголовок 1"/>
          <p:cNvSpPr>
            <a:spLocks noGrp="1"/>
          </p:cNvSpPr>
          <p:nvPr>
            <p:ph type="title"/>
          </p:nvPr>
        </p:nvSpPr>
        <p:spPr>
          <a:xfrm>
            <a:off x="457200" y="274638"/>
            <a:ext cx="8229600" cy="1582726"/>
          </a:xfrm>
        </p:spPr>
        <p:txBody>
          <a:bodyPr>
            <a:normAutofit fontScale="90000"/>
          </a:bodyPr>
          <a:lstStyle/>
          <a:p>
            <a:pPr algn="ctr"/>
            <a:r>
              <a:rPr lang="ru-RU" dirty="0" smtClean="0"/>
              <a:t>При изучении темы «Чистые вещества и смеси» в 11-х классах можно заранее дать задание:</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dirty="0" smtClean="0"/>
              <a:t>      На уроке многие школьники скажут правильные ответы, что нет изделий из чистого золота и серебра. Как вы это определили, что означает номер пробы, что тогда представляет собой, например, золотое кольцо? Это сплав, т.е. смесь веществ, а проба означает процент содержания золота или серебра в ювелирном изделии. Чем чистые вещества отличаются от смесей, на какие типы делятся смеси? Как определить массу компонента смеси?</a:t>
            </a:r>
          </a:p>
          <a:p>
            <a:endParaRPr lang="ru-R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ru-RU" dirty="0" smtClean="0"/>
              <a:t>Известен набор реактивов и конечный результат, но не известны способы решения.</a:t>
            </a:r>
          </a:p>
          <a:p>
            <a:r>
              <a:rPr lang="ru-RU" b="1" dirty="0" smtClean="0"/>
              <a:t>Примеры:</a:t>
            </a:r>
            <a:endParaRPr lang="ru-RU" dirty="0" smtClean="0"/>
          </a:p>
          <a:p>
            <a:r>
              <a:rPr lang="ru-RU" dirty="0" smtClean="0"/>
              <a:t>При изучении классов неорганических и органических веществ. </a:t>
            </a:r>
            <a:br>
              <a:rPr lang="ru-RU" dirty="0" smtClean="0"/>
            </a:br>
            <a:r>
              <a:rPr lang="ru-RU" dirty="0" smtClean="0"/>
              <a:t>а) Даны реактивы: </a:t>
            </a:r>
            <a:r>
              <a:rPr lang="ru-RU" dirty="0" err="1" smtClean="0"/>
              <a:t>Zn</a:t>
            </a:r>
            <a:r>
              <a:rPr lang="ru-RU" dirty="0" smtClean="0"/>
              <a:t>, H</a:t>
            </a:r>
            <a:r>
              <a:rPr lang="ru-RU" baseline="-25000" dirty="0" smtClean="0"/>
              <a:t>2</a:t>
            </a:r>
            <a:r>
              <a:rPr lang="ru-RU" dirty="0" smtClean="0"/>
              <a:t>O, </a:t>
            </a:r>
            <a:r>
              <a:rPr lang="ru-RU" dirty="0" err="1" smtClean="0"/>
              <a:t>HCl</a:t>
            </a:r>
            <a:r>
              <a:rPr lang="ru-RU" dirty="0" smtClean="0"/>
              <a:t>, </a:t>
            </a:r>
            <a:r>
              <a:rPr lang="ru-RU" dirty="0" err="1" smtClean="0"/>
              <a:t>NaOH</a:t>
            </a:r>
            <a:r>
              <a:rPr lang="ru-RU" dirty="0" smtClean="0"/>
              <a:t>, </a:t>
            </a:r>
            <a:r>
              <a:rPr lang="ru-RU" dirty="0" err="1" smtClean="0"/>
              <a:t>NaCl</a:t>
            </a:r>
            <a:r>
              <a:rPr lang="ru-RU" dirty="0" smtClean="0"/>
              <a:t>. Необходим получить: </a:t>
            </a:r>
            <a:r>
              <a:rPr lang="ru-RU" dirty="0" err="1" smtClean="0"/>
              <a:t>Zn</a:t>
            </a:r>
            <a:r>
              <a:rPr lang="ru-RU" dirty="0" smtClean="0"/>
              <a:t>(OH)</a:t>
            </a:r>
            <a:r>
              <a:rPr lang="ru-RU" baseline="-25000" dirty="0" smtClean="0"/>
              <a:t>2.</a:t>
            </a:r>
            <a:r>
              <a:rPr lang="ru-RU" dirty="0" smtClean="0"/>
              <a:t/>
            </a:r>
            <a:br>
              <a:rPr lang="ru-RU" dirty="0" smtClean="0"/>
            </a:br>
            <a:r>
              <a:rPr lang="ru-RU" dirty="0" smtClean="0"/>
              <a:t>б) Даны реактивы: этилен, вода, сульфат ртути, AgNO</a:t>
            </a:r>
            <a:r>
              <a:rPr lang="ru-RU" baseline="-25000" dirty="0" smtClean="0"/>
              <a:t>3</a:t>
            </a:r>
            <a:r>
              <a:rPr lang="ru-RU" dirty="0" smtClean="0"/>
              <a:t>, раствор NH</a:t>
            </a:r>
            <a:r>
              <a:rPr lang="ru-RU" baseline="-25000" dirty="0" smtClean="0"/>
              <a:t>3</a:t>
            </a:r>
            <a:r>
              <a:rPr lang="ru-RU" dirty="0" smtClean="0"/>
              <a:t>, </a:t>
            </a:r>
            <a:r>
              <a:rPr lang="ru-RU" dirty="0" err="1" smtClean="0"/>
              <a:t>CuO</a:t>
            </a:r>
            <a:r>
              <a:rPr lang="ru-RU" dirty="0" smtClean="0"/>
              <a:t>. Необходимо получить: (CH</a:t>
            </a:r>
            <a:r>
              <a:rPr lang="ru-RU" baseline="-25000" dirty="0" smtClean="0"/>
              <a:t>3</a:t>
            </a:r>
            <a:r>
              <a:rPr lang="ru-RU" dirty="0" smtClean="0"/>
              <a:t>COO)</a:t>
            </a:r>
            <a:r>
              <a:rPr lang="ru-RU" baseline="-25000" dirty="0" smtClean="0"/>
              <a:t>2</a:t>
            </a:r>
            <a:r>
              <a:rPr lang="ru-RU" dirty="0" smtClean="0"/>
              <a:t>Cu.</a:t>
            </a:r>
          </a:p>
          <a:p>
            <a:endParaRPr lang="ru-RU" dirty="0"/>
          </a:p>
        </p:txBody>
      </p:sp>
      <p:sp>
        <p:nvSpPr>
          <p:cNvPr id="2" name="Заголовок 1"/>
          <p:cNvSpPr>
            <a:spLocks noGrp="1"/>
          </p:cNvSpPr>
          <p:nvPr>
            <p:ph type="title"/>
          </p:nvPr>
        </p:nvSpPr>
        <p:spPr>
          <a:xfrm>
            <a:off x="457200" y="274638"/>
            <a:ext cx="8229600" cy="1439850"/>
          </a:xfrm>
        </p:spPr>
        <p:txBody>
          <a:bodyPr>
            <a:normAutofit fontScale="90000"/>
          </a:bodyPr>
          <a:lstStyle/>
          <a:p>
            <a:pPr algn="ctr"/>
            <a:r>
              <a:rPr lang="ru-RU" dirty="0" smtClean="0"/>
              <a:t>Предложение решить экспериментальную задачу.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lgn="just"/>
            <a:r>
              <a:rPr lang="ru-RU" i="1" dirty="0" smtClean="0"/>
              <a:t> Учебная ситуация</a:t>
            </a:r>
            <a:r>
              <a:rPr lang="ru-RU" dirty="0" smtClean="0"/>
              <a:t> — это дифференцируемая часть урока, включающая комплекс условий, необходимых для получения ограниченных, специфических результатов. Учебная ситуация – это особая единица учебного процесса, в которой школьники с помощью учителя обнаруживают предмет своего действия, исследуют его, совершая разнообразные учебные действия, преобразуют его, например, переформулируют, или предлагают свое описание и т.д.</a:t>
            </a:r>
          </a:p>
          <a:p>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61155" name="Picture 3" descr="159 Изменение цвета индикаторов в щелочной среде  Ахлебинин А"/>
          <p:cNvPicPr>
            <a:picLocks noGrp="1" noChangeAspect="1" noChangeArrowheads="1"/>
          </p:cNvPicPr>
          <p:nvPr>
            <p:ph idx="1"/>
          </p:nvPr>
        </p:nvPicPr>
        <p:blipFill>
          <a:blip r:embed="rId2"/>
          <a:stretch>
            <a:fillRect/>
          </a:stretch>
        </p:blipFill>
        <p:spPr>
          <a:xfrm>
            <a:off x="1785937" y="1629569"/>
            <a:ext cx="5572125" cy="4229100"/>
          </a:xfrm>
          <a:noFill/>
        </p:spPr>
      </p:pic>
      <p:sp>
        <p:nvSpPr>
          <p:cNvPr id="561154" name="Rectangle 2"/>
          <p:cNvSpPr>
            <a:spLocks noGrp="1" noChangeArrowheads="1"/>
          </p:cNvSpPr>
          <p:nvPr>
            <p:ph type="title"/>
          </p:nvPr>
        </p:nvSpPr>
        <p:spPr>
          <a:xfrm>
            <a:off x="500034" y="214290"/>
            <a:ext cx="8229600" cy="1143000"/>
          </a:xfrm>
        </p:spPr>
        <p:txBody>
          <a:bodyPr>
            <a:normAutofit/>
          </a:bodyPr>
          <a:lstStyle/>
          <a:p>
            <a:pPr algn="ctr" eaLnBrk="1" hangingPunct="1"/>
            <a:r>
              <a:rPr lang="ru-RU" sz="3200" dirty="0" smtClean="0"/>
              <a:t>Действие индикаторов на растворы кислоты,   щелочи  и воды.</a:t>
            </a:r>
          </a:p>
        </p:txBody>
      </p:sp>
      <p:sp>
        <p:nvSpPr>
          <p:cNvPr id="561156" name="Text Box 4"/>
          <p:cNvSpPr txBox="1">
            <a:spLocks noChangeArrowheads="1"/>
          </p:cNvSpPr>
          <p:nvPr/>
        </p:nvSpPr>
        <p:spPr bwMode="auto">
          <a:xfrm>
            <a:off x="457200" y="1524000"/>
            <a:ext cx="2819400" cy="2868613"/>
          </a:xfrm>
          <a:prstGeom prst="rect">
            <a:avLst/>
          </a:prstGeom>
          <a:noFill/>
          <a:ln w="9525">
            <a:noFill/>
            <a:miter lim="800000"/>
            <a:headEnd/>
            <a:tailEnd/>
          </a:ln>
        </p:spPr>
        <p:txBody>
          <a:bodyPr>
            <a:spAutoFit/>
          </a:bodyPr>
          <a:lstStyle/>
          <a:p>
            <a:pPr eaLnBrk="1" hangingPunct="1">
              <a:spcBef>
                <a:spcPct val="20000"/>
              </a:spcBef>
              <a:buClr>
                <a:schemeClr val="hlink"/>
              </a:buClr>
              <a:buSzPct val="80000"/>
              <a:buFont typeface="Wingdings" pitchFamily="2" charset="2"/>
              <a:buChar char="l"/>
            </a:pPr>
            <a:r>
              <a:rPr lang="ru-RU" b="1" dirty="0">
                <a:latin typeface="Times New Roman" pitchFamily="18" charset="0"/>
              </a:rPr>
              <a:t>Признак химической реакции:</a:t>
            </a:r>
          </a:p>
          <a:p>
            <a:pPr>
              <a:spcBef>
                <a:spcPct val="50000"/>
              </a:spcBef>
            </a:pPr>
            <a:r>
              <a:rPr lang="ru-RU" i="1" dirty="0"/>
              <a:t>изменение окраски индикатора.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61154"/>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561155"/>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561156"/>
                                        </p:tgtEl>
                                        <p:attrNameLst>
                                          <p:attrName>style.visibility</p:attrName>
                                        </p:attrNameLst>
                                      </p:cBhvr>
                                      <p:to>
                                        <p:strVal val="visible"/>
                                      </p:to>
                                    </p:set>
                                    <p:anim calcmode="lin" valueType="num">
                                      <p:cBhvr additive="base">
                                        <p:cTn id="14" dur="5000" fill="hold"/>
                                        <p:tgtEl>
                                          <p:spTgt spid="561156"/>
                                        </p:tgtEl>
                                        <p:attrNameLst>
                                          <p:attrName>ppt_x</p:attrName>
                                        </p:attrNameLst>
                                      </p:cBhvr>
                                      <p:tavLst>
                                        <p:tav tm="0">
                                          <p:val>
                                            <p:strVal val="#ppt_x"/>
                                          </p:val>
                                        </p:tav>
                                        <p:tav tm="100000">
                                          <p:val>
                                            <p:strVal val="#ppt_x"/>
                                          </p:val>
                                        </p:tav>
                                      </p:tavLst>
                                    </p:anim>
                                    <p:anim calcmode="lin" valueType="num">
                                      <p:cBhvr additive="base">
                                        <p:cTn id="15" dur="5000" fill="hold"/>
                                        <p:tgtEl>
                                          <p:spTgt spid="5611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154" grpId="0" autoUpdateAnimBg="0"/>
      <p:bldP spid="561156"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a:buNone/>
            </a:pPr>
            <a:r>
              <a:rPr lang="ru-RU" dirty="0" smtClean="0"/>
              <a:t>      в тестовой форме они сохраняют контролирующую функцию.</a:t>
            </a:r>
          </a:p>
          <a:p>
            <a:r>
              <a:rPr lang="ru-RU" dirty="0" smtClean="0"/>
              <a:t>Примеры тестовых заданий при применении проблемного подхода к контролю знаний с постановкой и решением учебных ситуаций:</a:t>
            </a:r>
          </a:p>
          <a:p>
            <a:pPr>
              <a:buNone/>
            </a:pPr>
            <a:r>
              <a:rPr lang="ru-RU" dirty="0" smtClean="0"/>
              <a:t>      1.</a:t>
            </a:r>
            <a:r>
              <a:rPr lang="ru-RU" i="1" dirty="0" smtClean="0"/>
              <a:t>Почерневшую при нагревании медную пластину можно вновь сделать блестящей, если обработать ее поверхность:</a:t>
            </a:r>
            <a:r>
              <a:rPr lang="ru-RU" dirty="0" smtClean="0"/>
              <a:t/>
            </a:r>
            <a:br>
              <a:rPr lang="ru-RU" dirty="0" smtClean="0"/>
            </a:br>
            <a:r>
              <a:rPr lang="ru-RU" dirty="0" smtClean="0"/>
              <a:t>а) соляной кислотой;</a:t>
            </a:r>
            <a:br>
              <a:rPr lang="ru-RU" dirty="0" smtClean="0"/>
            </a:br>
            <a:r>
              <a:rPr lang="ru-RU" dirty="0" smtClean="0"/>
              <a:t>б) известковой водой;</a:t>
            </a:r>
            <a:br>
              <a:rPr lang="ru-RU" dirty="0" smtClean="0"/>
            </a:br>
            <a:r>
              <a:rPr lang="ru-RU" dirty="0" smtClean="0"/>
              <a:t>в) раствором мыла;</a:t>
            </a:r>
            <a:br>
              <a:rPr lang="ru-RU" dirty="0" smtClean="0"/>
            </a:br>
            <a:r>
              <a:rPr lang="ru-RU" dirty="0" smtClean="0"/>
              <a:t>г) нашатырным спиртом.</a:t>
            </a:r>
            <a:br>
              <a:rPr lang="ru-RU" dirty="0" smtClean="0"/>
            </a:br>
            <a:r>
              <a:rPr lang="ru-RU" i="1" dirty="0" smtClean="0"/>
              <a:t>2. Чтобы удалить свежие пятна ржавчины, в состав которой входят </a:t>
            </a:r>
            <a:r>
              <a:rPr lang="ru-RU" i="1" dirty="0" err="1" smtClean="0"/>
              <a:t>Fe</a:t>
            </a:r>
            <a:r>
              <a:rPr lang="ru-RU" i="1" dirty="0" smtClean="0"/>
              <a:t>(OH)</a:t>
            </a:r>
            <a:r>
              <a:rPr lang="ru-RU" i="1" baseline="-25000" dirty="0" smtClean="0"/>
              <a:t>2</a:t>
            </a:r>
            <a:r>
              <a:rPr lang="ru-RU" i="1" dirty="0" smtClean="0"/>
              <a:t> и </a:t>
            </a:r>
            <a:r>
              <a:rPr lang="ru-RU" i="1" dirty="0" err="1" smtClean="0"/>
              <a:t>Fe</a:t>
            </a:r>
            <a:r>
              <a:rPr lang="ru-RU" i="1" dirty="0" smtClean="0"/>
              <a:t>(OH)</a:t>
            </a:r>
            <a:r>
              <a:rPr lang="ru-RU" i="1" baseline="-25000" dirty="0" smtClean="0"/>
              <a:t>3</a:t>
            </a:r>
            <a:r>
              <a:rPr lang="ru-RU" i="1" dirty="0" smtClean="0"/>
              <a:t> лучше использовать:</a:t>
            </a:r>
            <a:r>
              <a:rPr lang="ru-RU" dirty="0" smtClean="0"/>
              <a:t/>
            </a:r>
            <a:br>
              <a:rPr lang="ru-RU" dirty="0" smtClean="0"/>
            </a:br>
            <a:r>
              <a:rPr lang="ru-RU" dirty="0" smtClean="0"/>
              <a:t>а) поваренную соль;</a:t>
            </a:r>
            <a:br>
              <a:rPr lang="ru-RU" dirty="0" smtClean="0"/>
            </a:br>
            <a:r>
              <a:rPr lang="ru-RU" dirty="0" smtClean="0"/>
              <a:t>б) лимонную кислоту;</a:t>
            </a:r>
            <a:br>
              <a:rPr lang="ru-RU" dirty="0" smtClean="0"/>
            </a:br>
            <a:r>
              <a:rPr lang="ru-RU" dirty="0" smtClean="0"/>
              <a:t>в) пищевую соду;</a:t>
            </a:r>
            <a:br>
              <a:rPr lang="ru-RU" dirty="0" smtClean="0"/>
            </a:br>
            <a:r>
              <a:rPr lang="ru-RU" dirty="0" smtClean="0"/>
              <a:t>г) подсолнечное масло.</a:t>
            </a:r>
          </a:p>
          <a:p>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Учебные ситуации можно использовать для контроля знаний</a:t>
            </a: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92500" lnSpcReduction="10000"/>
          </a:bodyPr>
          <a:lstStyle/>
          <a:p>
            <a:r>
              <a:rPr lang="ru-RU" i="1" dirty="0" smtClean="0"/>
              <a:t>3. Если прокалить кусочек мела (CaCO</a:t>
            </a:r>
            <a:r>
              <a:rPr lang="ru-RU" i="1" baseline="-25000" dirty="0" smtClean="0"/>
              <a:t>3</a:t>
            </a:r>
            <a:r>
              <a:rPr lang="ru-RU" i="1" dirty="0" smtClean="0"/>
              <a:t>), дать ему остыть, а затем поместить в пробирку с небольшим количеством воды, в которую прибавлено несколько капель фенолфталеина, то:</a:t>
            </a:r>
            <a:r>
              <a:rPr lang="ru-RU" dirty="0" smtClean="0"/>
              <a:t/>
            </a:r>
            <a:br>
              <a:rPr lang="ru-RU" dirty="0" smtClean="0"/>
            </a:br>
            <a:r>
              <a:rPr lang="ru-RU" dirty="0" smtClean="0"/>
              <a:t>а) не произойдет никаких изменений;</a:t>
            </a:r>
            <a:br>
              <a:rPr lang="ru-RU" dirty="0" smtClean="0"/>
            </a:br>
            <a:r>
              <a:rPr lang="ru-RU" dirty="0" smtClean="0"/>
              <a:t>б) образуется прозрачный блестящий раствор;</a:t>
            </a:r>
            <a:br>
              <a:rPr lang="ru-RU" dirty="0" smtClean="0"/>
            </a:br>
            <a:r>
              <a:rPr lang="ru-RU" dirty="0" smtClean="0"/>
              <a:t>в) окраска содержимого станет малиновым;</a:t>
            </a:r>
            <a:br>
              <a:rPr lang="ru-RU" dirty="0" smtClean="0"/>
            </a:br>
            <a:r>
              <a:rPr lang="ru-RU" dirty="0" smtClean="0"/>
              <a:t>г) будут выделяться пузырьки газа.</a:t>
            </a:r>
          </a:p>
          <a:p>
            <a:pPr>
              <a:buNone/>
            </a:pPr>
            <a:r>
              <a:rPr lang="ru-RU" dirty="0" smtClean="0"/>
              <a:t/>
            </a:r>
            <a:br>
              <a:rPr lang="ru-RU" dirty="0" smtClean="0"/>
            </a:br>
            <a:r>
              <a:rPr lang="ru-RU" dirty="0" smtClean="0"/>
              <a:t>При такой работе тестовых заданий берется мало, так как смысл такой работы не только в выборе правильного ответа, а в аргументации своего выбора и несостоятельности других вариантов.</a:t>
            </a:r>
          </a:p>
          <a:p>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just">
              <a:buNone/>
            </a:pPr>
            <a:r>
              <a:rPr lang="ru-RU" dirty="0" smtClean="0"/>
              <a:t>       Научные знания формируются на основе ошибок, рассуждений, выдвижении гипотез, предположений. Ученики не бояться высказываться, не бояться совершить ошибку. Свобода учителя развивает свободу ученика. «Учиться - значит придумывать» - вот один из принципов обучения на основе учебных ситуаций.</a:t>
            </a:r>
          </a:p>
          <a:p>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lstStyle/>
          <a:p>
            <a:pPr>
              <a:buNone/>
            </a:pPr>
            <a:r>
              <a:rPr lang="ru-RU" dirty="0" smtClean="0"/>
              <a:t>Обычно лёгок и летуч,</a:t>
            </a:r>
          </a:p>
          <a:p>
            <a:pPr>
              <a:buNone/>
            </a:pPr>
            <a:r>
              <a:rPr lang="ru-RU" dirty="0" smtClean="0"/>
              <a:t>Он вдруг становится могуч:</a:t>
            </a:r>
          </a:p>
          <a:p>
            <a:pPr>
              <a:buNone/>
            </a:pPr>
            <a:r>
              <a:rPr lang="ru-RU" dirty="0" smtClean="0"/>
              <a:t>Его нагрев     неосторожно</a:t>
            </a:r>
          </a:p>
          <a:p>
            <a:pPr>
              <a:buNone/>
            </a:pPr>
            <a:r>
              <a:rPr lang="ru-RU" dirty="0" smtClean="0"/>
              <a:t>Взорвать в округе всё возможно.</a:t>
            </a:r>
            <a:endParaRPr lang="ru-RU" dirty="0"/>
          </a:p>
        </p:txBody>
      </p:sp>
      <p:pic>
        <p:nvPicPr>
          <p:cNvPr id="5" name="Picture 5"/>
          <p:cNvPicPr>
            <a:picLocks noGrp="1" noChangeAspect="1" noChangeArrowheads="1"/>
          </p:cNvPicPr>
          <p:nvPr>
            <p:ph sz="half" idx="2"/>
          </p:nvPr>
        </p:nvPicPr>
        <p:blipFill>
          <a:blip r:embed="rId3">
            <a:lum contrast="18000"/>
          </a:blip>
          <a:srcRect/>
          <a:stretch>
            <a:fillRect/>
          </a:stretch>
        </p:blipFill>
        <p:spPr bwMode="auto">
          <a:xfrm>
            <a:off x="4648200" y="1714488"/>
            <a:ext cx="4038600" cy="3859351"/>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dirty="0" smtClean="0"/>
              <a:t>Образование гремучей смеси</a:t>
            </a:r>
            <a:endParaRPr lang="ru-RU" dirty="0"/>
          </a:p>
        </p:txBody>
      </p:sp>
    </p:spTree>
  </p:cSld>
  <p:clrMapOvr>
    <a:masterClrMapping/>
  </p:clrMapOvr>
  <p:transition>
    <p:circle/>
    <p:sndAc>
      <p:stSnd>
        <p:snd r:embed="rId2" name="laser.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57200" y="357166"/>
            <a:ext cx="8229600" cy="5768997"/>
          </a:xfrm>
        </p:spPr>
        <p:txBody>
          <a:bodyPr>
            <a:normAutofit lnSpcReduction="10000"/>
          </a:bodyPr>
          <a:lstStyle/>
          <a:p>
            <a:pPr algn="just">
              <a:buNone/>
            </a:pPr>
            <a:r>
              <a:rPr lang="ru-RU" dirty="0" smtClean="0"/>
              <a:t>        Это лишь малые примеры учебных ситуаций на уроках химии. Опыт проведения таких уроков показывает, что школьники при решении проблемы, поставленной в учебной ситуации, проявляют больший интерес к предмету и лучше усваивают материал.</a:t>
            </a:r>
          </a:p>
          <a:p>
            <a:pPr algn="just">
              <a:buNone/>
            </a:pPr>
            <a:r>
              <a:rPr lang="ru-RU" dirty="0" smtClean="0"/>
              <a:t>        Проблемные ситуации способствуют формированию более прочных знаний, умений и навыков, повышению интереса к знаниям, создаёт положительную мотивацию учения, улучшает морально-психологические условия обучения школьников </a:t>
            </a:r>
          </a:p>
          <a:p>
            <a:pPr algn="just">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lgn="just">
              <a:buNone/>
            </a:pPr>
            <a:r>
              <a:rPr lang="ru-RU" dirty="0" smtClean="0"/>
              <a:t>       Каждый учитель хочет, чтобы его предмет вызывал глубокий интерес у школьников, чтобы ученики умели не только писать химические формулы и уравнения реакций, но и понимать химическую картину мира, умели логически мыслить, чтобы каждый урок был праздником, маленьким представлением, доставляющим радость и ученикам и учителю.</a:t>
            </a:r>
          </a:p>
          <a:p>
            <a:endParaRPr lang="ru-R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just">
              <a:buNone/>
            </a:pPr>
            <a:r>
              <a:rPr lang="ru-RU" dirty="0" smtClean="0"/>
              <a:t>         Для этого необходимо сделать из ученика активного соучастника учебного процесса. Ученик может усвоить информацию только в собственной деятельности при заинтересованности предметом. Поэтому учителю нужно забыть о роли информатора, он должен исполнять роль организатора познавательной деятельности ученика.</a:t>
            </a:r>
          </a:p>
          <a:p>
            <a:endParaRPr lang="ru-RU"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a:buNone/>
            </a:pPr>
            <a:r>
              <a:rPr lang="ru-RU" dirty="0" smtClean="0"/>
              <a:t>      1. Воронцов А.Б. «Учебная деятельность» Москва 2003г.</a:t>
            </a:r>
            <a:br>
              <a:rPr lang="ru-RU" dirty="0" smtClean="0"/>
            </a:br>
            <a:r>
              <a:rPr lang="ru-RU" dirty="0" smtClean="0"/>
              <a:t>2. </a:t>
            </a:r>
            <a:r>
              <a:rPr lang="ru-RU" dirty="0" err="1" smtClean="0"/>
              <a:t>Селевко</a:t>
            </a:r>
            <a:r>
              <a:rPr lang="ru-RU" dirty="0" smtClean="0"/>
              <a:t> Г.К. «Педагогические технологии на основе активизации и интенсификации деятельности учащегося» Москва 1998г.</a:t>
            </a:r>
            <a:br>
              <a:rPr lang="ru-RU" dirty="0" smtClean="0"/>
            </a:br>
            <a:r>
              <a:rPr lang="ru-RU" dirty="0" smtClean="0"/>
              <a:t>3. Воскобойникова Н.В. «К вопросу о педагогической технологии и системах обучения» Химия в школе №2 2002г.</a:t>
            </a:r>
            <a:br>
              <a:rPr lang="ru-RU" dirty="0" smtClean="0"/>
            </a:br>
            <a:r>
              <a:rPr lang="ru-RU" dirty="0" smtClean="0"/>
              <a:t>4.</a:t>
            </a:r>
            <a:r>
              <a:rPr lang="ru-RU" b="1" dirty="0" smtClean="0"/>
              <a:t> </a:t>
            </a:r>
            <a:r>
              <a:rPr lang="ru-RU" dirty="0" err="1" smtClean="0"/>
              <a:t>Чернобельская</a:t>
            </a:r>
            <a:r>
              <a:rPr lang="ru-RU" dirty="0" smtClean="0"/>
              <a:t> Г.М. Основы методики обучения химии. – М.: Просвещение, 1987</a:t>
            </a:r>
          </a:p>
          <a:p>
            <a:pPr>
              <a:buNone/>
            </a:pPr>
            <a:r>
              <a:rPr lang="ru-RU" dirty="0" smtClean="0"/>
              <a:t>      5. Грабовый А.К. </a:t>
            </a:r>
            <a:r>
              <a:rPr lang="ru-RU" dirty="0" err="1" smtClean="0"/>
              <a:t>Технологизация</a:t>
            </a:r>
            <a:r>
              <a:rPr lang="ru-RU" dirty="0" smtClean="0"/>
              <a:t> обучения во взаимосвязи с химическим экспериментом // Химия в школе. – 2006. - № 1. – с. 64-65</a:t>
            </a:r>
          </a:p>
          <a:p>
            <a:pPr fontAlgn="base">
              <a:buNone/>
            </a:pPr>
            <a:r>
              <a:rPr lang="ru-RU" dirty="0" smtClean="0"/>
              <a:t>      6. Космодемьянская С.С., </a:t>
            </a:r>
            <a:r>
              <a:rPr lang="ru-RU" dirty="0" err="1" smtClean="0"/>
              <a:t>Гильманшина</a:t>
            </a:r>
            <a:r>
              <a:rPr lang="ru-RU" dirty="0" smtClean="0"/>
              <a:t> С.И. Методика обучения химии: учебное пособие. – Казань: ТГГПУ, 2011. – 136 с</a:t>
            </a:r>
            <a:r>
              <a:rPr lang="ru-RU" dirty="0" smtClean="0"/>
              <a:t>.</a:t>
            </a:r>
          </a:p>
          <a:p>
            <a:pPr fontAlgn="base">
              <a:buNone/>
            </a:pPr>
            <a:r>
              <a:rPr lang="ru-RU" dirty="0" smtClean="0"/>
              <a:t>     </a:t>
            </a:r>
            <a:r>
              <a:rPr lang="en-AU" dirty="0" smtClean="0"/>
              <a:t>https</a:t>
            </a:r>
            <a:r>
              <a:rPr lang="en-AU" dirty="0" smtClean="0"/>
              <a:t>://yandex.ru/images/search?p</a:t>
            </a:r>
            <a:endParaRPr lang="ru-RU" dirty="0" smtClean="0"/>
          </a:p>
          <a:p>
            <a:pPr fontAlgn="base">
              <a:buNone/>
            </a:pPr>
            <a:endParaRPr lang="ru-RU" dirty="0" smtClean="0"/>
          </a:p>
          <a:p>
            <a:endParaRPr lang="ru-RU" dirty="0"/>
          </a:p>
        </p:txBody>
      </p:sp>
      <p:sp>
        <p:nvSpPr>
          <p:cNvPr id="2" name="Заголовок 1"/>
          <p:cNvSpPr>
            <a:spLocks noGrp="1"/>
          </p:cNvSpPr>
          <p:nvPr>
            <p:ph type="title"/>
          </p:nvPr>
        </p:nvSpPr>
        <p:spPr/>
        <p:txBody>
          <a:bodyPr>
            <a:normAutofit/>
          </a:bodyPr>
          <a:lstStyle/>
          <a:p>
            <a:pPr algn="ctr"/>
            <a:r>
              <a:rPr lang="ru-RU" dirty="0" smtClean="0"/>
              <a:t>Источники</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8229600" cy="5054617"/>
          </a:xfrm>
        </p:spPr>
        <p:txBody>
          <a:bodyPr>
            <a:normAutofit fontScale="77500" lnSpcReduction="20000"/>
          </a:bodyPr>
          <a:lstStyle/>
          <a:p>
            <a:pPr lvl="0" algn="just"/>
            <a:r>
              <a:rPr lang="ru-RU" b="1" i="1" dirty="0" smtClean="0"/>
              <a:t>Ситуация – проблема </a:t>
            </a:r>
            <a:r>
              <a:rPr lang="ru-RU" dirty="0" smtClean="0"/>
              <a:t>– прототип реальной проблемы, которая требует оперативного решения (с помощью подобной ситуации можно вырабатывать умения по поиску оптимального решения).</a:t>
            </a:r>
          </a:p>
          <a:p>
            <a:pPr lvl="0" algn="just"/>
            <a:r>
              <a:rPr lang="ru-RU" b="1" i="1" dirty="0" smtClean="0"/>
              <a:t>Ситуация – иллюстрация </a:t>
            </a:r>
            <a:r>
              <a:rPr lang="ru-RU" dirty="0" smtClean="0"/>
              <a:t>– прототип реальной ситуации, которая включается в качестве факта в лекционный материал (визуальная образная ситуация, представленная средствами ИКТ, вырабатывает умение визуализировать информацию для нахождения более простого способа ее решения).</a:t>
            </a:r>
          </a:p>
          <a:p>
            <a:pPr lvl="0" algn="just"/>
            <a:r>
              <a:rPr lang="ru-RU" b="1" i="1" dirty="0" smtClean="0"/>
              <a:t>Ситуация – оценка </a:t>
            </a:r>
            <a:r>
              <a:rPr lang="ru-RU" dirty="0" smtClean="0"/>
              <a:t>– прототип реальной ситуации с готовым предполагаемым решением, которое следует оценить, и предложить свое адекватное решение.</a:t>
            </a:r>
          </a:p>
          <a:p>
            <a:pPr lvl="0" algn="just"/>
            <a:r>
              <a:rPr lang="ru-RU" b="1" i="1" dirty="0" smtClean="0"/>
              <a:t>Ситуация – тренинг </a:t>
            </a:r>
            <a:r>
              <a:rPr lang="ru-RU" dirty="0" smtClean="0"/>
              <a:t>– прототип стандартной или другой ситуации (тренинг можно проводить как по описанию ситуации, так и по ее решению).</a:t>
            </a:r>
          </a:p>
          <a:p>
            <a:pPr algn="just"/>
            <a:endParaRPr lang="ru-RU" dirty="0"/>
          </a:p>
        </p:txBody>
      </p:sp>
      <p:sp>
        <p:nvSpPr>
          <p:cNvPr id="2" name="Заголовок 1"/>
          <p:cNvSpPr>
            <a:spLocks noGrp="1"/>
          </p:cNvSpPr>
          <p:nvPr>
            <p:ph type="title"/>
          </p:nvPr>
        </p:nvSpPr>
        <p:spPr/>
        <p:txBody>
          <a:bodyPr>
            <a:normAutofit fontScale="90000"/>
          </a:bodyPr>
          <a:lstStyle/>
          <a:p>
            <a:pPr algn="ctr"/>
            <a:r>
              <a:rPr lang="ru-RU" dirty="0" smtClean="0"/>
              <a:t>Типология учебных ситуаций:</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pPr algn="just"/>
            <a:r>
              <a:rPr lang="ru-RU" dirty="0" smtClean="0"/>
              <a:t>1. Постановка проблемы через развитие познавательной активности, затем вызов интереса к проблеме, при этом поощрение и стимулирование инициативы учащихся.</a:t>
            </a:r>
          </a:p>
          <a:p>
            <a:pPr algn="just"/>
            <a:r>
              <a:rPr lang="ru-RU" dirty="0" smtClean="0"/>
              <a:t>2. Обращение к мнению детей, к имеющимся у них знаниям и опыту. Поощрение самостоятельности в выводах.</a:t>
            </a:r>
          </a:p>
          <a:p>
            <a:pPr algn="just"/>
            <a:r>
              <a:rPr lang="ru-RU" dirty="0" smtClean="0"/>
              <a:t>3. Звучание разных точек зрения учеников (варианты ответов не оценивать, в речи будут звучать их ценности).</a:t>
            </a:r>
          </a:p>
          <a:p>
            <a:pPr algn="just"/>
            <a:r>
              <a:rPr lang="ru-RU" dirty="0" smtClean="0"/>
              <a:t>4. Толерантность (умение принимать различные точки зрения) учителя и учащихся.</a:t>
            </a:r>
          </a:p>
          <a:p>
            <a:pPr algn="just"/>
            <a:endParaRPr lang="ru-RU" dirty="0"/>
          </a:p>
        </p:txBody>
      </p:sp>
      <p:sp>
        <p:nvSpPr>
          <p:cNvPr id="2" name="Заголовок 1"/>
          <p:cNvSpPr>
            <a:spLocks noGrp="1"/>
          </p:cNvSpPr>
          <p:nvPr>
            <p:ph type="title"/>
          </p:nvPr>
        </p:nvSpPr>
        <p:spPr>
          <a:xfrm>
            <a:off x="428596" y="285728"/>
            <a:ext cx="8229600" cy="1143000"/>
          </a:xfrm>
        </p:spPr>
        <p:txBody>
          <a:bodyPr>
            <a:normAutofit fontScale="90000"/>
          </a:bodyPr>
          <a:lstStyle/>
          <a:p>
            <a:pPr algn="ctr"/>
            <a:r>
              <a:rPr lang="ru-RU" dirty="0" smtClean="0"/>
              <a:t>Основные признаки учебной ситуации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92500" lnSpcReduction="10000"/>
          </a:bodyPr>
          <a:lstStyle/>
          <a:p>
            <a:pPr algn="just"/>
            <a:r>
              <a:rPr lang="ru-RU" dirty="0" smtClean="0"/>
              <a:t>5. Обращение учителя и учащихся к своему субъектному опыту.</a:t>
            </a:r>
          </a:p>
          <a:p>
            <a:pPr algn="just"/>
            <a:r>
              <a:rPr lang="ru-RU" dirty="0" smtClean="0"/>
              <a:t>6. Обеспечение учителем условий для познания учеником самого себя (самопознание), </a:t>
            </a:r>
            <a:r>
              <a:rPr lang="ru-RU" dirty="0" err="1" smtClean="0"/>
              <a:t>самопринятия</a:t>
            </a:r>
            <a:r>
              <a:rPr lang="ru-RU" dirty="0" smtClean="0"/>
              <a:t>.</a:t>
            </a:r>
          </a:p>
          <a:p>
            <a:pPr algn="just"/>
            <a:r>
              <a:rPr lang="ru-RU" dirty="0" smtClean="0"/>
              <a:t>7. Предоставление учащимся разных возможностей для самоутверждения (Например, выступить с сообщением, выполнить творческую работу и др.).</a:t>
            </a:r>
          </a:p>
          <a:p>
            <a:pPr algn="just"/>
            <a:r>
              <a:rPr lang="ru-RU" dirty="0" smtClean="0"/>
              <a:t>8. Обеспечение условий каждому ученику, с тем, чтобы он мог почувствовать свою значимость и реализовать свой личностный потенциал.</a:t>
            </a:r>
          </a:p>
          <a:p>
            <a:pPr algn="just">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14422"/>
            <a:ext cx="8229600" cy="5214974"/>
          </a:xfrm>
        </p:spPr>
        <p:txBody>
          <a:bodyPr>
            <a:normAutofit lnSpcReduction="10000"/>
          </a:bodyPr>
          <a:lstStyle/>
          <a:p>
            <a:pPr algn="just">
              <a:buNone/>
            </a:pPr>
            <a:r>
              <a:rPr lang="ru-RU" dirty="0" smtClean="0"/>
              <a:t>   Созданная учителем единица учебного процесса, которая способствует самостоятельному поиску учащимися новых понятий и способов действий; предполагает последовательное и целенаправленное выдвижение перед учащимися познавательных проблем, разрешение которых (под руководством учителя) приводит к активному усвоению новых знаний; обеспечивает особый способ мышления, прочность знаний и творческое их применение в практической деятельности.</a:t>
            </a:r>
            <a:endParaRPr lang="ru-RU" dirty="0"/>
          </a:p>
        </p:txBody>
      </p:sp>
      <p:sp>
        <p:nvSpPr>
          <p:cNvPr id="2" name="Заголовок 1"/>
          <p:cNvSpPr>
            <a:spLocks noGrp="1"/>
          </p:cNvSpPr>
          <p:nvPr>
            <p:ph type="title"/>
          </p:nvPr>
        </p:nvSpPr>
        <p:spPr>
          <a:xfrm>
            <a:off x="457200" y="274638"/>
            <a:ext cx="8229600" cy="868346"/>
          </a:xfrm>
        </p:spPr>
        <p:txBody>
          <a:bodyPr/>
          <a:lstStyle/>
          <a:p>
            <a:pPr algn="ctr"/>
            <a:r>
              <a:rPr lang="ru-RU" dirty="0" smtClean="0"/>
              <a:t>Проблемная ситуация</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lgn="just"/>
            <a:r>
              <a:rPr lang="ru-RU" dirty="0" smtClean="0"/>
              <a:t>Преподаватель не сообщает готовых знаний, а организует учащихся на их поиск: понятия, закономерности, теории познаются в ходе поиска, наблюдений, анализа фактов, мыслительной деятельности. </a:t>
            </a:r>
          </a:p>
          <a:p>
            <a:pPr algn="just"/>
            <a:r>
              <a:rPr lang="ru-RU" dirty="0" smtClean="0"/>
              <a:t>Проблемную ситуацию психологи определяют как психическое состояние личности, при котором возникает познавательная потребность в результате каких – либо противоречий. Проблема ( от греч. – задача) – «сложный вопрос, задача, требующая решения» (С.И. Ожегов).</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TotalTime>
  <Words>1957</Words>
  <PresentationFormat>Экран (4:3)</PresentationFormat>
  <Paragraphs>102</Paragraphs>
  <Slides>48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48</vt:i4>
      </vt:variant>
    </vt:vector>
  </HeadingPairs>
  <TitlesOfParts>
    <vt:vector size="49" baseType="lpstr">
      <vt:lpstr>Открытая</vt:lpstr>
      <vt:lpstr>Роль учебных ситуаций на современном уроке химии. </vt:lpstr>
      <vt:lpstr>Слайд 2</vt:lpstr>
      <vt:lpstr>Слайд 3</vt:lpstr>
      <vt:lpstr>Слайд 4</vt:lpstr>
      <vt:lpstr>Типология учебных ситуаций: </vt:lpstr>
      <vt:lpstr>Основные признаки учебной ситуации :</vt:lpstr>
      <vt:lpstr>Слайд 7</vt:lpstr>
      <vt:lpstr>Проблемная ситуация</vt:lpstr>
      <vt:lpstr>Слайд 9</vt:lpstr>
      <vt:lpstr>  Наиболее характерные  проблемные ситуации   </vt:lpstr>
      <vt:lpstr>Слайд 11</vt:lpstr>
      <vt:lpstr>Слайд 12</vt:lpstr>
      <vt:lpstr>Проектирование учебных ситуаций строится с учетом:</vt:lpstr>
      <vt:lpstr> Примеры создания проблемных ситуаций на уроках химии. </vt:lpstr>
      <vt:lpstr>Слайд 15</vt:lpstr>
      <vt:lpstr>Слайд 16</vt:lpstr>
      <vt:lpstr>Слайд 17</vt:lpstr>
      <vt:lpstr>Слайд 18</vt:lpstr>
      <vt:lpstr>Слайд 19</vt:lpstr>
      <vt:lpstr>Слайд 20</vt:lpstr>
      <vt:lpstr> Показ двойственности  свойств соединений </vt:lpstr>
      <vt:lpstr>Слайд 22</vt:lpstr>
      <vt:lpstr>Слайд 23</vt:lpstr>
      <vt:lpstr>Слайд 24</vt:lpstr>
      <vt:lpstr>Слайд 25</vt:lpstr>
      <vt:lpstr>Слайд 26</vt:lpstr>
      <vt:lpstr>Ситуация – иллюстрация </vt:lpstr>
      <vt:lpstr>Слайд 28</vt:lpstr>
      <vt:lpstr>Слайд 29</vt:lpstr>
      <vt:lpstr>Слайд 30</vt:lpstr>
      <vt:lpstr> Рекомендации по созданию проблемных ситуаций на уроке: </vt:lpstr>
      <vt:lpstr>Слайд 32</vt:lpstr>
      <vt:lpstr>Диалог</vt:lpstr>
      <vt:lpstr> Пример задания, когда сталкиваются различные мнения учащихся  </vt:lpstr>
      <vt:lpstr>Слайд 35</vt:lpstr>
      <vt:lpstr>Слайд 36</vt:lpstr>
      <vt:lpstr>При изучении темы «Чистые вещества и смеси» в 11-х классах можно заранее дать задание:</vt:lpstr>
      <vt:lpstr>Слайд 38</vt:lpstr>
      <vt:lpstr>Предложение решить экспериментальную задачу.  </vt:lpstr>
      <vt:lpstr>Действие индикаторов на растворы кислоты,   щелочи  и воды.</vt:lpstr>
      <vt:lpstr>Учебные ситуации можно использовать для контроля знаний</vt:lpstr>
      <vt:lpstr>Слайд 42</vt:lpstr>
      <vt:lpstr>Слайд 43</vt:lpstr>
      <vt:lpstr>Образование гремучей смеси</vt:lpstr>
      <vt:lpstr>Слайд 45</vt:lpstr>
      <vt:lpstr>Слайд 46</vt:lpstr>
      <vt:lpstr>Слайд 47</vt:lpstr>
      <vt:lpstr>Источники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Григорий</cp:lastModifiedBy>
  <cp:revision>23</cp:revision>
  <dcterms:modified xsi:type="dcterms:W3CDTF">2017-04-17T17:36:22Z</dcterms:modified>
</cp:coreProperties>
</file>