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2" r:id="rId2"/>
    <p:sldMasterId id="2147483794" r:id="rId3"/>
  </p:sldMasterIdLst>
  <p:notesMasterIdLst>
    <p:notesMasterId r:id="rId23"/>
  </p:notesMasterIdLst>
  <p:sldIdLst>
    <p:sldId id="319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2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17" autoAdjust="0"/>
    <p:restoredTop sz="94660"/>
  </p:normalViewPr>
  <p:slideViewPr>
    <p:cSldViewPr>
      <p:cViewPr>
        <p:scale>
          <a:sx n="59" d="100"/>
          <a:sy n="59" d="100"/>
        </p:scale>
        <p:origin x="-1464" y="-10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34F4A-F5B5-4785-B64A-F0DE5734EE62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7439B-8562-4B7C-B61E-51B6E1987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8927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5019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019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BEE72-5AC1-4A3D-8327-AA32E4E54C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5096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1C0B4-B36B-4BFB-A9C4-A1441C1624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9402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09452-DDDF-4A4E-B067-64EF5F07E0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3558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9F96B-1D42-4A7E-BB6E-BBD084A0A4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8264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3FC33-0BE3-4409-8A3A-4E52409DA2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2553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3668756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368775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0158867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537086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1362350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0830120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34814-4364-493E-AABE-4C69F833C4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13781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8121325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9070257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2046833"/>
      </p:ext>
    </p:extLst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2333518"/>
      </p:ext>
    </p:extLst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8411989"/>
      </p:ext>
    </p:extLst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823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823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FC376D-FF3C-4547-93A1-5397613FBEBE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83527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3DEEC-A1CC-4EBB-B998-2C46653CB467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24778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1B269-0F07-4E3B-89BB-4D7550D7A1F0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420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B1CE0-22DD-4EFD-A218-9B6B75D3F001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9239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804DE-83BB-4132-8FBB-88402909BCB1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6363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CA251-E9CC-4E23-8F10-93E414F004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5168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ECEA5-1CB6-4858-A7D7-D64255A92F48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02593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BF770-CF25-47E4-98C4-7B729B3EEAB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5168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E6837-C749-4AFA-85A6-D06D57250418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77168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42FFA-74F1-41C9-9E17-59784328D327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82827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74C63-465F-42B4-B429-B975E738874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59286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12E66-23BA-47CE-8BA0-C9637F0960B4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03149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2C505-A440-4057-8027-29843B47F9E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7523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E7A28-A115-41C1-A976-5C67B7D2E72C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00591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CF6A1-5EDD-424F-B1AF-67AFDB53B75F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2379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CEBF9-2F56-4762-B497-6C9403A60A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724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778F9-FAA4-4B5A-A78B-19D676EEE44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4771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6FCF-0A93-415D-B840-F67D71622D4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6517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01806-91DC-43BE-994C-984528FCE99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9754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28BD5-7B44-4E25-9768-5DA0DDBF17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367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1B80F-75EA-453E-AAC5-4B04C4C904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655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915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15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4915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915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9161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9162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9163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9164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9165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916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9168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169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170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171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172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173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4917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17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917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917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C9C314-8AC6-4009-AA4C-39FD2C11653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19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7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BB10F-C58C-4E8C-95F3-AAEAF5AF6B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DEDE2-F71E-49E2-B9FC-BDF377D4C0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850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717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9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720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20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20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21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6EE64C-1234-4F33-8C40-F4BF36C5B095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81426034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979987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altLang="ru-RU" sz="3600" b="1" dirty="0" smtClean="0">
                <a:solidFill>
                  <a:schemeClr val="tx1"/>
                </a:solidFill>
                <a:latin typeface="Book Antiqua" pitchFamily="18" charset="0"/>
              </a:rPr>
              <a:t>Формирование  универсальных учебных действий у обучающихся в процессе организации и реализации проектной и </a:t>
            </a:r>
            <a:r>
              <a:rPr lang="ru-RU" altLang="ru-RU" sz="3600" b="1" dirty="0" err="1" smtClean="0">
                <a:solidFill>
                  <a:schemeClr val="tx1"/>
                </a:solidFill>
                <a:latin typeface="Book Antiqua" pitchFamily="18" charset="0"/>
              </a:rPr>
              <a:t>учебно</a:t>
            </a:r>
            <a:r>
              <a:rPr lang="ru-RU" altLang="ru-RU" sz="3600" b="1" dirty="0" smtClean="0">
                <a:solidFill>
                  <a:schemeClr val="tx1"/>
                </a:solidFill>
                <a:latin typeface="Book Antiqua" pitchFamily="18" charset="0"/>
              </a:rPr>
              <a:t> – исследовательской деятельности</a:t>
            </a:r>
            <a:r>
              <a:rPr lang="ru-RU" altLang="ru-RU" sz="4000" b="1" dirty="0" smtClean="0">
                <a:solidFill>
                  <a:schemeClr val="tx1"/>
                </a:solidFill>
                <a:latin typeface="Book Antiqua" pitchFamily="18" charset="0"/>
              </a:rPr>
              <a:t>.</a:t>
            </a:r>
            <a:r>
              <a:rPr lang="ru-RU" altLang="ru-RU" sz="4000" b="1" dirty="0" smtClean="0">
                <a:solidFill>
                  <a:schemeClr val="tx1"/>
                </a:solidFill>
                <a:latin typeface="Book Antiqua" pitchFamily="18" charset="0"/>
              </a:rPr>
              <a:t/>
            </a:r>
            <a:br>
              <a:rPr lang="ru-RU" altLang="ru-RU" sz="4000" b="1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altLang="ru-RU" sz="4000" b="1" dirty="0" smtClean="0">
                <a:solidFill>
                  <a:schemeClr val="tx1"/>
                </a:solidFill>
                <a:latin typeface="Book Antiqua" pitchFamily="18" charset="0"/>
              </a:rPr>
              <a:t/>
            </a:r>
            <a:br>
              <a:rPr lang="ru-RU" altLang="ru-RU" sz="4000" b="1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altLang="ru-RU" sz="4000" b="1" dirty="0">
                <a:solidFill>
                  <a:schemeClr val="tx1"/>
                </a:solidFill>
                <a:latin typeface="Book Antiqua" pitchFamily="18" charset="0"/>
              </a:rPr>
              <a:t/>
            </a:r>
            <a:br>
              <a:rPr lang="ru-RU" altLang="ru-RU" sz="4000" b="1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altLang="ru-RU" sz="1400" b="1" dirty="0" smtClean="0">
                <a:solidFill>
                  <a:schemeClr val="tx1"/>
                </a:solidFill>
                <a:latin typeface="Book Antiqua" pitchFamily="18" charset="0"/>
              </a:rPr>
              <a:t>руководитель проекта</a:t>
            </a:r>
            <a:br>
              <a:rPr lang="ru-RU" altLang="ru-RU" sz="1400" b="1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altLang="ru-RU" sz="1400" b="1" dirty="0" smtClean="0">
                <a:solidFill>
                  <a:schemeClr val="tx1"/>
                </a:solidFill>
                <a:latin typeface="Book Antiqua" pitchFamily="18" charset="0"/>
              </a:rPr>
              <a:t>учитель географии 1 категории</a:t>
            </a:r>
            <a:br>
              <a:rPr lang="ru-RU" altLang="ru-RU" sz="1400" b="1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altLang="ru-RU" sz="1400" b="1" dirty="0" smtClean="0">
                <a:solidFill>
                  <a:schemeClr val="tx1"/>
                </a:solidFill>
                <a:latin typeface="Book Antiqua" pitchFamily="18" charset="0"/>
              </a:rPr>
              <a:t>Рощина М.Н.</a:t>
            </a:r>
            <a:endParaRPr lang="ru-RU" altLang="ru-RU" sz="4000" b="1" dirty="0" smtClean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22298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ariy\Desktop\Новая папка\SAM_02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346"/>
            <a:ext cx="4709878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Mariy\Desktop\Новая папка\SAM_02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870" y="301346"/>
            <a:ext cx="4535130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Mariy\Desktop\Новая папка\SAM_02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Mariy\Desktop\Новая папка\SAM_02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3109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295232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Исследовательский проект по географии «Погода и метеорологические наблюдения»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107638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 fontScale="90000"/>
          </a:bodyPr>
          <a:lstStyle/>
          <a:p>
            <a:pPr marL="0" indent="0" algn="l"/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провести метеорологические наблюдения. Систематизировать знания о погоде, полученные на уроках географии.</a:t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учебник, картон, цветная бумага, ножницы, бутылки, коробки, карандаши.</a:t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исследовательский</a:t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Обучающая: сформировать понятия: «погода», «флюгер», «гигрометр», «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осадкомер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Развивающая: продолжить формировать навыки работы со схемами и рисунками.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Воспитывающая: способствовать формировать интерес у учащихся к изучению атмосферы, развитие коммуникативных навыков работы в группе.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Проблемная ситуация: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процессе реализации проекта участники будут решать проблему: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почему важно владеть умением прогнозировать погоду;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как самим вести метеорологические наблюдения, фиксировать данные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наблюдений, искать различные источники прогнозов погоды. 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625393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модели флюгера</a:t>
            </a:r>
            <a:endParaRPr lang="ru-RU" dirty="0"/>
          </a:p>
        </p:txBody>
      </p:sp>
      <p:pic>
        <p:nvPicPr>
          <p:cNvPr id="3" name="Picture 2" descr="C:\Users\Mariy\Desktop\Новая папка\SAM_02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5631"/>
            <a:ext cx="4283968" cy="3485841"/>
          </a:xfrm>
          <a:prstGeom prst="rect">
            <a:avLst/>
          </a:prstGeom>
          <a:solidFill>
            <a:srgbClr val="7030A0"/>
          </a:solidFill>
          <a:ln cmpd="tri">
            <a:solidFill>
              <a:schemeClr val="accent4"/>
            </a:solidFill>
          </a:ln>
          <a:extLst/>
        </p:spPr>
      </p:pic>
      <p:pic>
        <p:nvPicPr>
          <p:cNvPr id="4" name="Picture 3" descr="C:\Users\Mariy\Desktop\Новая папка\SAM_02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05631"/>
            <a:ext cx="4067944" cy="3485841"/>
          </a:xfrm>
          <a:prstGeom prst="rect">
            <a:avLst/>
          </a:prstGeom>
          <a:noFill/>
          <a:ln cmpd="sng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Mariy\Desktop\Новая папка\SAM_02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84984"/>
            <a:ext cx="4391980" cy="3573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92573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модели термометра</a:t>
            </a: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26" y="1484784"/>
            <a:ext cx="3852428" cy="341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C:\Users\Mariy\Desktop\Новая папка\SAM_02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3"/>
            <a:ext cx="4104456" cy="34194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Mariy\Desktop\Новая папка\SAM_02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29000"/>
            <a:ext cx="4644516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718797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модели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осадкомера</a:t>
            </a:r>
            <a:endParaRPr lang="ru-RU" dirty="0"/>
          </a:p>
        </p:txBody>
      </p:sp>
      <p:pic>
        <p:nvPicPr>
          <p:cNvPr id="3" name="Picture 2" descr="C:\Users\Mariy\Desktop\Новая папка\SAM_02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26" y="1268760"/>
            <a:ext cx="3779912" cy="3717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Mariy\Desktop\Новая папка\SAM_02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198" y="1268760"/>
            <a:ext cx="4283968" cy="3717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Mariy\Desktop\Новая папка\SAM_02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82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749799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Итоги работы</a:t>
            </a:r>
            <a:endParaRPr lang="ru-RU" dirty="0"/>
          </a:p>
        </p:txBody>
      </p:sp>
      <p:pic>
        <p:nvPicPr>
          <p:cNvPr id="3" name="Picture 2" descr="C:\Users\Mariy\Desktop\Новая папка\SAM_02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4932040" cy="3730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Mariy\Desktop\Новая папка\SAM_02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24944"/>
            <a:ext cx="5868144" cy="3933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6846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y\Desktop\Новая папка\SAM_02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5" y="1512965"/>
            <a:ext cx="4067944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Mariy\Desktop\Новая папка\SAM_02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93" y="1481854"/>
            <a:ext cx="4572000" cy="34319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Mariy\Desktop\Новая папка\SAM_02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07" y="342332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332893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Mariy\Desktop\Новая папка\SAM_02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" y="16288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:\Users\Mariy\Desktop\Новая папка\SAM_02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8391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Users\Mariy\Desktop\Новая папка\SAM_02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483" y="3361975"/>
            <a:ext cx="4572000" cy="35351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258619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97998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6600" b="1" dirty="0" smtClean="0">
                <a:solidFill>
                  <a:schemeClr val="tx1"/>
                </a:solidFill>
                <a:latin typeface="Book Antiqua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18584043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032448"/>
          </a:xfrm>
        </p:spPr>
        <p:txBody>
          <a:bodyPr/>
          <a:lstStyle/>
          <a:p>
            <a:r>
              <a:rPr lang="ru-RU" sz="4800" kern="1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Исследовательский проект по географии «Вулканы Земли»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666912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08712"/>
          </a:xfrm>
        </p:spPr>
        <p:txBody>
          <a:bodyPr/>
          <a:lstStyle/>
          <a:p>
            <a:pPr lvl="0" algn="l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kern="1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kern="1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1800" b="1" kern="1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sz="1800" kern="1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дать представление о вулканах. Показать крупные литосферные плиты, складчатые области; объяснить существенные признаки понятия “плита”, прогнозировать изменение очертаний суши в результате движения литосферных плит.</a:t>
            </a:r>
            <a:br>
              <a:rPr lang="ru-RU" sz="1800" kern="1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kern="1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1800" kern="1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рисунки учебника, физическая карта Мира, карта “Строение земли и полезные ископаемые, картон, </a:t>
            </a:r>
            <a:r>
              <a:rPr lang="ru-RU" sz="1800" kern="1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пластилин</a:t>
            </a:r>
            <a:r>
              <a:rPr lang="ru-RU" sz="1800" kern="1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, ножницы, цветная бумага, картон, карандаши.</a:t>
            </a:r>
            <a:br>
              <a:rPr lang="ru-RU" sz="1800" kern="1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kern="1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sz="1800" kern="1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kern="1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исследовательский</a:t>
            </a:r>
            <a:br>
              <a:rPr lang="ru-RU" sz="1800" kern="1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kern="1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kern="1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kern="1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kern="1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kern="12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Задачи проекта:</a:t>
            </a:r>
            <a:br>
              <a:rPr lang="ru-RU" sz="1800" b="1" kern="12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u="sng" kern="12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Образовательная </a:t>
            </a:r>
            <a:r>
              <a:rPr lang="ru-RU" sz="1800" kern="12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– формировать первичные знания о вулканах и гейзерах, изучить строение, типы и географию вулканов, познакомить с причинами и последствиями извержений вулканов. Усвоение учащимися основных знаний, понятий о строении Земли: земная кора, материковая, океаническая.</a:t>
            </a:r>
            <a:br>
              <a:rPr lang="ru-RU" sz="1800" kern="12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u="sng" kern="12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Развивающая</a:t>
            </a:r>
            <a:r>
              <a:rPr lang="ru-RU" sz="1800" kern="12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– развивать первичные навыки работы, развивать  умения  самостоятельной и коллективной работы учащихся;</a:t>
            </a:r>
            <a:br>
              <a:rPr lang="ru-RU" sz="1800" kern="12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u="sng" kern="12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Воспитательная</a:t>
            </a:r>
            <a:r>
              <a:rPr lang="ru-RU" sz="1800" kern="12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–формирование у школьников отношения к планете Земля как к объекту красоты.</a:t>
            </a:r>
            <a:br>
              <a:rPr lang="ru-RU" sz="1800" kern="12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kern="12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Проблемная ситуация</a:t>
            </a:r>
            <a:r>
              <a:rPr lang="ru-RU" sz="1800" kern="12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:  Почему в одних районах земного шара их много, а где - то нет совсем?</a:t>
            </a:r>
            <a:br>
              <a:rPr lang="ru-RU" sz="1800" kern="12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09548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Видел ли ты когда–</a:t>
            </a:r>
            <a:r>
              <a:rPr lang="ru-RU" dirty="0" err="1"/>
              <a:t>нибудь</a:t>
            </a:r>
            <a:r>
              <a:rPr lang="ru-RU" dirty="0"/>
              <a:t> извержение вулкана?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Тебе понадобится: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Банка на 100 -150 мл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Много пластилина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Пачка соды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Гель для мытья посуды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Уксус или лимон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69300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904256"/>
          </a:xfrm>
        </p:spPr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Возьми пластилин и облепи им банку, чтобы получился вулкан. Горлышко оставь открытым. Это будет кратер.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4904"/>
            <a:ext cx="4104456" cy="3633267"/>
          </a:xfrm>
          <a:prstGeom prst="rect">
            <a:avLst/>
          </a:prstGeom>
        </p:spPr>
      </p:pic>
      <p:pic>
        <p:nvPicPr>
          <p:cNvPr id="5" name="Picture 2" descr="C:\Users\Mariy\Desktop\фотки\CAM002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64904"/>
            <a:ext cx="4320480" cy="36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8140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72208"/>
          </a:xfrm>
        </p:spPr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Насыпь в банку столовую ложку питьевой соды, а затем налей столовую ложку жидкости для мытья посуды.</a:t>
            </a:r>
            <a:endParaRPr lang="ru-RU" sz="3200" dirty="0"/>
          </a:p>
        </p:txBody>
      </p:sp>
      <p:pic>
        <p:nvPicPr>
          <p:cNvPr id="3" name="Picture 2" descr="C:\Users\Mariy\Desktop\фотки\CAM002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73" y="2852936"/>
            <a:ext cx="4028487" cy="29969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52937"/>
            <a:ext cx="3822700" cy="29830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3914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Вылей столовую ложку уксуса. Внимание, береги глаза! </a:t>
            </a:r>
            <a:endParaRPr lang="ru-RU" sz="3200" dirty="0"/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5167"/>
            <a:ext cx="5904656" cy="44311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2409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… ты увидишь извержение вулкана!</a:t>
            </a:r>
            <a:endParaRPr lang="ru-RU" sz="3200" dirty="0"/>
          </a:p>
        </p:txBody>
      </p:sp>
      <p:pic>
        <p:nvPicPr>
          <p:cNvPr id="3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33010"/>
            <a:ext cx="6046160" cy="45373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2256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модели земной коры</a:t>
            </a:r>
            <a:endParaRPr lang="ru-RU" dirty="0"/>
          </a:p>
        </p:txBody>
      </p:sp>
      <p:pic>
        <p:nvPicPr>
          <p:cNvPr id="3" name="Picture 2" descr="C:\Users\Mariy\Desktop\Новая папка\SAM_02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32" y="1340768"/>
            <a:ext cx="4409768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Mariy\Desktop\Новая папка\SAM_02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66339"/>
            <a:ext cx="4248472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Mariy\Desktop\Новая папка\SAM_02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32" y="3429000"/>
            <a:ext cx="4409768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Mariy\Desktop\Новая папка\SAM_02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248472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33740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ершина горы">
  <a:themeElements>
    <a:clrScheme name="Вершина горы 9">
      <a:dk1>
        <a:srgbClr val="000000"/>
      </a:dk1>
      <a:lt1>
        <a:srgbClr val="FFFFFF"/>
      </a:lt1>
      <a:dk2>
        <a:srgbClr val="FFFFAF"/>
      </a:dk2>
      <a:lt2>
        <a:srgbClr val="676597"/>
      </a:lt2>
      <a:accent1>
        <a:srgbClr val="66CCFF"/>
      </a:accent1>
      <a:accent2>
        <a:srgbClr val="CCECFF"/>
      </a:accent2>
      <a:accent3>
        <a:srgbClr val="FFFFFF"/>
      </a:accent3>
      <a:accent4>
        <a:srgbClr val="000000"/>
      </a:accent4>
      <a:accent5>
        <a:srgbClr val="B8E2FF"/>
      </a:accent5>
      <a:accent6>
        <a:srgbClr val="B9D6E7"/>
      </a:accent6>
      <a:hlink>
        <a:srgbClr val="6600CC"/>
      </a:hlink>
      <a:folHlink>
        <a:srgbClr val="00808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</a:objectDefaults>
  <a:extraClrSchemeLst/>
</a:theme>
</file>

<file path=ppt/theme/theme3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152</Words>
  <Application>Microsoft Office PowerPoint</Application>
  <PresentationFormat>Экран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Вершина горы</vt:lpstr>
      <vt:lpstr>1_Тема Office</vt:lpstr>
      <vt:lpstr>Глобус</vt:lpstr>
      <vt:lpstr>Формирование  универсальных учебных действий у обучающихся в процессе организации и реализации проектной и учебно – исследовательской деятельности.   руководитель проекта учитель географии 1 категории Рощина М.Н.</vt:lpstr>
      <vt:lpstr>Исследовательский проект по географии «Вулканы Земли»</vt:lpstr>
      <vt:lpstr> Цель проекта: дать представление о вулканах. Показать крупные литосферные плиты, складчатые области; объяснить существенные признаки понятия “плита”, прогнозировать изменение очертаний суши в результате движения литосферных плит. Оборудование: рисунки учебника, физическая карта Мира, карта “Строение земли и полезные ископаемые, картон, пластилин, ножницы, цветная бумага, картон, карандаши. Тип проекта: исследовательский   Задачи проекта: Образовательная – формировать первичные знания о вулканах и гейзерах, изучить строение, типы и географию вулканов, познакомить с причинами и последствиями извержений вулканов. Усвоение учащимися основных знаний, понятий о строении Земли: земная кора, материковая, океаническая. Развивающая – развивать первичные навыки работы, развивать  умения  самостоятельной и коллективной работы учащихся; Воспитательная –формирование у школьников отношения к планете Земля как к объекту красоты. Проблемная ситуация:  Почему в одних районах земного шара их много, а где - то нет совсем? </vt:lpstr>
      <vt:lpstr>Видел ли ты когда–нибудь извержение вулкана?</vt:lpstr>
      <vt:lpstr>Возьми пластилин и облепи им банку, чтобы получился вулкан. Горлышко оставь открытым. Это будет кратер. </vt:lpstr>
      <vt:lpstr>Насыпь в банку столовую ложку питьевой соды, а затем налей столовую ложку жидкости для мытья посуды.</vt:lpstr>
      <vt:lpstr>Вылей столовую ложку уксуса. Внимание, береги глаза! </vt:lpstr>
      <vt:lpstr>И … ты увидишь извержение вулкана!</vt:lpstr>
      <vt:lpstr>Создание модели земной коры</vt:lpstr>
      <vt:lpstr>Слайд 10</vt:lpstr>
      <vt:lpstr>Исследовательский проект по географии «Погода и метеорологические наблюдения»</vt:lpstr>
      <vt:lpstr>Цель проекта: провести метеорологические наблюдения. Систематизировать знания о погоде, полученные на уроках географии.  Оборудование: учебник, картон, цветная бумага, ножницы, бутылки, коробки, карандаши. Тип проекта: исследовательский     Задачи проекта: Обучающая: сформировать понятия: «погода», «флюгер», «гигрометр», «осадкомер». Развивающая: продолжить формировать навыки работы со схемами и рисунками. Воспитывающая: способствовать формировать интерес у учащихся к изучению атмосферы, развитие коммуникативных навыков работы в группе.   Проблемная ситуация: В процессе реализации проекта участники будут решать проблему: почему важно владеть умением прогнозировать погоду; как самим вести метеорологические наблюдения, фиксировать данные наблюдений, искать различные источники прогнозов погоды.   </vt:lpstr>
      <vt:lpstr>Создание модели флюгера</vt:lpstr>
      <vt:lpstr>Создание модели термометра</vt:lpstr>
      <vt:lpstr>Создание модели осадкомера</vt:lpstr>
      <vt:lpstr>Итоги работы</vt:lpstr>
      <vt:lpstr>Слайд 17</vt:lpstr>
      <vt:lpstr>Слайд 18</vt:lpstr>
      <vt:lpstr>СПАСИБО ЗА ВНИМАНИЕ</vt:lpstr>
    </vt:vector>
  </TitlesOfParts>
  <Company>SanBuild &amp; 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на уроках географии</dc:title>
  <dc:creator>мария</dc:creator>
  <cp:lastModifiedBy>комп-8</cp:lastModifiedBy>
  <cp:revision>51</cp:revision>
  <dcterms:modified xsi:type="dcterms:W3CDTF">2016-11-02T06:52:27Z</dcterms:modified>
</cp:coreProperties>
</file>