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86" r:id="rId4"/>
    <p:sldId id="257" r:id="rId5"/>
    <p:sldId id="276" r:id="rId6"/>
    <p:sldId id="258" r:id="rId7"/>
    <p:sldId id="277" r:id="rId8"/>
    <p:sldId id="278" r:id="rId9"/>
    <p:sldId id="279" r:id="rId10"/>
    <p:sldId id="260" r:id="rId11"/>
    <p:sldId id="280" r:id="rId12"/>
    <p:sldId id="261" r:id="rId13"/>
    <p:sldId id="262" r:id="rId14"/>
    <p:sldId id="263" r:id="rId15"/>
    <p:sldId id="264" r:id="rId16"/>
    <p:sldId id="281" r:id="rId17"/>
    <p:sldId id="265" r:id="rId18"/>
    <p:sldId id="266" r:id="rId19"/>
    <p:sldId id="267" r:id="rId20"/>
    <p:sldId id="268" r:id="rId21"/>
    <p:sldId id="272" r:id="rId22"/>
    <p:sldId id="270" r:id="rId23"/>
    <p:sldId id="271" r:id="rId24"/>
    <p:sldId id="273" r:id="rId25"/>
    <p:sldId id="274" r:id="rId26"/>
    <p:sldId id="275" r:id="rId27"/>
    <p:sldId id="282" r:id="rId28"/>
    <p:sldId id="259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49738-0553-4E93-9343-1ED8EA9959D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4A5132C-558E-4EC5-BDBA-9D429DB9D4DD}">
      <dgm:prSet phldrT="[Текст]"/>
      <dgm:spPr/>
      <dgm:t>
        <a:bodyPr/>
        <a:lstStyle/>
        <a:p>
          <a:r>
            <a:rPr lang="ru-RU" dirty="0" smtClean="0"/>
            <a:t>Астрометрия</a:t>
          </a:r>
          <a:endParaRPr lang="ru-RU" dirty="0"/>
        </a:p>
      </dgm:t>
    </dgm:pt>
    <dgm:pt modelId="{CCEC2B8B-6B58-48D4-B786-647E6DCA6E58}" type="parTrans" cxnId="{0D169613-0A0B-483D-AF65-8FCE77EB1A57}">
      <dgm:prSet/>
      <dgm:spPr/>
      <dgm:t>
        <a:bodyPr/>
        <a:lstStyle/>
        <a:p>
          <a:endParaRPr lang="ru-RU"/>
        </a:p>
      </dgm:t>
    </dgm:pt>
    <dgm:pt modelId="{CA509318-28F8-4765-8064-00672CC19F4A}" type="sibTrans" cxnId="{0D169613-0A0B-483D-AF65-8FCE77EB1A57}">
      <dgm:prSet/>
      <dgm:spPr/>
      <dgm:t>
        <a:bodyPr/>
        <a:lstStyle/>
        <a:p>
          <a:endParaRPr lang="ru-RU"/>
        </a:p>
      </dgm:t>
    </dgm:pt>
    <dgm:pt modelId="{7EAD525E-0ACD-4202-8A0E-2B8E6538FBE1}">
      <dgm:prSet phldrT="[Текст]"/>
      <dgm:spPr/>
      <dgm:t>
        <a:bodyPr/>
        <a:lstStyle/>
        <a:p>
          <a:r>
            <a:rPr lang="ru-RU" dirty="0" smtClean="0"/>
            <a:t>Астрофизика</a:t>
          </a:r>
          <a:endParaRPr lang="ru-RU" dirty="0"/>
        </a:p>
      </dgm:t>
    </dgm:pt>
    <dgm:pt modelId="{C3BE4E85-A8BF-45CF-BB56-D3D8E1008C1A}" type="parTrans" cxnId="{E5EC2F80-2649-48B0-86EC-32D676CA918F}">
      <dgm:prSet/>
      <dgm:spPr/>
      <dgm:t>
        <a:bodyPr/>
        <a:lstStyle/>
        <a:p>
          <a:endParaRPr lang="ru-RU"/>
        </a:p>
      </dgm:t>
    </dgm:pt>
    <dgm:pt modelId="{CF02A5D6-0C01-403A-9957-1307427FA35F}" type="sibTrans" cxnId="{E5EC2F80-2649-48B0-86EC-32D676CA918F}">
      <dgm:prSet/>
      <dgm:spPr/>
      <dgm:t>
        <a:bodyPr/>
        <a:lstStyle/>
        <a:p>
          <a:endParaRPr lang="ru-RU"/>
        </a:p>
      </dgm:t>
    </dgm:pt>
    <dgm:pt modelId="{0DDFBD1D-204E-41CA-B8C0-A4B7EE6214BC}">
      <dgm:prSet phldrT="[Текст]"/>
      <dgm:spPr/>
      <dgm:t>
        <a:bodyPr/>
        <a:lstStyle/>
        <a:p>
          <a:r>
            <a:rPr lang="ru-RU" dirty="0" smtClean="0"/>
            <a:t>Небесная механика</a:t>
          </a:r>
          <a:endParaRPr lang="ru-RU" dirty="0"/>
        </a:p>
      </dgm:t>
    </dgm:pt>
    <dgm:pt modelId="{0E7799A8-0847-4ADE-8858-32F174700F12}" type="parTrans" cxnId="{AF92A9EA-E9DD-4B46-8457-898A292F16CE}">
      <dgm:prSet/>
      <dgm:spPr/>
      <dgm:t>
        <a:bodyPr/>
        <a:lstStyle/>
        <a:p>
          <a:endParaRPr lang="ru-RU"/>
        </a:p>
      </dgm:t>
    </dgm:pt>
    <dgm:pt modelId="{59250ADA-73E2-4278-80FF-81869962506B}" type="sibTrans" cxnId="{AF92A9EA-E9DD-4B46-8457-898A292F16CE}">
      <dgm:prSet/>
      <dgm:spPr/>
      <dgm:t>
        <a:bodyPr/>
        <a:lstStyle/>
        <a:p>
          <a:endParaRPr lang="ru-RU"/>
        </a:p>
      </dgm:t>
    </dgm:pt>
    <dgm:pt modelId="{7F4BA547-D367-4516-9A63-74FEF3FFEF82}" type="pres">
      <dgm:prSet presAssocID="{8F249738-0553-4E93-9343-1ED8EA9959DC}" presName="compositeShape" presStyleCnt="0">
        <dgm:presLayoutVars>
          <dgm:chMax val="7"/>
          <dgm:dir/>
          <dgm:resizeHandles val="exact"/>
        </dgm:presLayoutVars>
      </dgm:prSet>
      <dgm:spPr/>
    </dgm:pt>
    <dgm:pt modelId="{EAC62393-8D20-458B-B88B-2E9508B03E2C}" type="pres">
      <dgm:prSet presAssocID="{04A5132C-558E-4EC5-BDBA-9D429DB9D4DD}" presName="circ1" presStyleLbl="vennNode1" presStyleIdx="0" presStyleCnt="3"/>
      <dgm:spPr/>
      <dgm:t>
        <a:bodyPr/>
        <a:lstStyle/>
        <a:p>
          <a:endParaRPr lang="ru-RU"/>
        </a:p>
      </dgm:t>
    </dgm:pt>
    <dgm:pt modelId="{BADBDCC6-41B7-41E7-BE1F-4A7EA36CE1C0}" type="pres">
      <dgm:prSet presAssocID="{04A5132C-558E-4EC5-BDBA-9D429DB9D4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A2D44-3725-48DE-B553-FC3126CBC686}" type="pres">
      <dgm:prSet presAssocID="{7EAD525E-0ACD-4202-8A0E-2B8E6538FBE1}" presName="circ2" presStyleLbl="vennNode1" presStyleIdx="1" presStyleCnt="3"/>
      <dgm:spPr/>
      <dgm:t>
        <a:bodyPr/>
        <a:lstStyle/>
        <a:p>
          <a:endParaRPr lang="ru-RU"/>
        </a:p>
      </dgm:t>
    </dgm:pt>
    <dgm:pt modelId="{8942822F-9E13-40AE-A6E1-E16F677A5563}" type="pres">
      <dgm:prSet presAssocID="{7EAD525E-0ACD-4202-8A0E-2B8E6538FB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B6C89-E496-40F9-9E15-149D9C13A6A0}" type="pres">
      <dgm:prSet presAssocID="{0DDFBD1D-204E-41CA-B8C0-A4B7EE6214BC}" presName="circ3" presStyleLbl="vennNode1" presStyleIdx="2" presStyleCnt="3"/>
      <dgm:spPr/>
      <dgm:t>
        <a:bodyPr/>
        <a:lstStyle/>
        <a:p>
          <a:endParaRPr lang="ru-RU"/>
        </a:p>
      </dgm:t>
    </dgm:pt>
    <dgm:pt modelId="{659A6F77-5589-4B82-A30E-A757B2BF6E98}" type="pres">
      <dgm:prSet presAssocID="{0DDFBD1D-204E-41CA-B8C0-A4B7EE6214B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DEB228-DFAC-4562-B589-64D06E394363}" type="presOf" srcId="{0DDFBD1D-204E-41CA-B8C0-A4B7EE6214BC}" destId="{659A6F77-5589-4B82-A30E-A757B2BF6E98}" srcOrd="1" destOrd="0" presId="urn:microsoft.com/office/officeart/2005/8/layout/venn1"/>
    <dgm:cxn modelId="{F8AE99FE-24BE-4723-8584-F382B11EAD4E}" type="presOf" srcId="{0DDFBD1D-204E-41CA-B8C0-A4B7EE6214BC}" destId="{799B6C89-E496-40F9-9E15-149D9C13A6A0}" srcOrd="0" destOrd="0" presId="urn:microsoft.com/office/officeart/2005/8/layout/venn1"/>
    <dgm:cxn modelId="{AF92A9EA-E9DD-4B46-8457-898A292F16CE}" srcId="{8F249738-0553-4E93-9343-1ED8EA9959DC}" destId="{0DDFBD1D-204E-41CA-B8C0-A4B7EE6214BC}" srcOrd="2" destOrd="0" parTransId="{0E7799A8-0847-4ADE-8858-32F174700F12}" sibTransId="{59250ADA-73E2-4278-80FF-81869962506B}"/>
    <dgm:cxn modelId="{80C35AFB-8A82-425D-9973-AD8306CA658F}" type="presOf" srcId="{04A5132C-558E-4EC5-BDBA-9D429DB9D4DD}" destId="{BADBDCC6-41B7-41E7-BE1F-4A7EA36CE1C0}" srcOrd="1" destOrd="0" presId="urn:microsoft.com/office/officeart/2005/8/layout/venn1"/>
    <dgm:cxn modelId="{EBEE809B-DFDB-4D5E-A050-7DE364E98336}" type="presOf" srcId="{7EAD525E-0ACD-4202-8A0E-2B8E6538FBE1}" destId="{7EBA2D44-3725-48DE-B553-FC3126CBC686}" srcOrd="0" destOrd="0" presId="urn:microsoft.com/office/officeart/2005/8/layout/venn1"/>
    <dgm:cxn modelId="{8E63C50A-6138-48FC-8AE1-6AC105DF3307}" type="presOf" srcId="{7EAD525E-0ACD-4202-8A0E-2B8E6538FBE1}" destId="{8942822F-9E13-40AE-A6E1-E16F677A5563}" srcOrd="1" destOrd="0" presId="urn:microsoft.com/office/officeart/2005/8/layout/venn1"/>
    <dgm:cxn modelId="{0428D7F7-87A4-4F91-9C91-A2E7018B61B6}" type="presOf" srcId="{8F249738-0553-4E93-9343-1ED8EA9959DC}" destId="{7F4BA547-D367-4516-9A63-74FEF3FFEF82}" srcOrd="0" destOrd="0" presId="urn:microsoft.com/office/officeart/2005/8/layout/venn1"/>
    <dgm:cxn modelId="{E5EC2F80-2649-48B0-86EC-32D676CA918F}" srcId="{8F249738-0553-4E93-9343-1ED8EA9959DC}" destId="{7EAD525E-0ACD-4202-8A0E-2B8E6538FBE1}" srcOrd="1" destOrd="0" parTransId="{C3BE4E85-A8BF-45CF-BB56-D3D8E1008C1A}" sibTransId="{CF02A5D6-0C01-403A-9957-1307427FA35F}"/>
    <dgm:cxn modelId="{0D169613-0A0B-483D-AF65-8FCE77EB1A57}" srcId="{8F249738-0553-4E93-9343-1ED8EA9959DC}" destId="{04A5132C-558E-4EC5-BDBA-9D429DB9D4DD}" srcOrd="0" destOrd="0" parTransId="{CCEC2B8B-6B58-48D4-B786-647E6DCA6E58}" sibTransId="{CA509318-28F8-4765-8064-00672CC19F4A}"/>
    <dgm:cxn modelId="{A6C928E7-505F-4CFC-9EA4-2AC5C3F4F21D}" type="presOf" srcId="{04A5132C-558E-4EC5-BDBA-9D429DB9D4DD}" destId="{EAC62393-8D20-458B-B88B-2E9508B03E2C}" srcOrd="0" destOrd="0" presId="urn:microsoft.com/office/officeart/2005/8/layout/venn1"/>
    <dgm:cxn modelId="{B36A3DA8-102E-429D-AF95-19A64E7A8EE8}" type="presParOf" srcId="{7F4BA547-D367-4516-9A63-74FEF3FFEF82}" destId="{EAC62393-8D20-458B-B88B-2E9508B03E2C}" srcOrd="0" destOrd="0" presId="urn:microsoft.com/office/officeart/2005/8/layout/venn1"/>
    <dgm:cxn modelId="{296DC3A9-0CD6-4CD7-99B0-8875F93F58A8}" type="presParOf" srcId="{7F4BA547-D367-4516-9A63-74FEF3FFEF82}" destId="{BADBDCC6-41B7-41E7-BE1F-4A7EA36CE1C0}" srcOrd="1" destOrd="0" presId="urn:microsoft.com/office/officeart/2005/8/layout/venn1"/>
    <dgm:cxn modelId="{4217C155-42D0-4D3C-B326-1728FEDDE2EA}" type="presParOf" srcId="{7F4BA547-D367-4516-9A63-74FEF3FFEF82}" destId="{7EBA2D44-3725-48DE-B553-FC3126CBC686}" srcOrd="2" destOrd="0" presId="urn:microsoft.com/office/officeart/2005/8/layout/venn1"/>
    <dgm:cxn modelId="{80AFE82F-CBB5-4036-AE6C-7D33CA9E9793}" type="presParOf" srcId="{7F4BA547-D367-4516-9A63-74FEF3FFEF82}" destId="{8942822F-9E13-40AE-A6E1-E16F677A5563}" srcOrd="3" destOrd="0" presId="urn:microsoft.com/office/officeart/2005/8/layout/venn1"/>
    <dgm:cxn modelId="{E8B9E2D7-C759-4B8B-B700-ACC77DDA0F6A}" type="presParOf" srcId="{7F4BA547-D367-4516-9A63-74FEF3FFEF82}" destId="{799B6C89-E496-40F9-9E15-149D9C13A6A0}" srcOrd="4" destOrd="0" presId="urn:microsoft.com/office/officeart/2005/8/layout/venn1"/>
    <dgm:cxn modelId="{40CF9A09-6685-486C-95D1-DE2F8F455EBC}" type="presParOf" srcId="{7F4BA547-D367-4516-9A63-74FEF3FFEF82}" destId="{659A6F77-5589-4B82-A30E-A757B2BF6E9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2393-8D20-458B-B88B-2E9508B03E2C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Астрометрия</a:t>
          </a:r>
          <a:endParaRPr lang="ru-RU" sz="2300" kern="1200" dirty="0"/>
        </a:p>
      </dsp:txBody>
      <dsp:txXfrm>
        <a:off x="3119088" y="531800"/>
        <a:ext cx="1991423" cy="1222010"/>
      </dsp:txXfrm>
    </dsp:sp>
    <dsp:sp modelId="{7EBA2D44-3725-48DE-B553-FC3126CBC686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Астрофизика</a:t>
          </a:r>
          <a:endParaRPr lang="ru-RU" sz="2300" kern="1200" dirty="0"/>
        </a:p>
      </dsp:txBody>
      <dsp:txXfrm>
        <a:off x="4567396" y="2455334"/>
        <a:ext cx="1629346" cy="1493567"/>
      </dsp:txXfrm>
    </dsp:sp>
    <dsp:sp modelId="{799B6C89-E496-40F9-9E15-149D9C13A6A0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Небесная механика</a:t>
          </a:r>
          <a:endParaRPr lang="ru-RU" sz="23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8563-3A8E-40D1-92BC-CA3CDB58F143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A88FF-4144-4B8B-923D-10276F50E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0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>
                <a:latin typeface="Arial" pitchFamily="34" charset="0"/>
              </a:rPr>
              <a:t>Гравитац</a:t>
            </a:r>
            <a:r>
              <a:rPr lang="ru-RU" dirty="0" smtClean="0">
                <a:latin typeface="Arial" pitchFamily="34" charset="0"/>
              </a:rPr>
              <a:t>. антенной может быть любая пара масс - пробных тел (или протяжённое тело) и чувствительное устройство, регистрирующее малые относит. смещения масс или вызывающие их силы. Всплеск Г. и., распространяющийся со скоростью света, несёт изменение </a:t>
            </a:r>
            <a:r>
              <a:rPr lang="ru-RU" dirty="0" err="1" smtClean="0">
                <a:latin typeface="Arial" pitchFamily="34" charset="0"/>
              </a:rPr>
              <a:t>св</a:t>
            </a:r>
            <a:r>
              <a:rPr lang="ru-RU" dirty="0" smtClean="0">
                <a:latin typeface="Arial" pitchFamily="34" charset="0"/>
              </a:rPr>
              <a:t>-в (кривизны) пространства, воздействующее на пробные тела. Амплитуда возмущений </a:t>
            </a:r>
            <a:r>
              <a:rPr lang="ru-RU" dirty="0" err="1" smtClean="0">
                <a:latin typeface="Arial" pitchFamily="34" charset="0"/>
              </a:rPr>
              <a:t>гравитац</a:t>
            </a:r>
            <a:r>
              <a:rPr lang="ru-RU" dirty="0" smtClean="0">
                <a:latin typeface="Arial" pitchFamily="34" charset="0"/>
              </a:rPr>
              <a:t>. поля, вызванных Г. и., убывает обратно пропорционально расстоянию от источника (излучателя). При расстоянии </a:t>
            </a:r>
            <a:r>
              <a:rPr lang="ru-RU" i="1" dirty="0" smtClean="0">
                <a:latin typeface="Arial" pitchFamily="34" charset="0"/>
              </a:rPr>
              <a:t>l</a:t>
            </a:r>
            <a:r>
              <a:rPr lang="ru-RU" dirty="0" smtClean="0">
                <a:latin typeface="Arial" pitchFamily="34" charset="0"/>
              </a:rPr>
              <a:t> между двумя свободными пробными телами вариации этого расстояния, вызванные всплеском Г. и. с амплитудой </a:t>
            </a:r>
            <a:r>
              <a:rPr lang="ru-RU" i="1" dirty="0" smtClean="0">
                <a:latin typeface="Arial" pitchFamily="34" charset="0"/>
              </a:rPr>
              <a:t>h</a:t>
            </a:r>
            <a:r>
              <a:rPr lang="ru-RU" dirty="0" smtClean="0">
                <a:latin typeface="Arial" pitchFamily="34" charset="0"/>
              </a:rPr>
              <a:t>, равны </a:t>
            </a:r>
            <a:r>
              <a:rPr lang="ru-RU" dirty="0" err="1" smtClean="0">
                <a:latin typeface="Arial" pitchFamily="34" charset="0"/>
              </a:rPr>
              <a:t>D</a:t>
            </a:r>
            <a:r>
              <a:rPr lang="ru-RU" i="1" dirty="0" err="1" smtClean="0">
                <a:latin typeface="Arial" pitchFamily="34" charset="0"/>
              </a:rPr>
              <a:t>l</a:t>
            </a:r>
            <a:r>
              <a:rPr lang="ru-RU" dirty="0" smtClean="0">
                <a:latin typeface="Arial" pitchFamily="34" charset="0"/>
              </a:rPr>
              <a:t> » </a:t>
            </a:r>
            <a:r>
              <a:rPr lang="ru-RU" i="1" dirty="0" err="1" smtClean="0">
                <a:latin typeface="Arial" pitchFamily="34" charset="0"/>
              </a:rPr>
              <a:t>lh</a:t>
            </a:r>
            <a:r>
              <a:rPr lang="ru-RU" dirty="0" smtClean="0">
                <a:latin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</a:rPr>
              <a:t>Оптимистич</a:t>
            </a:r>
            <a:r>
              <a:rPr lang="ru-RU" dirty="0" smtClean="0">
                <a:latin typeface="Arial" pitchFamily="34" charset="0"/>
              </a:rPr>
              <a:t>. оценка для величины </a:t>
            </a:r>
            <a:r>
              <a:rPr lang="ru-RU" i="1" dirty="0" smtClean="0">
                <a:latin typeface="Arial" pitchFamily="34" charset="0"/>
              </a:rPr>
              <a:t>h</a:t>
            </a:r>
            <a:r>
              <a:rPr lang="ru-RU" dirty="0" smtClean="0">
                <a:latin typeface="Arial" pitchFamily="34" charset="0"/>
              </a:rPr>
              <a:t> в Солнечной системе в случае взрыва сверхновой на расстоянии 3 </a:t>
            </a:r>
            <a:r>
              <a:rPr lang="ru-RU" dirty="0" err="1" smtClean="0">
                <a:latin typeface="Arial" pitchFamily="34" charset="0"/>
              </a:rPr>
              <a:t>Мпк</a:t>
            </a:r>
            <a:r>
              <a:rPr lang="ru-RU" dirty="0" smtClean="0">
                <a:latin typeface="Arial" pitchFamily="34" charset="0"/>
              </a:rPr>
              <a:t> лежит в пределах (3-1)</a:t>
            </a:r>
            <a:r>
              <a:rPr lang="ru-RU" b="1" baseline="30000" dirty="0" smtClean="0">
                <a:latin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</a:rPr>
              <a:t>10</a:t>
            </a:r>
            <a:r>
              <a:rPr lang="ru-RU" baseline="30000" dirty="0" smtClean="0">
                <a:latin typeface="Arial" pitchFamily="34" charset="0"/>
              </a:rPr>
              <a:t>-19</a:t>
            </a:r>
            <a:r>
              <a:rPr lang="ru-RU" dirty="0" smtClean="0">
                <a:latin typeface="Arial" pitchFamily="34" charset="0"/>
              </a:rPr>
              <a:t> (при длительности всплеска ~10</a:t>
            </a:r>
            <a:r>
              <a:rPr lang="ru-RU" baseline="30000" dirty="0" smtClean="0">
                <a:latin typeface="Arial" pitchFamily="34" charset="0"/>
              </a:rPr>
              <a:t>-4</a:t>
            </a:r>
            <a:r>
              <a:rPr lang="ru-RU" dirty="0" smtClean="0">
                <a:latin typeface="Arial" pitchFamily="34" charset="0"/>
              </a:rPr>
              <a:t>- 10</a:t>
            </a:r>
            <a:r>
              <a:rPr lang="ru-RU" baseline="30000" dirty="0" smtClean="0">
                <a:latin typeface="Arial" pitchFamily="34" charset="0"/>
              </a:rPr>
              <a:t>-3</a:t>
            </a:r>
            <a:r>
              <a:rPr lang="ru-RU" dirty="0" smtClean="0">
                <a:latin typeface="Arial" pitchFamily="34" charset="0"/>
              </a:rPr>
              <a:t> с). Более </a:t>
            </a:r>
            <a:r>
              <a:rPr lang="ru-RU" dirty="0" err="1" smtClean="0">
                <a:latin typeface="Arial" pitchFamily="34" charset="0"/>
              </a:rPr>
              <a:t>реалистич</a:t>
            </a:r>
            <a:r>
              <a:rPr lang="ru-RU" dirty="0" smtClean="0">
                <a:latin typeface="Arial" pitchFamily="34" charset="0"/>
              </a:rPr>
              <a:t>. оценка для того же случая: </a:t>
            </a:r>
            <a:r>
              <a:rPr lang="ru-RU" i="1" dirty="0" smtClean="0">
                <a:latin typeface="Arial" pitchFamily="34" charset="0"/>
              </a:rPr>
              <a:t>h</a:t>
            </a:r>
            <a:r>
              <a:rPr lang="ru-RU" dirty="0" smtClean="0">
                <a:latin typeface="Arial" pitchFamily="34" charset="0"/>
              </a:rPr>
              <a:t>~10</a:t>
            </a:r>
            <a:r>
              <a:rPr lang="ru-RU" baseline="30000" dirty="0" smtClean="0">
                <a:latin typeface="Arial" pitchFamily="34" charset="0"/>
              </a:rPr>
              <a:t>-21</a:t>
            </a:r>
            <a:r>
              <a:rPr lang="ru-RU" dirty="0" smtClean="0">
                <a:latin typeface="Arial" pitchFamily="34" charset="0"/>
              </a:rPr>
              <a:t> (выбор оценки зависит от неизвестной степени асимметрии взрыва сверхновой).</a:t>
            </a: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EFE7D-02E5-45AB-9098-35203AD5AF73}" type="slidenum">
              <a:rPr lang="ru-RU" smtClean="0">
                <a:latin typeface="Arial" pitchFamily="34" charset="0"/>
              </a:rPr>
              <a:pPr/>
              <a:t>28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84C1-40AC-4FE0-B19B-D8311841323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DED3-C323-4AE1-A80F-104DDC532D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Концепция преподавания астрономии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П.В. Цыганкова, ст. преподаватель кафедры ГАУ ДПО СОИРО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70_astro-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9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17943" r="26910" b="12291"/>
          <a:stretch/>
        </p:blipFill>
        <p:spPr bwMode="auto">
          <a:xfrm>
            <a:off x="251520" y="620688"/>
            <a:ext cx="8640960" cy="57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39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Низкие и сверхнизкие плотности</a:t>
            </a: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1341438"/>
            <a:ext cx="8534400" cy="4473575"/>
          </a:xfrm>
        </p:spPr>
        <p:txBody>
          <a:bodyPr/>
          <a:lstStyle/>
          <a:p>
            <a:r>
              <a:rPr lang="ru-RU" altLang="ru-RU" sz="2400" b="1" dirty="0"/>
              <a:t>1 атмосфера </a:t>
            </a:r>
            <a:r>
              <a:rPr lang="ru-RU" altLang="ru-RU" sz="2400" dirty="0"/>
              <a:t>=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3·10</a:t>
            </a:r>
            <a:r>
              <a:rPr lang="ru-RU" altLang="ru-RU" b="1" baseline="30000" dirty="0"/>
              <a:t>19</a:t>
            </a:r>
            <a:r>
              <a:rPr lang="ru-RU" altLang="ru-RU" sz="2400" b="1" dirty="0"/>
              <a:t> см</a:t>
            </a:r>
            <a:r>
              <a:rPr lang="ru-RU" altLang="ru-RU" sz="2400" b="1" baseline="30000" dirty="0"/>
              <a:t>-3</a:t>
            </a:r>
            <a:endParaRPr lang="ru-RU" altLang="ru-RU" b="1" dirty="0"/>
          </a:p>
          <a:p>
            <a:r>
              <a:rPr lang="ru-RU" altLang="ru-RU" sz="2400" b="1" dirty="0"/>
              <a:t>Сверхвысокий лабораторный вакуум</a:t>
            </a:r>
            <a:r>
              <a:rPr lang="en-US" altLang="ru-RU" sz="2400" b="1" dirty="0"/>
              <a:t> </a:t>
            </a:r>
            <a:r>
              <a:rPr lang="en-US" altLang="ru-RU" sz="2400" dirty="0"/>
              <a:t>~</a:t>
            </a:r>
            <a:r>
              <a:rPr lang="en-US" altLang="ru-RU" sz="2400" b="1" dirty="0"/>
              <a:t> 10</a:t>
            </a:r>
            <a:r>
              <a:rPr lang="en-US" altLang="ru-RU" b="1" baseline="30000" dirty="0"/>
              <a:t>9</a:t>
            </a:r>
            <a:r>
              <a:rPr lang="en-US" altLang="ru-RU" sz="2400" b="1" baseline="30000" dirty="0"/>
              <a:t> </a:t>
            </a:r>
            <a:r>
              <a:rPr lang="ru-RU" altLang="ru-RU" sz="2400" b="1" dirty="0"/>
              <a:t>см</a:t>
            </a:r>
            <a:r>
              <a:rPr lang="ru-RU" altLang="ru-RU" sz="2400" b="1" baseline="30000" dirty="0"/>
              <a:t>-3</a:t>
            </a:r>
            <a:endParaRPr lang="ru-RU" altLang="ru-RU" sz="2400" b="1" dirty="0"/>
          </a:p>
          <a:p>
            <a:pPr>
              <a:buFontTx/>
              <a:buNone/>
            </a:pPr>
            <a:endParaRPr lang="ru-RU" altLang="ru-RU" b="1" baseline="30000" dirty="0"/>
          </a:p>
          <a:p>
            <a:pPr>
              <a:buFontTx/>
              <a:buNone/>
            </a:pPr>
            <a:r>
              <a:rPr lang="ru-RU" altLang="ru-RU" sz="2400" b="1" dirty="0"/>
              <a:t>Солнечная 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корона  </a:t>
            </a:r>
            <a:r>
              <a:rPr lang="en-US" altLang="ru-RU" sz="2400" b="1" dirty="0"/>
              <a:t>  </a:t>
            </a:r>
            <a:r>
              <a:rPr lang="ru-RU" altLang="ru-RU" sz="2400" b="1" dirty="0"/>
              <a:t>10</a:t>
            </a:r>
            <a:r>
              <a:rPr lang="ru-RU" altLang="ru-RU" b="1" baseline="30000" dirty="0"/>
              <a:t>8</a:t>
            </a:r>
            <a:r>
              <a:rPr lang="en-US" altLang="ru-RU" sz="2400" b="1" baseline="30000" dirty="0"/>
              <a:t> </a:t>
            </a:r>
            <a:r>
              <a:rPr lang="ru-RU" altLang="ru-RU" sz="2400" b="1" dirty="0"/>
              <a:t>–</a:t>
            </a:r>
            <a:r>
              <a:rPr lang="en-US" altLang="ru-RU" sz="2400" b="1" baseline="30000" dirty="0"/>
              <a:t> </a:t>
            </a:r>
            <a:r>
              <a:rPr lang="ru-RU" altLang="ru-RU" sz="2400" b="1" dirty="0"/>
              <a:t>10</a:t>
            </a:r>
            <a:r>
              <a:rPr lang="ru-RU" altLang="ru-RU" b="1" baseline="30000" dirty="0"/>
              <a:t>9</a:t>
            </a:r>
            <a:r>
              <a:rPr lang="ru-RU" altLang="ru-RU" sz="2400" b="1" dirty="0"/>
              <a:t> см</a:t>
            </a:r>
            <a:r>
              <a:rPr lang="ru-RU" altLang="ru-RU" sz="2400" b="1" baseline="30000" dirty="0"/>
              <a:t>-3</a:t>
            </a:r>
          </a:p>
          <a:p>
            <a:pPr>
              <a:buFontTx/>
              <a:buNone/>
            </a:pPr>
            <a:r>
              <a:rPr lang="ru-RU" altLang="ru-RU" sz="2400" b="1" dirty="0"/>
              <a:t>Молекулярные облака 10</a:t>
            </a:r>
            <a:r>
              <a:rPr lang="ru-RU" altLang="ru-RU" b="1" baseline="30000" dirty="0"/>
              <a:t>2</a:t>
            </a:r>
            <a:r>
              <a:rPr lang="ru-RU" altLang="ru-RU" sz="2400" b="1" dirty="0"/>
              <a:t> – 10</a:t>
            </a:r>
            <a:r>
              <a:rPr lang="ru-RU" altLang="ru-RU" b="1" baseline="30000" dirty="0"/>
              <a:t>4</a:t>
            </a:r>
            <a:r>
              <a:rPr lang="ru-RU" altLang="ru-RU" sz="2400" b="1" dirty="0"/>
              <a:t> см</a:t>
            </a:r>
            <a:r>
              <a:rPr lang="ru-RU" altLang="ru-RU" sz="2400" b="1" baseline="30000" dirty="0"/>
              <a:t>-3</a:t>
            </a:r>
          </a:p>
          <a:p>
            <a:pPr>
              <a:buFontTx/>
              <a:buNone/>
            </a:pPr>
            <a:r>
              <a:rPr lang="ru-RU" altLang="ru-RU" sz="2400" b="1" dirty="0"/>
              <a:t>Межзвездный 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газ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  10</a:t>
            </a:r>
            <a:r>
              <a:rPr lang="ru-RU" altLang="ru-RU" b="1" baseline="30000" dirty="0"/>
              <a:t>-1</a:t>
            </a:r>
            <a:r>
              <a:rPr lang="en-US" altLang="ru-RU" b="1" baseline="30000" dirty="0"/>
              <a:t> </a:t>
            </a:r>
            <a:r>
              <a:rPr lang="ru-RU" altLang="ru-RU" sz="2400" b="1" dirty="0"/>
              <a:t>– 1 см</a:t>
            </a:r>
            <a:r>
              <a:rPr lang="ru-RU" altLang="ru-RU" b="1" baseline="30000" dirty="0"/>
              <a:t>-3</a:t>
            </a:r>
          </a:p>
          <a:p>
            <a:pPr>
              <a:buFontTx/>
              <a:buNone/>
            </a:pPr>
            <a:r>
              <a:rPr lang="ru-RU" altLang="ru-RU" sz="2400" b="1" dirty="0"/>
              <a:t>Газ в скоплениях галактик 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10</a:t>
            </a:r>
            <a:r>
              <a:rPr lang="ru-RU" altLang="ru-RU" b="1" baseline="30000" dirty="0"/>
              <a:t>-2</a:t>
            </a:r>
            <a:r>
              <a:rPr lang="ru-RU" altLang="ru-RU" sz="2400" b="1" dirty="0"/>
              <a:t> – 10</a:t>
            </a:r>
            <a:r>
              <a:rPr lang="ru-RU" altLang="ru-RU" b="1" baseline="30000" dirty="0"/>
              <a:t>-4</a:t>
            </a:r>
            <a:r>
              <a:rPr lang="ru-RU" altLang="ru-RU" sz="2400" b="1" dirty="0"/>
              <a:t> см</a:t>
            </a:r>
            <a:r>
              <a:rPr lang="ru-RU" altLang="ru-RU" sz="2400" b="1" baseline="30000" dirty="0"/>
              <a:t>-3</a:t>
            </a:r>
          </a:p>
          <a:p>
            <a:pPr>
              <a:buFontTx/>
              <a:buNone/>
            </a:pPr>
            <a:r>
              <a:rPr lang="ru-RU" altLang="ru-RU" sz="2400" b="1" dirty="0" err="1"/>
              <a:t>Средн</a:t>
            </a:r>
            <a:r>
              <a:rPr lang="ru-RU" altLang="ru-RU" sz="2400" b="1" dirty="0"/>
              <a:t>. концентрация атомов во Вселенной </a:t>
            </a:r>
            <a:r>
              <a:rPr lang="en-US" altLang="ru-RU" sz="2400" dirty="0"/>
              <a:t>~</a:t>
            </a:r>
            <a:r>
              <a:rPr lang="ru-RU" altLang="ru-RU" sz="2400" b="1" dirty="0"/>
              <a:t> 10</a:t>
            </a:r>
            <a:r>
              <a:rPr lang="ru-RU" altLang="ru-RU" b="1" baseline="30000" dirty="0"/>
              <a:t>-6</a:t>
            </a:r>
            <a:r>
              <a:rPr lang="ru-RU" altLang="ru-RU" sz="2400" b="1" dirty="0"/>
              <a:t> см</a:t>
            </a:r>
            <a:r>
              <a:rPr lang="ru-RU" altLang="ru-RU" sz="2400" b="1" baseline="30000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73425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Высокие и сверхвысокие плотности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altLang="ru-RU" sz="2800" dirty="0"/>
              <a:t>Осмий 22 г/см</a:t>
            </a:r>
            <a:r>
              <a:rPr lang="ru-RU" altLang="ru-RU" sz="2800" baseline="30000" dirty="0"/>
              <a:t>3</a:t>
            </a:r>
            <a:endParaRPr lang="ru-RU" altLang="ru-RU" sz="2800" dirty="0"/>
          </a:p>
          <a:p>
            <a:r>
              <a:rPr lang="ru-RU" altLang="ru-RU" sz="2800" dirty="0"/>
              <a:t>Свинец  11 г/см</a:t>
            </a:r>
            <a:r>
              <a:rPr lang="ru-RU" altLang="ru-RU" sz="2800" baseline="30000" dirty="0"/>
              <a:t>3</a:t>
            </a:r>
          </a:p>
          <a:p>
            <a:endParaRPr lang="ru-RU" altLang="ru-RU" sz="2800" baseline="30000" dirty="0"/>
          </a:p>
          <a:p>
            <a:r>
              <a:rPr lang="ru-RU" altLang="ru-RU" sz="2800" b="1" dirty="0"/>
              <a:t>Средняя плотность Солнца 1</a:t>
            </a:r>
            <a:r>
              <a:rPr lang="en-US" altLang="ru-RU" sz="2800" b="1" dirty="0"/>
              <a:t>,</a:t>
            </a:r>
            <a:r>
              <a:rPr lang="ru-RU" altLang="ru-RU" sz="2800" b="1" dirty="0"/>
              <a:t>4 г/см</a:t>
            </a:r>
            <a:r>
              <a:rPr lang="ru-RU" altLang="ru-RU" sz="2800" b="1" baseline="30000" dirty="0"/>
              <a:t>3</a:t>
            </a:r>
            <a:endParaRPr lang="ru-RU" altLang="ru-RU" sz="2800" b="1" dirty="0"/>
          </a:p>
          <a:p>
            <a:r>
              <a:rPr lang="ru-RU" altLang="ru-RU" sz="2800" b="1" dirty="0"/>
              <a:t>Идеальный газ в центре Солнца 140 г/см</a:t>
            </a:r>
            <a:r>
              <a:rPr lang="ru-RU" altLang="ru-RU" sz="2800" b="1" baseline="30000" dirty="0"/>
              <a:t>3</a:t>
            </a:r>
          </a:p>
          <a:p>
            <a:r>
              <a:rPr lang="ru-RU" altLang="ru-RU" sz="2800" b="1" dirty="0"/>
              <a:t>Вырожденные звезды 10</a:t>
            </a:r>
            <a:r>
              <a:rPr lang="ru-RU" altLang="ru-RU" sz="2800" b="1" baseline="30000" dirty="0"/>
              <a:t>5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-</a:t>
            </a:r>
            <a:r>
              <a:rPr lang="ru-RU" altLang="ru-RU" sz="2800" b="1" dirty="0"/>
              <a:t> 10</a:t>
            </a:r>
            <a:r>
              <a:rPr lang="ru-RU" altLang="ru-RU" sz="2800" b="1" baseline="30000" dirty="0"/>
              <a:t>8</a:t>
            </a:r>
            <a:r>
              <a:rPr lang="ru-RU" altLang="ru-RU" sz="2800" b="1" dirty="0"/>
              <a:t> г/см</a:t>
            </a:r>
            <a:r>
              <a:rPr lang="ru-RU" altLang="ru-RU" sz="2800" b="1" baseline="30000" dirty="0"/>
              <a:t>3</a:t>
            </a:r>
          </a:p>
          <a:p>
            <a:r>
              <a:rPr lang="ru-RU" altLang="ru-RU" sz="2800" b="1" dirty="0"/>
              <a:t>Нейтронные звезды  10</a:t>
            </a:r>
            <a:r>
              <a:rPr lang="ru-RU" altLang="ru-RU" sz="2800" b="1" baseline="30000" dirty="0"/>
              <a:t>13</a:t>
            </a:r>
            <a:r>
              <a:rPr lang="en-US" altLang="ru-RU" sz="2800" b="1" baseline="30000" dirty="0"/>
              <a:t> </a:t>
            </a:r>
            <a:r>
              <a:rPr lang="ru-RU" altLang="ru-RU" sz="2800" b="1" dirty="0"/>
              <a:t>-</a:t>
            </a:r>
            <a:r>
              <a:rPr lang="en-US" altLang="ru-RU" sz="2800" b="1" dirty="0"/>
              <a:t> </a:t>
            </a:r>
            <a:r>
              <a:rPr lang="ru-RU" altLang="ru-RU" sz="2800" b="1" dirty="0"/>
              <a:t>10</a:t>
            </a:r>
            <a:r>
              <a:rPr lang="ru-RU" altLang="ru-RU" sz="2800" b="1" baseline="30000" dirty="0"/>
              <a:t>14 </a:t>
            </a:r>
            <a:r>
              <a:rPr lang="en-US" altLang="ru-RU" sz="2800" b="1" baseline="30000" dirty="0"/>
              <a:t> </a:t>
            </a:r>
            <a:r>
              <a:rPr lang="ru-RU" altLang="ru-RU" sz="2800" b="1" dirty="0"/>
              <a:t>г/см</a:t>
            </a:r>
            <a:r>
              <a:rPr lang="ru-RU" altLang="ru-RU" sz="2800" b="1" baseline="30000" dirty="0"/>
              <a:t>3</a:t>
            </a:r>
          </a:p>
          <a:p>
            <a:pPr>
              <a:buFontTx/>
              <a:buNone/>
            </a:pPr>
            <a:endParaRPr lang="ru-RU" altLang="ru-RU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119899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Magnet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0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>
                <a:solidFill>
                  <a:schemeClr val="folHlink"/>
                </a:solidFill>
              </a:rPr>
              <a:t>Космические частицы сверхвысоких энергий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1700213"/>
            <a:ext cx="8229600" cy="41148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До 10</a:t>
            </a:r>
            <a:r>
              <a:rPr lang="ru-RU" altLang="ru-RU" sz="2800" b="1" baseline="30000" dirty="0"/>
              <a:t>10</a:t>
            </a:r>
            <a:r>
              <a:rPr lang="ru-RU" altLang="ru-RU" sz="2800" b="1" dirty="0"/>
              <a:t> эВ – </a:t>
            </a:r>
            <a:r>
              <a:rPr lang="en-US" altLang="ru-RU" sz="2800" b="1" dirty="0"/>
              <a:t>c</a:t>
            </a:r>
            <a:r>
              <a:rPr lang="ru-RU" altLang="ru-RU" sz="2800" b="1" dirty="0" err="1"/>
              <a:t>олнечные</a:t>
            </a:r>
            <a:r>
              <a:rPr lang="ru-RU" altLang="ru-RU" sz="2800" b="1" dirty="0"/>
              <a:t> космические лучи</a:t>
            </a:r>
          </a:p>
          <a:p>
            <a:r>
              <a:rPr lang="ru-RU" altLang="ru-RU" sz="2800" b="1" dirty="0"/>
              <a:t>До 10</a:t>
            </a:r>
            <a:r>
              <a:rPr lang="ru-RU" altLang="ru-RU" sz="2800" b="1" baseline="30000" dirty="0"/>
              <a:t>17</a:t>
            </a:r>
            <a:r>
              <a:rPr lang="ru-RU" altLang="ru-RU" sz="2800" b="1" dirty="0"/>
              <a:t> эВ – галактические </a:t>
            </a:r>
            <a:r>
              <a:rPr lang="ru-RU" altLang="ru-RU" sz="2800" b="1" dirty="0" err="1"/>
              <a:t>космич</a:t>
            </a:r>
            <a:r>
              <a:rPr lang="en-US" altLang="ru-RU" sz="2800" b="1" dirty="0"/>
              <a:t>.</a:t>
            </a:r>
            <a:r>
              <a:rPr lang="ru-RU" altLang="ru-RU" sz="2800" b="1" dirty="0"/>
              <a:t> лучи</a:t>
            </a:r>
          </a:p>
          <a:p>
            <a:r>
              <a:rPr lang="ru-RU" altLang="ru-RU" sz="2800" b="1" dirty="0"/>
              <a:t>Более высокие энергии (до 10</a:t>
            </a:r>
            <a:r>
              <a:rPr lang="en-US" altLang="ru-RU" sz="2800" b="1" baseline="30000" dirty="0"/>
              <a:t>20</a:t>
            </a:r>
            <a:r>
              <a:rPr lang="ru-RU" altLang="ru-RU" sz="2800" b="1" dirty="0"/>
              <a:t> эВ) –частицы внегалактического происхождения</a:t>
            </a:r>
            <a:r>
              <a:rPr lang="en-US" altLang="ru-RU" sz="2800" b="1" dirty="0"/>
              <a:t> (?)</a:t>
            </a:r>
            <a:r>
              <a:rPr lang="ru-RU" altLang="ru-RU" sz="2800" b="1" dirty="0"/>
              <a:t> Природа малопонятна</a:t>
            </a:r>
            <a:r>
              <a:rPr lang="ru-RU" altLang="ru-RU" sz="2800" b="1" dirty="0" smtClean="0"/>
              <a:t>.</a:t>
            </a:r>
            <a:endParaRPr lang="ru-RU" altLang="ru-RU" sz="2800" b="1" dirty="0"/>
          </a:p>
          <a:p>
            <a:pPr>
              <a:buFontTx/>
              <a:buNone/>
            </a:pPr>
            <a:r>
              <a:rPr lang="ru-RU" altLang="ru-RU" sz="2800" b="1" dirty="0"/>
              <a:t>Максимальная энергия частиц на БАК: </a:t>
            </a:r>
          </a:p>
          <a:p>
            <a:pPr>
              <a:buFontTx/>
              <a:buNone/>
            </a:pPr>
            <a:r>
              <a:rPr lang="en-US" altLang="ru-RU" sz="2800" b="1" dirty="0"/>
              <a:t>                   </a:t>
            </a:r>
            <a:r>
              <a:rPr lang="ru-RU" altLang="ru-RU" sz="2800" b="1" dirty="0"/>
              <a:t>(7 – 14) ·10</a:t>
            </a:r>
            <a:r>
              <a:rPr lang="ru-RU" altLang="ru-RU" sz="2800" b="1" baseline="30000" dirty="0"/>
              <a:t>12</a:t>
            </a:r>
            <a:r>
              <a:rPr lang="ru-RU" altLang="ru-RU" sz="2800" b="1" dirty="0"/>
              <a:t> эВ</a:t>
            </a:r>
            <a:r>
              <a:rPr lang="en-US" altLang="ru-RU" sz="2800" b="1" dirty="0"/>
              <a:t>.</a:t>
            </a:r>
            <a:endParaRPr lang="ru-RU" altLang="ru-RU" sz="2800" b="1" dirty="0"/>
          </a:p>
          <a:p>
            <a:pPr>
              <a:buFontTx/>
              <a:buNone/>
            </a:pPr>
            <a:r>
              <a:rPr lang="ru-RU" altLang="ru-RU" sz="2800" b="1" dirty="0"/>
              <a:t>Проект </a:t>
            </a:r>
            <a:r>
              <a:rPr lang="en-US" altLang="ru-RU" sz="2800" b="1" dirty="0"/>
              <a:t>VLHC (</a:t>
            </a:r>
            <a:r>
              <a:rPr lang="ru-RU" altLang="ru-RU" sz="2800" b="1" dirty="0"/>
              <a:t>2030-</a:t>
            </a:r>
            <a:r>
              <a:rPr lang="en-US" altLang="ru-RU" sz="2800" b="1" dirty="0"/>
              <a:t>2035 </a:t>
            </a:r>
            <a:r>
              <a:rPr lang="ru-RU" altLang="ru-RU" sz="2800" b="1" dirty="0"/>
              <a:t>год?)</a:t>
            </a:r>
            <a:r>
              <a:rPr lang="en-US" altLang="ru-RU" sz="2800" b="1" dirty="0"/>
              <a:t> – 10</a:t>
            </a:r>
            <a:r>
              <a:rPr lang="en-US" altLang="ru-RU" sz="2800" b="1" baseline="30000" dirty="0"/>
              <a:t>14</a:t>
            </a:r>
            <a:r>
              <a:rPr lang="en-US" altLang="ru-RU" sz="2800" b="1" dirty="0"/>
              <a:t> </a:t>
            </a:r>
            <a:r>
              <a:rPr lang="ru-RU" altLang="ru-RU" sz="2800" b="1" dirty="0"/>
              <a:t>эВ</a:t>
            </a:r>
            <a:r>
              <a:rPr lang="en-US" altLang="ru-RU" sz="2800" b="1" dirty="0"/>
              <a:t>.</a:t>
            </a:r>
            <a:endParaRPr lang="ru-RU" altLang="ru-RU" sz="2800" b="1" dirty="0"/>
          </a:p>
          <a:p>
            <a:endParaRPr lang="ru-RU" alt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16935" r="25974" b="12083"/>
          <a:stretch/>
        </p:blipFill>
        <p:spPr bwMode="auto">
          <a:xfrm>
            <a:off x="323528" y="548680"/>
            <a:ext cx="8568952" cy="588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8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3" name="Rectangle 3" descr="240_matter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1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8288"/>
            <a:ext cx="6912768" cy="6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72Bete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/>
              <a:t>Астрономия: информационный взрыв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dirty="0" smtClean="0"/>
              <a:t>Только в области галактической и внегалактической астрономии: около 500 оригинальных научных статей ежемесячно</a:t>
            </a:r>
            <a:r>
              <a:rPr lang="ru-RU" sz="2800" dirty="0" smtClean="0"/>
              <a:t>.</a:t>
            </a:r>
            <a:endParaRPr lang="ru-RU" sz="2800" b="1" i="1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b="1" i="1" dirty="0" smtClean="0"/>
              <a:t>Причины быстрого роста объема информации:</a:t>
            </a:r>
          </a:p>
          <a:p>
            <a:pPr>
              <a:defRPr/>
            </a:pPr>
            <a:r>
              <a:rPr lang="ru-RU" sz="2800" dirty="0" smtClean="0"/>
              <a:t>В</a:t>
            </a:r>
            <a:r>
              <a:rPr lang="ru-RU" sz="2400" dirty="0" smtClean="0"/>
              <a:t>недрение высокой технологии  (новые большие телескопы, новые типы телескопов, цифровые приемники излучения, продвинутая техника наблюдений и цифровой обработки), </a:t>
            </a:r>
          </a:p>
          <a:p>
            <a:pPr>
              <a:defRPr/>
            </a:pPr>
            <a:r>
              <a:rPr lang="ru-RU" sz="2400" dirty="0" smtClean="0"/>
              <a:t>Возросшие возможности  компьютерной техники,  численное моделирование сложных процессов,</a:t>
            </a:r>
          </a:p>
          <a:p>
            <a:pPr>
              <a:defRPr/>
            </a:pPr>
            <a:r>
              <a:rPr lang="ru-RU" sz="2400" dirty="0" smtClean="0"/>
              <a:t>Использование космической техники (внеатмосферные наблюдения,  межпланетные космические аппараты).</a:t>
            </a:r>
          </a:p>
        </p:txBody>
      </p:sp>
    </p:spTree>
    <p:extLst>
      <p:ext uri="{BB962C8B-B14F-4D97-AF65-F5344CB8AC3E}">
        <p14:creationId xmlns:p14="http://schemas.microsoft.com/office/powerpoint/2010/main" val="2103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 descr="630_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7587" name="Rectangle 3" descr="115_life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68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60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3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ardig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08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Exoplanes Number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14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 descr="HEC_Confir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8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423_bio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9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16734" r="26325" b="12291"/>
          <a:stretch/>
        </p:blipFill>
        <p:spPr bwMode="auto">
          <a:xfrm>
            <a:off x="427703" y="548680"/>
            <a:ext cx="8464778" cy="58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813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-10641" y="4515166"/>
            <a:ext cx="9144000" cy="19431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1800" i="1" dirty="0" smtClean="0"/>
              <a:t>Вверху</a:t>
            </a:r>
            <a:r>
              <a:rPr lang="ru-RU" sz="1800" dirty="0" smtClean="0"/>
              <a:t>: профиль гравитационно-волнового излучения и соответствующие ему стадии слияния двух черных дыр</a:t>
            </a:r>
            <a:r>
              <a:rPr lang="ru-RU" sz="1800" dirty="0"/>
              <a:t>.</a:t>
            </a:r>
            <a:r>
              <a:rPr lang="ru-RU" sz="1800" dirty="0" smtClean="0"/>
              <a:t> </a:t>
            </a:r>
          </a:p>
          <a:p>
            <a:pPr>
              <a:buFontTx/>
              <a:buNone/>
            </a:pPr>
            <a:r>
              <a:rPr lang="ru-RU" sz="1800" i="1" dirty="0" smtClean="0"/>
              <a:t>Внизу</a:t>
            </a:r>
            <a:r>
              <a:rPr lang="ru-RU" sz="1800" dirty="0" smtClean="0"/>
              <a:t>: изменение эффективных орбитальных параметров пары с течением времени до момента слияния. Изображение из обсуждаемой статьи в </a:t>
            </a:r>
            <a:r>
              <a:rPr lang="ru-RU" sz="1800" i="1" dirty="0" err="1" smtClean="0"/>
              <a:t>Physical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Review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Letters</a:t>
            </a:r>
            <a:r>
              <a:rPr lang="ru-RU" sz="1800" i="1" dirty="0" smtClean="0"/>
              <a:t> </a:t>
            </a:r>
            <a:r>
              <a:rPr lang="ru-RU" sz="1800" dirty="0" smtClean="0"/>
              <a:t>Черные дыры в этом событии имели в 29 и 36 раз большие массы, чем масса Солнца, и событие произошло 1,3 млрд. лет назад. Примерно масса в 3 раза большая массы Солнца в доли секунды превратилась в гравитационные волны </a:t>
            </a:r>
          </a:p>
          <a:p>
            <a:endParaRPr lang="ru-RU" dirty="0" smtClean="0"/>
          </a:p>
        </p:txBody>
      </p:sp>
      <p:pic>
        <p:nvPicPr>
          <p:cNvPr id="65539" name="Рисунок 3" descr="observation_of_gravitational_waves-from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175"/>
            <a:ext cx="5327997" cy="45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7339" r="26326" b="12917"/>
          <a:stretch/>
        </p:blipFill>
        <p:spPr bwMode="auto">
          <a:xfrm>
            <a:off x="20072" y="476672"/>
            <a:ext cx="8944416" cy="5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9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0"/>
            <a:ext cx="9415463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РФ №506 от 7 июня 2017 года «О внесении изменений в федеральный компонент начального общего, основного общего и среднего (полного) общего образования, утверждённый приказом Министерства образования Российской Федерации 5 марта 2004 года №1089» 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РФ </a:t>
            </a:r>
            <a:r>
              <a:rPr lang="ru-RU" dirty="0" smtClean="0"/>
              <a:t>№613 </a:t>
            </a:r>
            <a:r>
              <a:rPr lang="ru-RU" dirty="0"/>
              <a:t>от </a:t>
            </a:r>
            <a:r>
              <a:rPr lang="ru-RU" dirty="0" smtClean="0"/>
              <a:t>29 </a:t>
            </a:r>
            <a:r>
              <a:rPr lang="ru-RU" dirty="0"/>
              <a:t>июня 2017 года </a:t>
            </a:r>
            <a:r>
              <a:rPr lang="ru-RU" dirty="0" smtClean="0"/>
              <a:t>«О </a:t>
            </a:r>
            <a:r>
              <a:rPr lang="ru-RU" dirty="0"/>
              <a:t>внесении изменений в </a:t>
            </a:r>
            <a:r>
              <a:rPr lang="ru-RU" dirty="0" smtClean="0"/>
              <a:t>федеральный государственный стандарт среднего образования, утверждённый приказом Министерства образования и науки РФ от </a:t>
            </a:r>
            <a:r>
              <a:rPr lang="ru-RU" smtClean="0"/>
              <a:t>7 мая 2012 года №413»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Осознание роли астрономии в познании мира, формирование научного мировоззрения</a:t>
            </a:r>
          </a:p>
          <a:p>
            <a:r>
              <a:rPr lang="ru-RU" dirty="0" smtClean="0"/>
              <a:t>Приобретение знаний о природе небесных тел</a:t>
            </a:r>
          </a:p>
          <a:p>
            <a:r>
              <a:rPr lang="ru-RU" dirty="0" smtClean="0"/>
              <a:t>Формирование умений объяснять ряд астрономических явлений</a:t>
            </a:r>
          </a:p>
          <a:p>
            <a:r>
              <a:rPr lang="ru-RU" dirty="0" smtClean="0"/>
              <a:t>Использование полученных знаний и умений на практике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курса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17541" r="26091" b="11666"/>
          <a:stretch/>
        </p:blipFill>
        <p:spPr bwMode="auto">
          <a:xfrm>
            <a:off x="16222" y="0"/>
            <a:ext cx="918873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9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7742" r="26326" b="12291"/>
          <a:stretch/>
        </p:blipFill>
        <p:spPr bwMode="auto">
          <a:xfrm>
            <a:off x="442452" y="476672"/>
            <a:ext cx="8306012" cy="593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7742" r="26442" b="12083"/>
          <a:stretch/>
        </p:blipFill>
        <p:spPr bwMode="auto">
          <a:xfrm>
            <a:off x="107504" y="548680"/>
            <a:ext cx="8568952" cy="58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799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16522</TotalTime>
  <Words>455</Words>
  <Application>Microsoft Office PowerPoint</Application>
  <PresentationFormat>Экран (4:3)</PresentationFormat>
  <Paragraphs>48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Концепция преподавания астрономии</vt:lpstr>
      <vt:lpstr>Астрономия: информационный взрыв</vt:lpstr>
      <vt:lpstr>Презентация PowerPoint</vt:lpstr>
      <vt:lpstr>Документы</vt:lpstr>
      <vt:lpstr>Основные цели</vt:lpstr>
      <vt:lpstr>Содержание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Низкие и сверхнизкие плотности </vt:lpstr>
      <vt:lpstr>Высокие и сверхвысокие плотности</vt:lpstr>
      <vt:lpstr>Презентация PowerPoint</vt:lpstr>
      <vt:lpstr>Космические частицы сверхвысоких энергий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преподавания астрономии</dc:title>
  <dc:creator>Цыганкова Полина Владимировна</dc:creator>
  <cp:lastModifiedBy>ФГОС-2</cp:lastModifiedBy>
  <cp:revision>9</cp:revision>
  <dcterms:created xsi:type="dcterms:W3CDTF">2017-10-17T06:15:15Z</dcterms:created>
  <dcterms:modified xsi:type="dcterms:W3CDTF">2017-10-30T10:52:51Z</dcterms:modified>
</cp:coreProperties>
</file>