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9" r:id="rId15"/>
    <p:sldId id="268" r:id="rId16"/>
    <p:sldId id="271" r:id="rId17"/>
    <p:sldId id="272" r:id="rId18"/>
    <p:sldId id="273" r:id="rId19"/>
    <p:sldId id="278" r:id="rId20"/>
    <p:sldId id="279" r:id="rId21"/>
    <p:sldId id="280" r:id="rId22"/>
    <p:sldId id="274" r:id="rId23"/>
    <p:sldId id="281" r:id="rId24"/>
    <p:sldId id="300" r:id="rId25"/>
    <p:sldId id="275" r:id="rId26"/>
    <p:sldId id="276" r:id="rId27"/>
    <p:sldId id="282" r:id="rId28"/>
    <p:sldId id="302" r:id="rId29"/>
    <p:sldId id="277" r:id="rId30"/>
    <p:sldId id="301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3" r:id="rId49"/>
    <p:sldId id="304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8D0D-8F0A-42A4-B76C-0585357329B7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0A12655-6E33-4DD1-B68A-962B58E9A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8D0D-8F0A-42A4-B76C-0585357329B7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2655-6E33-4DD1-B68A-962B58E9A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8D0D-8F0A-42A4-B76C-0585357329B7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2655-6E33-4DD1-B68A-962B58E9A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8D0D-8F0A-42A4-B76C-0585357329B7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2655-6E33-4DD1-B68A-962B58E9A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8D0D-8F0A-42A4-B76C-0585357329B7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0A12655-6E33-4DD1-B68A-962B58E9A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8D0D-8F0A-42A4-B76C-0585357329B7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2655-6E33-4DD1-B68A-962B58E9A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8D0D-8F0A-42A4-B76C-0585357329B7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2655-6E33-4DD1-B68A-962B58E9A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8D0D-8F0A-42A4-B76C-0585357329B7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2655-6E33-4DD1-B68A-962B58E9A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8D0D-8F0A-42A4-B76C-0585357329B7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2655-6E33-4DD1-B68A-962B58E9A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8D0D-8F0A-42A4-B76C-0585357329B7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2655-6E33-4DD1-B68A-962B58E9A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8D0D-8F0A-42A4-B76C-0585357329B7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0A12655-6E33-4DD1-B68A-962B58E9A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C878D0D-8F0A-42A4-B76C-0585357329B7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0A12655-6E33-4DD1-B68A-962B58E9A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Из опыта преподавания </a:t>
            </a:r>
          </a:p>
          <a:p>
            <a:r>
              <a:rPr lang="ru-RU" dirty="0" smtClean="0"/>
              <a:t>школьной </a:t>
            </a:r>
            <a:r>
              <a:rPr lang="ru-RU" dirty="0" smtClean="0"/>
              <a:t>астрономии</a:t>
            </a:r>
          </a:p>
          <a:p>
            <a:r>
              <a:rPr lang="ru-RU" dirty="0" smtClean="0"/>
              <a:t>у</a:t>
            </a:r>
            <a:r>
              <a:rPr lang="ru-RU" dirty="0" smtClean="0"/>
              <a:t>чителя физики и астрономии МБОУ </a:t>
            </a:r>
          </a:p>
          <a:p>
            <a:r>
              <a:rPr lang="ru-RU" dirty="0" smtClean="0"/>
              <a:t>«СШ № 27 им. Э.А. </a:t>
            </a:r>
            <a:r>
              <a:rPr lang="ru-RU" dirty="0" err="1" smtClean="0"/>
              <a:t>Хиля</a:t>
            </a:r>
            <a:r>
              <a:rPr lang="ru-RU" dirty="0" smtClean="0"/>
              <a:t>» города Смоленска</a:t>
            </a:r>
          </a:p>
          <a:p>
            <a:r>
              <a:rPr lang="ru-RU" dirty="0" err="1" smtClean="0"/>
              <a:t>Кондрашенковой</a:t>
            </a:r>
            <a:r>
              <a:rPr lang="ru-RU" dirty="0" smtClean="0"/>
              <a:t> Н.Н.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Астрометрия</a:t>
            </a:r>
            <a:endParaRPr lang="ru-RU" dirty="0"/>
          </a:p>
        </p:txBody>
      </p:sp>
      <p:pic>
        <p:nvPicPr>
          <p:cNvPr id="1026" name="Picture 2" descr="Картинки по запросу элементы сферической астрономии в картин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Небесная сфера</a:t>
            </a:r>
            <a:endParaRPr lang="ru-RU" dirty="0"/>
          </a:p>
        </p:txBody>
      </p:sp>
      <p:pic>
        <p:nvPicPr>
          <p:cNvPr id="5" name="Содержимое 4" descr="image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64375" y="1338208"/>
            <a:ext cx="4479833" cy="4323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Созвездие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Фигура из звезд, в которую звезды объединены условно</a:t>
            </a:r>
          </a:p>
          <a:p>
            <a:r>
              <a:rPr lang="ru-RU" dirty="0" smtClean="0"/>
              <a:t>Конкретный участок неба</a:t>
            </a:r>
          </a:p>
          <a:p>
            <a:r>
              <a:rPr lang="ru-RU" dirty="0" smtClean="0"/>
              <a:t>Конус со сложной поверхностью, в сечение которого находится участок неба, включающий в себя фигуру из звезд, а вершина которого совпадает с глазом наблюдателя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Созвездие</a:t>
            </a:r>
            <a:endParaRPr lang="ru-RU" dirty="0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44543" y="2420888"/>
            <a:ext cx="7036210" cy="2736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Географические координаты</a:t>
            </a:r>
            <a:endParaRPr lang="ru-RU" dirty="0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844824"/>
            <a:ext cx="6624736" cy="37355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точки и линии небесной сферы</a:t>
            </a:r>
            <a:endParaRPr lang="ru-RU" dirty="0"/>
          </a:p>
        </p:txBody>
      </p:sp>
      <p:pic>
        <p:nvPicPr>
          <p:cNvPr id="7" name="Содержимое 6" descr="images (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6336704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Горизонтальные координаты светила</a:t>
            </a:r>
            <a:endParaRPr lang="ru-RU" dirty="0"/>
          </a:p>
        </p:txBody>
      </p:sp>
      <p:pic>
        <p:nvPicPr>
          <p:cNvPr id="4" name="Содержимое 3" descr="HORIZ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844824"/>
            <a:ext cx="4824536" cy="34563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Горизонтальные  координаты светила</a:t>
            </a:r>
            <a:endParaRPr lang="ru-RU" dirty="0"/>
          </a:p>
        </p:txBody>
      </p:sp>
      <p:pic>
        <p:nvPicPr>
          <p:cNvPr id="4" name="Содержимое 3" descr="0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Экваториальные координаты светила</a:t>
            </a:r>
            <a:endParaRPr lang="ru-RU" dirty="0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Экваториальные координаты светила</a:t>
            </a:r>
            <a:endParaRPr lang="ru-RU" dirty="0"/>
          </a:p>
        </p:txBody>
      </p:sp>
      <p:pic>
        <p:nvPicPr>
          <p:cNvPr id="4" name="Содержимое 3" descr="010106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0318"/>
            <a:ext cx="7632848" cy="39628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Подвижная карта звездного неба</a:t>
            </a:r>
            <a:endParaRPr lang="ru-RU" dirty="0"/>
          </a:p>
        </p:txBody>
      </p:sp>
      <p:pic>
        <p:nvPicPr>
          <p:cNvPr id="4" name="Содержимое 3" descr="img0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21564"/>
            <a:ext cx="7772400" cy="4224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задачи курса астрономии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Создание системы знаний по основам астрономии</a:t>
            </a:r>
          </a:p>
          <a:p>
            <a:r>
              <a:rPr lang="ru-RU" dirty="0" smtClean="0"/>
              <a:t>Демонстрация применения астрономических знаний на практике</a:t>
            </a:r>
          </a:p>
          <a:p>
            <a:r>
              <a:rPr lang="ru-RU" dirty="0" smtClean="0"/>
              <a:t>Формирование основ материалистического мировоззрения</a:t>
            </a:r>
          </a:p>
          <a:p>
            <a:r>
              <a:rPr lang="ru-RU" dirty="0" smtClean="0"/>
              <a:t>Раскрытие значения астрономии для ускорения научно-технического прогресса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по работе с  ПКЗН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Определить экваториальные координаты:</a:t>
            </a:r>
          </a:p>
          <a:p>
            <a:r>
              <a:rPr lang="ru-RU" dirty="0" smtClean="0"/>
              <a:t>Сириуса (</a:t>
            </a:r>
            <a:r>
              <a:rPr lang="el-GR" dirty="0" smtClean="0"/>
              <a:t>α</a:t>
            </a:r>
            <a:r>
              <a:rPr lang="ru-RU" dirty="0" smtClean="0"/>
              <a:t> Б.Пса) – самой близкой к Земле из всех, нанесенных на карту (9 св. лет), самой яркой звезды неба</a:t>
            </a:r>
          </a:p>
          <a:p>
            <a:r>
              <a:rPr lang="el-GR" dirty="0" smtClean="0"/>
              <a:t>ε</a:t>
            </a:r>
            <a:r>
              <a:rPr lang="ru-RU" dirty="0" smtClean="0"/>
              <a:t> Возничего – одной из самых больших среди изученных звезд </a:t>
            </a:r>
            <a:r>
              <a:rPr lang="en-US" dirty="0" smtClean="0"/>
              <a:t>(</a:t>
            </a:r>
            <a:r>
              <a:rPr lang="ru-RU" dirty="0" smtClean="0"/>
              <a:t>2000 диаметров Солнца)</a:t>
            </a:r>
          </a:p>
          <a:p>
            <a:r>
              <a:rPr lang="ru-RU" dirty="0" smtClean="0"/>
              <a:t>Ригель (</a:t>
            </a:r>
            <a:r>
              <a:rPr lang="el-GR" dirty="0" smtClean="0"/>
              <a:t>β</a:t>
            </a:r>
            <a:r>
              <a:rPr lang="ru-RU" dirty="0" smtClean="0"/>
              <a:t> Ориона) – самой далекой из всех звезд, нанесенных на карту (1100 св. лет)</a:t>
            </a:r>
          </a:p>
          <a:p>
            <a:r>
              <a:rPr lang="el-GR" dirty="0" smtClean="0"/>
              <a:t>τ</a:t>
            </a:r>
            <a:r>
              <a:rPr lang="ru-RU" dirty="0" smtClean="0"/>
              <a:t> Кита – наиболее сходной с Солнцем из окрестных звезд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ПКЗН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каких созвездиях находятся звезды, экваториальные координаты которых:</a:t>
            </a:r>
          </a:p>
          <a:p>
            <a:r>
              <a:rPr lang="ru-RU" dirty="0" err="1" smtClean="0"/>
              <a:t>ɑ </a:t>
            </a:r>
            <a:r>
              <a:rPr lang="ru-RU" dirty="0" smtClean="0"/>
              <a:t>= 4 ч 33 мин, </a:t>
            </a:r>
            <a:r>
              <a:rPr lang="el-GR" dirty="0" smtClean="0"/>
              <a:t>δ</a:t>
            </a:r>
            <a:r>
              <a:rPr lang="ru-RU" dirty="0" smtClean="0"/>
              <a:t> = +16°25</a:t>
            </a:r>
            <a:r>
              <a:rPr lang="el-GR" dirty="0" smtClean="0"/>
              <a:t>᾽</a:t>
            </a:r>
            <a:endParaRPr lang="ru-RU" dirty="0" smtClean="0"/>
          </a:p>
          <a:p>
            <a:r>
              <a:rPr lang="el-GR" dirty="0" smtClean="0"/>
              <a:t>ɑ</a:t>
            </a:r>
            <a:r>
              <a:rPr lang="ru-RU" dirty="0" smtClean="0"/>
              <a:t> = 16 ч 26 мин, </a:t>
            </a:r>
            <a:r>
              <a:rPr lang="el-GR" dirty="0" smtClean="0"/>
              <a:t>δ</a:t>
            </a:r>
            <a:r>
              <a:rPr lang="ru-RU" dirty="0" smtClean="0"/>
              <a:t> = -26°19</a:t>
            </a:r>
            <a:r>
              <a:rPr lang="el-GR" dirty="0" smtClean="0"/>
              <a:t>᾽</a:t>
            </a:r>
            <a:endParaRPr lang="ru-RU" dirty="0" smtClean="0"/>
          </a:p>
          <a:p>
            <a:r>
              <a:rPr lang="el-GR" dirty="0" smtClean="0"/>
              <a:t>ɑ</a:t>
            </a:r>
            <a:r>
              <a:rPr lang="ru-RU" dirty="0" smtClean="0"/>
              <a:t> = 20 ч 40 мин, </a:t>
            </a:r>
            <a:r>
              <a:rPr lang="el-GR" dirty="0" smtClean="0"/>
              <a:t>δ</a:t>
            </a:r>
            <a:r>
              <a:rPr lang="ru-RU" dirty="0" smtClean="0"/>
              <a:t> = +45°06</a:t>
            </a:r>
            <a:r>
              <a:rPr lang="el-GR" dirty="0" smtClean="0"/>
              <a:t>᾽</a:t>
            </a:r>
            <a:endParaRPr lang="ru-RU" dirty="0" smtClean="0"/>
          </a:p>
          <a:p>
            <a:r>
              <a:rPr lang="ru-RU" dirty="0" smtClean="0"/>
              <a:t>Экваториальные координаты Солнца 22 июня </a:t>
            </a:r>
          </a:p>
          <a:p>
            <a:r>
              <a:rPr lang="en-US" dirty="0" smtClean="0"/>
              <a:t>ɑ</a:t>
            </a:r>
            <a:r>
              <a:rPr lang="ru-RU" dirty="0" smtClean="0"/>
              <a:t> = 6ч, </a:t>
            </a:r>
            <a:r>
              <a:rPr lang="el-GR" dirty="0" smtClean="0"/>
              <a:t>δ</a:t>
            </a:r>
            <a:r>
              <a:rPr lang="ru-RU" dirty="0" smtClean="0"/>
              <a:t>= +23°27</a:t>
            </a:r>
            <a:r>
              <a:rPr lang="el-GR" dirty="0" smtClean="0"/>
              <a:t>᾽</a:t>
            </a:r>
            <a:r>
              <a:rPr lang="ru-RU" dirty="0" smtClean="0"/>
              <a:t>. В каком созвездии в этот день находится Солнце?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Эклиптика. Круг зодиакальных созвездий</a:t>
            </a:r>
            <a:endParaRPr lang="ru-RU" dirty="0"/>
          </a:p>
        </p:txBody>
      </p:sp>
      <p:pic>
        <p:nvPicPr>
          <p:cNvPr id="5" name="Содержимое 4" descr="images (5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16832"/>
            <a:ext cx="5832648" cy="26951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Годичный путь Солнца по небесной сфере - эклиптика</a:t>
            </a:r>
            <a:endParaRPr lang="ru-RU" dirty="0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Эклиптика на ПКЗН</a:t>
            </a:r>
            <a:endParaRPr lang="ru-RU" dirty="0"/>
          </a:p>
        </p:txBody>
      </p:sp>
      <p:pic>
        <p:nvPicPr>
          <p:cNvPr id="4" name="Содержимое 3" descr="img0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21564"/>
            <a:ext cx="7772400" cy="422447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Кульминации светила</a:t>
            </a:r>
            <a:endParaRPr lang="ru-RU" dirty="0"/>
          </a:p>
        </p:txBody>
      </p:sp>
      <p:pic>
        <p:nvPicPr>
          <p:cNvPr id="4" name="Содержимое 3" descr="images (3)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9" y="1478361"/>
            <a:ext cx="3456383" cy="34563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Теорема о высоте полюса мира над горизонтом</a:t>
            </a:r>
            <a:endParaRPr lang="ru-RU" dirty="0"/>
          </a:p>
        </p:txBody>
      </p:sp>
      <p:pic>
        <p:nvPicPr>
          <p:cNvPr id="4" name="Содержимое 3" descr="images (2)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84783"/>
            <a:ext cx="5184576" cy="48039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Высота полюса мира над горизонтом равна географической широте места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Р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03848" y="2996952"/>
            <a:ext cx="2520280" cy="23762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JJJ</a:t>
            </a:r>
            <a:endParaRPr lang="ru-RU" dirty="0"/>
          </a:p>
        </p:txBody>
      </p:sp>
      <p:cxnSp>
        <p:nvCxnSpPr>
          <p:cNvPr id="6" name="Прямая соединительная линия 5"/>
          <p:cNvCxnSpPr>
            <a:stCxn id="4" idx="7"/>
            <a:endCxn id="4" idx="3"/>
          </p:cNvCxnSpPr>
          <p:nvPr/>
        </p:nvCxnSpPr>
        <p:spPr>
          <a:xfrm flipH="1">
            <a:off x="3572935" y="3344948"/>
            <a:ext cx="1782106" cy="1680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131840" y="2996952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4" idx="0"/>
          </p:cNvCxnSpPr>
          <p:nvPr/>
        </p:nvCxnSpPr>
        <p:spPr>
          <a:xfrm flipV="1">
            <a:off x="4463988" y="1556792"/>
            <a:ext cx="1764196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4" idx="0"/>
            <a:endCxn id="4" idx="4"/>
          </p:cNvCxnSpPr>
          <p:nvPr/>
        </p:nvCxnSpPr>
        <p:spPr>
          <a:xfrm>
            <a:off x="4463988" y="2996952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4" idx="1"/>
          </p:cNvCxnSpPr>
          <p:nvPr/>
        </p:nvCxnSpPr>
        <p:spPr>
          <a:xfrm>
            <a:off x="3572935" y="3344948"/>
            <a:ext cx="1791153" cy="1740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-конечная звезда 18"/>
          <p:cNvSpPr/>
          <p:nvPr/>
        </p:nvSpPr>
        <p:spPr>
          <a:xfrm>
            <a:off x="5940152" y="162880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283968" y="2564904"/>
            <a:ext cx="1829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А                         </a:t>
            </a:r>
            <a:r>
              <a:rPr lang="en-US" dirty="0" smtClean="0"/>
              <a:t>N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008035"/>
            <a:ext cx="4896543" cy="5322329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Связь </a:t>
            </a:r>
            <a:r>
              <a:rPr lang="en-US" dirty="0" smtClean="0"/>
              <a:t>h</a:t>
            </a:r>
            <a:r>
              <a:rPr lang="ru-RU" dirty="0" smtClean="0"/>
              <a:t>,  </a:t>
            </a:r>
            <a:r>
              <a:rPr lang="el-GR" dirty="0" smtClean="0"/>
              <a:t>ϕ</a:t>
            </a:r>
            <a:r>
              <a:rPr lang="ru-RU" dirty="0" smtClean="0"/>
              <a:t> и </a:t>
            </a:r>
            <a:r>
              <a:rPr lang="el-GR" dirty="0" smtClean="0"/>
              <a:t>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             </a:t>
            </a:r>
          </a:p>
          <a:p>
            <a:r>
              <a:rPr lang="ru-RU" dirty="0" smtClean="0"/>
              <a:t>                                      </a:t>
            </a:r>
            <a:r>
              <a:rPr lang="en-US" dirty="0" smtClean="0"/>
              <a:t>Z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M     </a:t>
            </a:r>
            <a:r>
              <a:rPr lang="ru-RU" dirty="0" smtClean="0"/>
              <a:t>                    Р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                      </a:t>
            </a:r>
            <a:r>
              <a:rPr lang="en-US" dirty="0" smtClean="0"/>
              <a:t>Q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S                                   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</a:t>
            </a:r>
            <a:r>
              <a:rPr lang="ru-RU" dirty="0" smtClean="0"/>
              <a:t>Р</a:t>
            </a:r>
            <a:r>
              <a:rPr lang="el-GR" dirty="0" smtClean="0"/>
              <a:t>᾽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Q</a:t>
            </a:r>
            <a:r>
              <a:rPr lang="el-GR" dirty="0" smtClean="0"/>
              <a:t>᾽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         Z</a:t>
            </a:r>
            <a:r>
              <a:rPr lang="el-GR" dirty="0" smtClean="0"/>
              <a:t>᾽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9" name="Овал 8"/>
          <p:cNvSpPr/>
          <p:nvPr/>
        </p:nvSpPr>
        <p:spPr>
          <a:xfrm>
            <a:off x="2699792" y="2564904"/>
            <a:ext cx="2880320" cy="28803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Прямая соединительная линия 10"/>
          <p:cNvCxnSpPr>
            <a:stCxn id="9" idx="0"/>
          </p:cNvCxnSpPr>
          <p:nvPr/>
        </p:nvCxnSpPr>
        <p:spPr>
          <a:xfrm>
            <a:off x="4139952" y="2564904"/>
            <a:ext cx="0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9" idx="2"/>
            <a:endCxn id="9" idx="6"/>
          </p:cNvCxnSpPr>
          <p:nvPr/>
        </p:nvCxnSpPr>
        <p:spPr>
          <a:xfrm>
            <a:off x="2699792" y="4005064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9" idx="1"/>
            <a:endCxn id="9" idx="5"/>
          </p:cNvCxnSpPr>
          <p:nvPr/>
        </p:nvCxnSpPr>
        <p:spPr>
          <a:xfrm>
            <a:off x="3121605" y="2986717"/>
            <a:ext cx="2036694" cy="2036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9" idx="3"/>
          </p:cNvCxnSpPr>
          <p:nvPr/>
        </p:nvCxnSpPr>
        <p:spPr>
          <a:xfrm flipH="1">
            <a:off x="3121605" y="2996952"/>
            <a:ext cx="2098467" cy="2026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4-конечная звезда 17"/>
          <p:cNvSpPr/>
          <p:nvPr/>
        </p:nvSpPr>
        <p:spPr>
          <a:xfrm flipH="1">
            <a:off x="3275856" y="2636912"/>
            <a:ext cx="288032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419872" y="2780928"/>
            <a:ext cx="72008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11960" y="407707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Пути решения поставленных задач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Сообщение основных фактов, полученных из наблюдений и опытов</a:t>
            </a:r>
          </a:p>
          <a:p>
            <a:r>
              <a:rPr lang="ru-RU" dirty="0" smtClean="0"/>
              <a:t>Выяснение связи этих фактов между собой и объяснение их причин научными </a:t>
            </a:r>
            <a:r>
              <a:rPr lang="ru-RU" dirty="0" smtClean="0"/>
              <a:t>методами</a:t>
            </a:r>
          </a:p>
          <a:p>
            <a:r>
              <a:rPr lang="ru-RU" dirty="0" smtClean="0"/>
              <a:t>Организация практической деятельности учащихся по изучению астрономии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ru-RU" b="1" dirty="0" smtClean="0"/>
              <a:t>Высота светила в верхней кульминации - </a:t>
            </a:r>
            <a:r>
              <a:rPr lang="ru-RU" i="1" dirty="0" err="1" smtClean="0"/>
              <a:t>h</a:t>
            </a:r>
            <a:r>
              <a:rPr lang="ru-RU" dirty="0" smtClean="0"/>
              <a:t> = 90° – </a:t>
            </a:r>
            <a:r>
              <a:rPr lang="ru-RU" i="1" dirty="0" err="1" smtClean="0"/>
              <a:t>φ</a:t>
            </a:r>
            <a:r>
              <a:rPr lang="ru-RU" dirty="0" smtClean="0"/>
              <a:t> + </a:t>
            </a:r>
            <a:r>
              <a:rPr lang="ru-RU" i="1" dirty="0" err="1" smtClean="0"/>
              <a:t>δ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Высота светила в нижней кульминации - </a:t>
            </a:r>
            <a:r>
              <a:rPr lang="ru-RU" i="1" dirty="0" err="1" smtClean="0"/>
              <a:t>h</a:t>
            </a:r>
            <a:r>
              <a:rPr lang="ru-RU" dirty="0" smtClean="0"/>
              <a:t> = </a:t>
            </a:r>
            <a:r>
              <a:rPr lang="ru-RU" i="1" dirty="0" err="1" smtClean="0"/>
              <a:t>φ</a:t>
            </a:r>
            <a:r>
              <a:rPr lang="ru-RU" dirty="0" smtClean="0"/>
              <a:t> + </a:t>
            </a:r>
            <a:r>
              <a:rPr lang="ru-RU" i="1" dirty="0" err="1" smtClean="0"/>
              <a:t>δ</a:t>
            </a:r>
            <a:r>
              <a:rPr lang="ru-RU" dirty="0" smtClean="0"/>
              <a:t> – 90°.</a:t>
            </a:r>
          </a:p>
          <a:p>
            <a:r>
              <a:rPr lang="en-US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на связь </a:t>
            </a:r>
            <a:r>
              <a:rPr lang="en-US" dirty="0" smtClean="0"/>
              <a:t>h,</a:t>
            </a:r>
            <a:r>
              <a:rPr lang="el-GR" dirty="0" smtClean="0"/>
              <a:t>δ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l-GR" dirty="0" smtClean="0"/>
              <a:t>ϕ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 какой высоте кульминирует в Санкт – Петербурге (</a:t>
            </a:r>
            <a:r>
              <a:rPr lang="el-GR" dirty="0" smtClean="0"/>
              <a:t>ϕ</a:t>
            </a:r>
            <a:r>
              <a:rPr lang="ru-RU" dirty="0" smtClean="0"/>
              <a:t> = 59°56</a:t>
            </a:r>
            <a:r>
              <a:rPr lang="el-GR" dirty="0" smtClean="0"/>
              <a:t>᾽</a:t>
            </a:r>
            <a:r>
              <a:rPr lang="ru-RU" dirty="0" smtClean="0"/>
              <a:t>) звезда Капелла?</a:t>
            </a:r>
          </a:p>
          <a:p>
            <a:r>
              <a:rPr lang="ru-RU" dirty="0" smtClean="0"/>
              <a:t>Чему равна высота Капеллы в верхней кульминации для Кишинева (</a:t>
            </a:r>
            <a:r>
              <a:rPr lang="el-GR" dirty="0" smtClean="0"/>
              <a:t>ϕ</a:t>
            </a:r>
            <a:r>
              <a:rPr lang="ru-RU" dirty="0" smtClean="0"/>
              <a:t> = 47°02</a:t>
            </a:r>
            <a:r>
              <a:rPr lang="el-GR" dirty="0" smtClean="0"/>
              <a:t>᾽</a:t>
            </a:r>
            <a:r>
              <a:rPr lang="ru-RU" dirty="0" smtClean="0"/>
              <a:t>)?</a:t>
            </a:r>
          </a:p>
          <a:p>
            <a:r>
              <a:rPr lang="ru-RU" dirty="0" smtClean="0"/>
              <a:t>На какой широте Капелла кульминирует в зените?</a:t>
            </a:r>
          </a:p>
          <a:p>
            <a:r>
              <a:rPr lang="ru-RU" dirty="0" smtClean="0"/>
              <a:t>Определите полуденную высоту Солнца в Смоленске (</a:t>
            </a:r>
            <a:r>
              <a:rPr lang="el-GR" dirty="0" smtClean="0"/>
              <a:t>ϕ</a:t>
            </a:r>
            <a:r>
              <a:rPr lang="ru-RU" dirty="0" smtClean="0"/>
              <a:t> = 5</a:t>
            </a:r>
            <a:r>
              <a:rPr lang="en-US" dirty="0" smtClean="0"/>
              <a:t>4</a:t>
            </a:r>
            <a:r>
              <a:rPr lang="ru-RU" dirty="0" smtClean="0"/>
              <a:t>°</a:t>
            </a:r>
            <a:r>
              <a:rPr lang="en-US" dirty="0" smtClean="0"/>
              <a:t>47</a:t>
            </a:r>
            <a:r>
              <a:rPr lang="el-GR" dirty="0" smtClean="0"/>
              <a:t>᾽</a:t>
            </a:r>
            <a:r>
              <a:rPr lang="ru-RU" dirty="0" smtClean="0"/>
              <a:t>) в дни летнего и зимнего солнцестояния, в дни равноденствия.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счета времени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λ</a:t>
            </a:r>
            <a:r>
              <a:rPr lang="ru-RU" dirty="0" smtClean="0"/>
              <a:t>– долгота места наблюдения</a:t>
            </a:r>
          </a:p>
          <a:p>
            <a:r>
              <a:rPr lang="ru-RU" dirty="0" err="1" smtClean="0"/>
              <a:t>Т</a:t>
            </a:r>
            <a:r>
              <a:rPr lang="ru-RU" sz="2400" dirty="0" err="1" smtClean="0"/>
              <a:t>м</a:t>
            </a:r>
            <a:r>
              <a:rPr lang="ru-RU" sz="2400" dirty="0" smtClean="0"/>
              <a:t> = Т</a:t>
            </a:r>
            <a:r>
              <a:rPr lang="ru-RU" sz="1600" dirty="0" smtClean="0"/>
              <a:t>о </a:t>
            </a:r>
            <a:r>
              <a:rPr lang="ru-RU" sz="2000" dirty="0" smtClean="0"/>
              <a:t>+ </a:t>
            </a:r>
            <a:r>
              <a:rPr lang="el-GR" sz="2000" dirty="0" smtClean="0"/>
              <a:t>λ</a:t>
            </a:r>
            <a:endParaRPr lang="ru-RU" sz="2000" dirty="0" smtClean="0"/>
          </a:p>
          <a:p>
            <a:r>
              <a:rPr lang="ru-RU" sz="2000" dirty="0" err="1" smtClean="0"/>
              <a:t>Т</a:t>
            </a:r>
            <a:r>
              <a:rPr lang="ru-RU" sz="1200" dirty="0" err="1" smtClean="0"/>
              <a:t>п</a:t>
            </a:r>
            <a:r>
              <a:rPr lang="ru-RU" sz="1600" dirty="0" smtClean="0"/>
              <a:t>  = </a:t>
            </a:r>
            <a:r>
              <a:rPr lang="ru-RU" sz="1600" dirty="0" err="1" smtClean="0"/>
              <a:t>Т</a:t>
            </a:r>
            <a:r>
              <a:rPr lang="ru-RU" sz="1000" dirty="0" err="1" smtClean="0"/>
              <a:t>о</a:t>
            </a:r>
            <a:r>
              <a:rPr lang="ru-RU" sz="1600" dirty="0" err="1" smtClean="0"/>
              <a:t>+</a:t>
            </a:r>
            <a:r>
              <a:rPr lang="ru-RU" sz="1600" dirty="0" smtClean="0"/>
              <a:t> </a:t>
            </a:r>
            <a:r>
              <a:rPr lang="en-US" sz="1600" dirty="0" smtClean="0"/>
              <a:t>n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Поясное время</a:t>
            </a:r>
            <a:endParaRPr lang="ru-RU" dirty="0"/>
          </a:p>
        </p:txBody>
      </p:sp>
      <p:pic>
        <p:nvPicPr>
          <p:cNvPr id="4" name="Содержимое 3" descr="img8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916832"/>
            <a:ext cx="5470624" cy="4102968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Часовые пояса в России</a:t>
            </a:r>
            <a:endParaRPr lang="ru-RU" dirty="0"/>
          </a:p>
        </p:txBody>
      </p:sp>
      <p:pic>
        <p:nvPicPr>
          <p:cNvPr id="4" name="Содержимое 3" descr="wx108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5210810" cy="5003984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lide_6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548680"/>
            <a:ext cx="7906659" cy="5929994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Проверочная работа по теме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Вариант 1.</a:t>
            </a:r>
          </a:p>
          <a:p>
            <a:r>
              <a:rPr lang="ru-RU" dirty="0" smtClean="0"/>
              <a:t>1. Какова роль наблюдений в астрономии,  и с помощью каких инструментов они выполняются?</a:t>
            </a:r>
          </a:p>
          <a:p>
            <a:r>
              <a:rPr lang="ru-RU" dirty="0" smtClean="0"/>
              <a:t>2. Найдите на звездной карте и назовите объекты, имеющие координаты:</a:t>
            </a:r>
          </a:p>
          <a:p>
            <a:r>
              <a:rPr lang="ru-RU" dirty="0" smtClean="0"/>
              <a:t>1) </a:t>
            </a:r>
            <a:r>
              <a:rPr lang="ru-RU" dirty="0" err="1" smtClean="0"/>
              <a:t>ɑ </a:t>
            </a:r>
            <a:r>
              <a:rPr lang="ru-RU" dirty="0" smtClean="0"/>
              <a:t>= 3 ч 40 мин,  </a:t>
            </a:r>
            <a:r>
              <a:rPr lang="ru-RU" dirty="0" err="1" smtClean="0"/>
              <a:t>δ </a:t>
            </a:r>
            <a:r>
              <a:rPr lang="ru-RU" dirty="0" smtClean="0"/>
              <a:t>= +48°; 2) </a:t>
            </a:r>
            <a:r>
              <a:rPr lang="ru-RU" dirty="0" err="1" smtClean="0"/>
              <a:t>ɑ </a:t>
            </a:r>
            <a:r>
              <a:rPr lang="ru-RU" dirty="0" smtClean="0"/>
              <a:t>= 15 ч 12 мин, </a:t>
            </a:r>
            <a:r>
              <a:rPr lang="ru-RU" dirty="0" err="1" smtClean="0"/>
              <a:t>δ </a:t>
            </a:r>
            <a:r>
              <a:rPr lang="ru-RU" dirty="0" smtClean="0"/>
              <a:t>= -9°.</a:t>
            </a:r>
          </a:p>
          <a:p>
            <a:r>
              <a:rPr lang="ru-RU" dirty="0" smtClean="0"/>
              <a:t>3. На какую высоту в Москве (</a:t>
            </a:r>
            <a:r>
              <a:rPr lang="ru-RU" dirty="0" err="1" smtClean="0"/>
              <a:t>ϕ </a:t>
            </a:r>
            <a:r>
              <a:rPr lang="ru-RU" dirty="0" smtClean="0"/>
              <a:t>= 56°) поднимается Солнце в полдень в дни равноденствия?</a:t>
            </a:r>
          </a:p>
          <a:p>
            <a:r>
              <a:rPr lang="ru-RU" dirty="0" smtClean="0"/>
              <a:t>4. Где Солнце бывает выше:  в Тбилиси (</a:t>
            </a:r>
            <a:r>
              <a:rPr lang="ru-RU" dirty="0" err="1" smtClean="0"/>
              <a:t>ϕ </a:t>
            </a:r>
            <a:r>
              <a:rPr lang="ru-RU" dirty="0" smtClean="0"/>
              <a:t>= 42°) в день весеннего равноденствия или в Санкт – Петербурге (</a:t>
            </a:r>
            <a:r>
              <a:rPr lang="ru-RU" dirty="0" err="1" smtClean="0"/>
              <a:t>ϕ </a:t>
            </a:r>
            <a:r>
              <a:rPr lang="ru-RU" dirty="0" smtClean="0"/>
              <a:t>= 61°) в день летнего солнцестояния? Какова разность высот Солнца?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Проверочная работа по теме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Вариант 2.</a:t>
            </a:r>
          </a:p>
          <a:p>
            <a:r>
              <a:rPr lang="ru-RU" dirty="0" smtClean="0"/>
              <a:t>1. Какие важнейшие типы небесных тел вам известны?</a:t>
            </a:r>
          </a:p>
          <a:p>
            <a:r>
              <a:rPr lang="ru-RU" dirty="0" smtClean="0"/>
              <a:t>2 . Найдите на звездной карте и назовите объекты, имеющие координаты: </a:t>
            </a:r>
          </a:p>
          <a:p>
            <a:r>
              <a:rPr lang="ru-RU" dirty="0" smtClean="0"/>
              <a:t>1) </a:t>
            </a:r>
            <a:r>
              <a:rPr lang="ru-RU" dirty="0" err="1" smtClean="0"/>
              <a:t>ɑ </a:t>
            </a:r>
            <a:r>
              <a:rPr lang="ru-RU" dirty="0" smtClean="0"/>
              <a:t>= 19 ч 29 мин,  </a:t>
            </a:r>
            <a:r>
              <a:rPr lang="ru-RU" dirty="0" err="1" smtClean="0"/>
              <a:t>δ </a:t>
            </a:r>
            <a:r>
              <a:rPr lang="ru-RU" dirty="0" smtClean="0"/>
              <a:t>= +28°; 2) </a:t>
            </a:r>
            <a:r>
              <a:rPr lang="ru-RU" dirty="0" err="1" smtClean="0"/>
              <a:t>ɑ </a:t>
            </a:r>
            <a:r>
              <a:rPr lang="ru-RU" dirty="0" smtClean="0"/>
              <a:t>= 4 ч 31 мин, </a:t>
            </a:r>
            <a:r>
              <a:rPr lang="ru-RU" dirty="0" err="1" smtClean="0"/>
              <a:t>δ </a:t>
            </a:r>
            <a:r>
              <a:rPr lang="ru-RU" dirty="0" smtClean="0"/>
              <a:t>= +16°30᾽</a:t>
            </a:r>
          </a:p>
          <a:p>
            <a:r>
              <a:rPr lang="ru-RU" dirty="0" smtClean="0"/>
              <a:t>3. На какой высоте в Москве (</a:t>
            </a:r>
            <a:r>
              <a:rPr lang="ru-RU" dirty="0" err="1" smtClean="0"/>
              <a:t>ϕ </a:t>
            </a:r>
            <a:r>
              <a:rPr lang="ru-RU" dirty="0" smtClean="0"/>
              <a:t>= 56°) проходит  верхнюю кульминацию Денеб?</a:t>
            </a:r>
          </a:p>
          <a:p>
            <a:r>
              <a:rPr lang="ru-RU" dirty="0" smtClean="0"/>
              <a:t>4. Полуденная высота Солнца равна 30°, а его склонение равно 19°. Определите широту места наблюдения.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Проверочная работа по теме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Вариант 3.</a:t>
            </a:r>
          </a:p>
          <a:p>
            <a:r>
              <a:rPr lang="ru-RU" dirty="0" smtClean="0"/>
              <a:t>1. Какова роль космонавтики в исследовании Вселенной?</a:t>
            </a:r>
          </a:p>
          <a:p>
            <a:r>
              <a:rPr lang="ru-RU" dirty="0" smtClean="0"/>
              <a:t>2. Найдите на звездной карте и назовите объекты, имеющие координаты: </a:t>
            </a:r>
          </a:p>
          <a:p>
            <a:r>
              <a:rPr lang="ru-RU" dirty="0" smtClean="0"/>
              <a:t>1) </a:t>
            </a:r>
            <a:r>
              <a:rPr lang="ru-RU" dirty="0" err="1" smtClean="0"/>
              <a:t>ɑ </a:t>
            </a:r>
            <a:r>
              <a:rPr lang="ru-RU" dirty="0" smtClean="0"/>
              <a:t>= 7 ч 33 мин,  </a:t>
            </a:r>
            <a:r>
              <a:rPr lang="ru-RU" dirty="0" err="1" smtClean="0"/>
              <a:t>δ </a:t>
            </a:r>
            <a:r>
              <a:rPr lang="ru-RU" dirty="0" smtClean="0"/>
              <a:t>= +32°; 2) </a:t>
            </a:r>
            <a:r>
              <a:rPr lang="ru-RU" dirty="0" err="1" smtClean="0"/>
              <a:t>ɑ </a:t>
            </a:r>
            <a:r>
              <a:rPr lang="ru-RU" dirty="0" smtClean="0"/>
              <a:t>= 5 ч 53 мин, </a:t>
            </a:r>
            <a:r>
              <a:rPr lang="ru-RU" dirty="0" err="1" smtClean="0"/>
              <a:t>δ </a:t>
            </a:r>
            <a:r>
              <a:rPr lang="ru-RU" dirty="0" smtClean="0"/>
              <a:t>= +8°.</a:t>
            </a:r>
          </a:p>
          <a:p>
            <a:r>
              <a:rPr lang="ru-RU" dirty="0" smtClean="0"/>
              <a:t>3. На какую максимальную высоту поднимается Сириус в  Санкт – Петербурге (</a:t>
            </a:r>
            <a:r>
              <a:rPr lang="ru-RU" dirty="0" err="1" smtClean="0"/>
              <a:t>ϕ </a:t>
            </a:r>
            <a:r>
              <a:rPr lang="ru-RU" dirty="0" smtClean="0"/>
              <a:t>= 61°)?</a:t>
            </a:r>
          </a:p>
          <a:p>
            <a:r>
              <a:rPr lang="ru-RU" dirty="0" smtClean="0"/>
              <a:t>4. Москва и </a:t>
            </a:r>
            <a:r>
              <a:rPr lang="ru-RU" dirty="0" err="1" smtClean="0"/>
              <a:t>Аддис</a:t>
            </a:r>
            <a:r>
              <a:rPr lang="ru-RU" dirty="0" smtClean="0"/>
              <a:t> –</a:t>
            </a:r>
            <a:r>
              <a:rPr lang="ru-RU" dirty="0" err="1" smtClean="0"/>
              <a:t>Абеба</a:t>
            </a:r>
            <a:r>
              <a:rPr lang="ru-RU" dirty="0" smtClean="0"/>
              <a:t> лежат почти на одном меридиане. Географическая широта Москвы 56°, </a:t>
            </a:r>
            <a:r>
              <a:rPr lang="ru-RU" dirty="0" err="1" smtClean="0"/>
              <a:t>Аддис</a:t>
            </a:r>
            <a:r>
              <a:rPr lang="ru-RU" dirty="0" smtClean="0"/>
              <a:t> – </a:t>
            </a:r>
            <a:r>
              <a:rPr lang="ru-RU" dirty="0" err="1" smtClean="0"/>
              <a:t>Абебы</a:t>
            </a:r>
            <a:r>
              <a:rPr lang="ru-RU" dirty="0" smtClean="0"/>
              <a:t> 9°. Какова разность высот, на которых виден Сириус в момент верхней кульминации в этих городах?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Проверочная работа по теме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Вариант 4.</a:t>
            </a:r>
          </a:p>
          <a:p>
            <a:r>
              <a:rPr lang="ru-RU" dirty="0" smtClean="0"/>
              <a:t>1. Перечислите астрономические явления, которые можно наблюдать в течение жизни.</a:t>
            </a:r>
          </a:p>
          <a:p>
            <a:r>
              <a:rPr lang="ru-RU" dirty="0" smtClean="0"/>
              <a:t>2. В каком созвездии находится Луна, если ее координаты  </a:t>
            </a:r>
            <a:r>
              <a:rPr lang="ru-RU" dirty="0" err="1" smtClean="0"/>
              <a:t>ɑ </a:t>
            </a:r>
            <a:r>
              <a:rPr lang="ru-RU" dirty="0" smtClean="0"/>
              <a:t>= 20 ч 30 мин, </a:t>
            </a:r>
            <a:r>
              <a:rPr lang="ru-RU" dirty="0" err="1" smtClean="0"/>
              <a:t>δ </a:t>
            </a:r>
            <a:r>
              <a:rPr lang="ru-RU" dirty="0" smtClean="0"/>
              <a:t>= -20°?</a:t>
            </a:r>
          </a:p>
          <a:p>
            <a:r>
              <a:rPr lang="ru-RU" dirty="0" smtClean="0"/>
              <a:t>3.  На какую высоту в Москве (</a:t>
            </a:r>
            <a:r>
              <a:rPr lang="ru-RU" dirty="0" err="1" smtClean="0"/>
              <a:t>ϕ </a:t>
            </a:r>
            <a:r>
              <a:rPr lang="ru-RU" dirty="0" smtClean="0"/>
              <a:t>= 56°) поднимается Солнце в полдень в дни солнцестояния?</a:t>
            </a:r>
          </a:p>
          <a:p>
            <a:r>
              <a:rPr lang="ru-RU" dirty="0" smtClean="0"/>
              <a:t>4. Может ли в Москве (</a:t>
            </a:r>
            <a:r>
              <a:rPr lang="ru-RU" dirty="0" err="1" smtClean="0"/>
              <a:t>ϕ </a:t>
            </a:r>
            <a:r>
              <a:rPr lang="ru-RU" dirty="0" smtClean="0"/>
              <a:t>= 56°) звезда Кастор наблюдаться в зените? Ответ поясните.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Элементы сферической астрономии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Сферическая астрономия – азбука астрономии.</a:t>
            </a:r>
          </a:p>
          <a:p>
            <a:r>
              <a:rPr lang="ru-RU" dirty="0" smtClean="0"/>
              <a:t>Объяснение видимых на небе явлений и раскрытие их действительной сущности – первоочередная задача школьного курса астрономии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 по теме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u="sng" dirty="0" smtClean="0"/>
              <a:t>Практическая работа №1</a:t>
            </a:r>
            <a:endParaRPr lang="ru-RU" dirty="0" smtClean="0"/>
          </a:p>
          <a:p>
            <a:r>
              <a:rPr lang="ru-RU" b="1" i="1" dirty="0" smtClean="0"/>
              <a:t>Вопросы</a:t>
            </a:r>
            <a:endParaRPr lang="ru-RU" dirty="0" smtClean="0"/>
          </a:p>
          <a:p>
            <a:r>
              <a:rPr lang="ru-RU" dirty="0" smtClean="0"/>
              <a:t>1. Почему Полярная звезда не изменяет своего положения?</a:t>
            </a:r>
          </a:p>
          <a:p>
            <a:r>
              <a:rPr lang="ru-RU" dirty="0" smtClean="0"/>
              <a:t>2. Как располагается ось мира относительно земной оси? Относительно плоскости небесного экватора?</a:t>
            </a:r>
          </a:p>
          <a:p>
            <a:r>
              <a:rPr lang="ru-RU" dirty="0" smtClean="0"/>
              <a:t>3. Чему равна высота точки зенита над горизонтом?</a:t>
            </a:r>
          </a:p>
          <a:p>
            <a:r>
              <a:rPr lang="ru-RU" dirty="0" smtClean="0"/>
              <a:t>4. Как расположена плоскость горизонта относительно поверхности земного шара?</a:t>
            </a:r>
          </a:p>
          <a:p>
            <a:r>
              <a:rPr lang="ru-RU" dirty="0" smtClean="0"/>
              <a:t>5. В каких точках небесный меридиан пересекается с горизонтом?</a:t>
            </a:r>
          </a:p>
          <a:p>
            <a:r>
              <a:rPr lang="ru-RU" dirty="0" smtClean="0"/>
              <a:t>6. Есть ли различия между точкой севера и северным полюсом мира?</a:t>
            </a:r>
          </a:p>
          <a:p>
            <a:r>
              <a:rPr lang="ru-RU" dirty="0" smtClean="0"/>
              <a:t>7. Какой небесный круг светила пересекают 2 раза в сутки?</a:t>
            </a:r>
          </a:p>
          <a:p>
            <a:r>
              <a:rPr lang="ru-RU" dirty="0" smtClean="0"/>
              <a:t>Определите по звездной карте экваториальные координаты звезд: 1) </a:t>
            </a:r>
            <a:r>
              <a:rPr lang="ru-RU" dirty="0" err="1" smtClean="0"/>
              <a:t>α </a:t>
            </a:r>
            <a:r>
              <a:rPr lang="ru-RU" dirty="0" smtClean="0"/>
              <a:t>Весов; 2) </a:t>
            </a:r>
            <a:r>
              <a:rPr lang="ru-RU" dirty="0" err="1" smtClean="0"/>
              <a:t>β </a:t>
            </a:r>
            <a:r>
              <a:rPr lang="ru-RU" dirty="0" smtClean="0"/>
              <a:t>Лиры.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 по теме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 smtClean="0"/>
              <a:t>Выполните задания по звездной карте:</a:t>
            </a:r>
            <a:endParaRPr lang="ru-RU" dirty="0" smtClean="0"/>
          </a:p>
          <a:p>
            <a:r>
              <a:rPr lang="ru-RU" dirty="0" smtClean="0"/>
              <a:t>1. Найдите на звездной карте и назовите объекты, имеющие координаты: 1)</a:t>
            </a:r>
            <a:r>
              <a:rPr lang="ru-RU" dirty="0" err="1" smtClean="0"/>
              <a:t>α  </a:t>
            </a:r>
            <a:r>
              <a:rPr lang="ru-RU" dirty="0" smtClean="0"/>
              <a:t>= 15ч12мин,  </a:t>
            </a:r>
            <a:r>
              <a:rPr lang="ru-RU" dirty="0" err="1" smtClean="0"/>
              <a:t>δ= </a:t>
            </a:r>
            <a:r>
              <a:rPr lang="ru-RU" dirty="0" smtClean="0"/>
              <a:t>-9°, 2) </a:t>
            </a:r>
            <a:r>
              <a:rPr lang="ru-RU" dirty="0" err="1" smtClean="0"/>
              <a:t>α </a:t>
            </a:r>
            <a:r>
              <a:rPr lang="ru-RU" dirty="0" smtClean="0"/>
              <a:t>= 3ч 40мин, </a:t>
            </a:r>
            <a:r>
              <a:rPr lang="ru-RU" dirty="0" err="1" smtClean="0"/>
              <a:t>δ </a:t>
            </a:r>
            <a:r>
              <a:rPr lang="ru-RU" dirty="0" smtClean="0"/>
              <a:t>= 48°.</a:t>
            </a:r>
          </a:p>
          <a:p>
            <a:r>
              <a:rPr lang="ru-RU" dirty="0" smtClean="0"/>
              <a:t>2. Определите по звездной карте экваториальные координаты звезд: 1) </a:t>
            </a:r>
            <a:r>
              <a:rPr lang="ru-RU" dirty="0" err="1" smtClean="0"/>
              <a:t>α </a:t>
            </a:r>
            <a:r>
              <a:rPr lang="ru-RU" dirty="0" smtClean="0"/>
              <a:t>Большой Медведицы,2) </a:t>
            </a:r>
            <a:r>
              <a:rPr lang="ru-RU" dirty="0" err="1" smtClean="0"/>
              <a:t>γ </a:t>
            </a:r>
            <a:r>
              <a:rPr lang="ru-RU" dirty="0" smtClean="0"/>
              <a:t>Ориона.</a:t>
            </a:r>
          </a:p>
          <a:p>
            <a:r>
              <a:rPr lang="ru-RU" dirty="0" smtClean="0"/>
              <a:t>3. Найдите на звездной карте и назовите три самые яркие звезды, расположенные не далее 20° к северу от небесного экватора и имеющие прямое восхождение от 4 до 6 часов. Определите координаты звезд.</a:t>
            </a:r>
          </a:p>
          <a:p>
            <a:r>
              <a:rPr lang="ru-RU" dirty="0" smtClean="0"/>
              <a:t>4. Искусственный спутник Земли появился в точке   с координатами </a:t>
            </a:r>
            <a:r>
              <a:rPr lang="ru-RU" dirty="0" err="1" smtClean="0"/>
              <a:t>α </a:t>
            </a:r>
            <a:r>
              <a:rPr lang="ru-RU" dirty="0" smtClean="0"/>
              <a:t>= 10ч20мин, </a:t>
            </a:r>
            <a:r>
              <a:rPr lang="ru-RU" dirty="0" err="1" smtClean="0"/>
              <a:t>δ </a:t>
            </a:r>
            <a:r>
              <a:rPr lang="ru-RU" dirty="0" smtClean="0"/>
              <a:t>= 15°, а исчез в точке с координатами </a:t>
            </a:r>
            <a:r>
              <a:rPr lang="ru-RU" dirty="0" err="1" smtClean="0"/>
              <a:t>α </a:t>
            </a:r>
            <a:r>
              <a:rPr lang="ru-RU" dirty="0" smtClean="0"/>
              <a:t>= 14ч30мин, </a:t>
            </a:r>
            <a:r>
              <a:rPr lang="ru-RU" dirty="0" err="1" smtClean="0"/>
              <a:t>δ </a:t>
            </a:r>
            <a:r>
              <a:rPr lang="ru-RU" dirty="0" smtClean="0"/>
              <a:t>= 30°. Через какие созвездия пролетел спутник?</a:t>
            </a:r>
          </a:p>
          <a:p>
            <a:r>
              <a:rPr lang="ru-RU" dirty="0" smtClean="0"/>
              <a:t>5. Определите по карте, в каком созвездии находится Солнце 7 мая. Каковы его координаты?</a:t>
            </a:r>
          </a:p>
          <a:p>
            <a:r>
              <a:rPr lang="ru-RU" dirty="0" smtClean="0"/>
              <a:t>6. В каком созвездии находилось Солнце в день Вашего рождения?  Определите координаты Солнца в этот день.</a:t>
            </a:r>
          </a:p>
          <a:p>
            <a:r>
              <a:rPr lang="ru-RU" dirty="0" smtClean="0"/>
              <a:t>7. Координаты Солнца:</a:t>
            </a:r>
            <a:r>
              <a:rPr lang="ru-RU" dirty="0" err="1" smtClean="0"/>
              <a:t>α </a:t>
            </a:r>
            <a:r>
              <a:rPr lang="ru-RU" dirty="0" smtClean="0"/>
              <a:t>= 0ч, </a:t>
            </a:r>
            <a:r>
              <a:rPr lang="ru-RU" dirty="0" err="1" smtClean="0"/>
              <a:t>δ </a:t>
            </a:r>
            <a:r>
              <a:rPr lang="ru-RU" dirty="0" smtClean="0"/>
              <a:t>= 0°. В какой день это бывает? В каком созвездии находится Солнце в этот день?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Олимпиада по астрономии(школьный этап)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 В песне «Глупые мечты» певица Наталья </a:t>
            </a:r>
            <a:r>
              <a:rPr lang="ru-RU" dirty="0" err="1" smtClean="0"/>
              <a:t>Ветлицкая</a:t>
            </a:r>
            <a:r>
              <a:rPr lang="ru-RU" dirty="0" smtClean="0"/>
              <a:t> поет:</a:t>
            </a:r>
          </a:p>
          <a:p>
            <a:r>
              <a:rPr lang="ru-RU" dirty="0" smtClean="0"/>
              <a:t>Теплая вода,</a:t>
            </a:r>
          </a:p>
          <a:p>
            <a:r>
              <a:rPr lang="ru-RU" dirty="0" smtClean="0"/>
              <a:t>Золотой песок;</a:t>
            </a:r>
          </a:p>
          <a:p>
            <a:r>
              <a:rPr lang="ru-RU" dirty="0" smtClean="0"/>
              <a:t>К северу лицом,</a:t>
            </a:r>
          </a:p>
          <a:p>
            <a:r>
              <a:rPr lang="ru-RU" dirty="0" smtClean="0"/>
              <a:t>Сердцем на восток…</a:t>
            </a:r>
          </a:p>
          <a:p>
            <a:r>
              <a:rPr lang="ru-RU" dirty="0" smtClean="0"/>
              <a:t>Если понимать эти слова буквально, то где происходит действие?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Школьная астрономическая олимпиада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Козьма</a:t>
            </a:r>
            <a:r>
              <a:rPr lang="ru-RU" dirty="0" smtClean="0"/>
              <a:t> Прутков отмечал: «Если у тебя спрошено будет: что полезнее, солнце или месяц? – ответствуй: месяц. Ибо солнце светит днем, когда и без того светло; а месяц – ночью» В чем астрономическая ошибка </a:t>
            </a:r>
            <a:r>
              <a:rPr lang="ru-RU" dirty="0" err="1" smtClean="0"/>
              <a:t>Козьмы</a:t>
            </a:r>
            <a:r>
              <a:rPr lang="ru-RU" dirty="0" smtClean="0"/>
              <a:t> Пруткова?</a:t>
            </a:r>
          </a:p>
          <a:p>
            <a:r>
              <a:rPr lang="ru-RU" dirty="0" smtClean="0"/>
              <a:t>Решение: День на той стороне Земли, которая освещается Солнцем. Именно из-за солнечного света днем светло. Луна же (она же месяц) не является самосветящимся объектом, она светится из-за того, что падающее на нее излучение Солнца рассеивается в разные стороны. Таким образом, при отсутствии Солнца днем было бы темно, а Луна бы не светилась.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Школьная астрономическая олимпиада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Кассиопея , Большая Медведица, Центавр, Малая Медведица, Пегас. Укажите лишнее в этом списке, обоснуйте свой выбор.</a:t>
            </a:r>
          </a:p>
          <a:p>
            <a:r>
              <a:rPr lang="ru-RU" dirty="0" smtClean="0"/>
              <a:t>Решение: Все перечисленные созвездия, кроме Центавра, находятся в северном полушарии неба, а Центавр – созвездие южного полушария.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Школьная астрономическая олимпиада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Где нужно построить дом, чтобы все его окна выходили строго на север? Будут ли при этом все его комнаты лишены солнечного света?</a:t>
            </a:r>
          </a:p>
          <a:p>
            <a:r>
              <a:rPr lang="ru-RU" dirty="0" smtClean="0"/>
              <a:t>Решение: Этот дом нужно построить в Антарктиде, точно на Южном полюсе Земли. Любое направление из этой точки указывает на север. Полгода в тех местах полярная ночь, солнце не восходит. Зато вторую половину года, - с конца сентября по конец марта, -  там полярный день: солнце не опускается за горизонт, а обходит нас по кругу, поэтому, ни одна из комнат не будет лишена солнечного света.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Героиня рассказа О</a:t>
            </a:r>
            <a:r>
              <a:rPr lang="en-US" baseline="30000" dirty="0" smtClean="0"/>
              <a:t>I</a:t>
            </a:r>
            <a:r>
              <a:rPr lang="ru-RU" dirty="0" smtClean="0"/>
              <a:t> Генри « Комната на чердаке» каждую ночь наблюдала в потолочное окно своей комнаты, похожей на колодец угольной шахты, звезду, которая напоминала ей бриллиантовую булавку.  Ей разъяснили, что эта звезда -  </a:t>
            </a:r>
            <a:r>
              <a:rPr lang="ru-RU" dirty="0" err="1" smtClean="0"/>
              <a:t>γ </a:t>
            </a:r>
            <a:r>
              <a:rPr lang="ru-RU" dirty="0" smtClean="0"/>
              <a:t>Кассиопеи и относится она к звездам 2-й величины. Это происходило в </a:t>
            </a:r>
            <a:r>
              <a:rPr lang="ru-RU" dirty="0" err="1" smtClean="0"/>
              <a:t>Нью</a:t>
            </a:r>
            <a:r>
              <a:rPr lang="ru-RU" dirty="0" smtClean="0"/>
              <a:t> – Йорке (широта равна 40</a:t>
            </a:r>
            <a:r>
              <a:rPr lang="ru-RU" baseline="30000" dirty="0" smtClean="0"/>
              <a:t>0</a:t>
            </a:r>
            <a:r>
              <a:rPr lang="ru-RU" dirty="0" smtClean="0"/>
              <a:t>40</a:t>
            </a:r>
            <a:r>
              <a:rPr lang="en-US" baseline="30000" dirty="0" smtClean="0"/>
              <a:t>I</a:t>
            </a:r>
            <a:r>
              <a:rPr lang="ru-RU" dirty="0" smtClean="0"/>
              <a:t>) . Склонение Кассиопеи +61</a:t>
            </a:r>
            <a:r>
              <a:rPr lang="ru-RU" baseline="30000" dirty="0" smtClean="0"/>
              <a:t>0</a:t>
            </a:r>
            <a:r>
              <a:rPr lang="ru-RU" dirty="0" smtClean="0"/>
              <a:t>. Возможно ли наблюдать эту звезду через потолочное окно?</a:t>
            </a:r>
          </a:p>
          <a:p>
            <a:r>
              <a:rPr lang="ru-RU" dirty="0" smtClean="0"/>
              <a:t>Решение: </a:t>
            </a:r>
            <a:r>
              <a:rPr lang="ru-RU" dirty="0" err="1" smtClean="0"/>
              <a:t>γ </a:t>
            </a:r>
            <a:r>
              <a:rPr lang="ru-RU" dirty="0" smtClean="0"/>
              <a:t>Кассиопеи в зените в </a:t>
            </a:r>
            <a:r>
              <a:rPr lang="ru-RU" dirty="0" err="1" smtClean="0"/>
              <a:t>Нью</a:t>
            </a:r>
            <a:r>
              <a:rPr lang="ru-RU" dirty="0" smtClean="0"/>
              <a:t> – Йорке не бывает: там ее минимальное расстояние от зенита равно 20</a:t>
            </a:r>
            <a:r>
              <a:rPr lang="ru-RU" baseline="30000" dirty="0" smtClean="0"/>
              <a:t>0</a:t>
            </a:r>
            <a:r>
              <a:rPr lang="ru-RU" dirty="0" smtClean="0"/>
              <a:t>. Но если потолочное окно  достаточно широкое или расположено на северном склоне крыши, то ее в него можно будет увидеть.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Школьная астрономическая олимпиада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Что такое белые ночи и почему они в Санкт-Петербурге бывают, а в Одессе – нет? Географическая широта Санкт – Петербурга 60</a:t>
            </a:r>
            <a:r>
              <a:rPr lang="ru-RU" baseline="30000" dirty="0" smtClean="0"/>
              <a:t>0</a:t>
            </a:r>
            <a:r>
              <a:rPr lang="ru-RU" dirty="0" smtClean="0"/>
              <a:t>, Одессы – 46,5</a:t>
            </a:r>
            <a:r>
              <a:rPr lang="ru-RU" baseline="30000" dirty="0" smtClean="0"/>
              <a:t>0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Решение:  В нижней кульминации высота Солнца </a:t>
            </a:r>
            <a:r>
              <a:rPr lang="en-US" dirty="0" smtClean="0"/>
              <a:t>h</a:t>
            </a:r>
            <a:r>
              <a:rPr lang="ru-RU" dirty="0" smtClean="0"/>
              <a:t> = </a:t>
            </a:r>
            <a:r>
              <a:rPr lang="ru-RU" dirty="0" err="1" smtClean="0"/>
              <a:t>δ+ϕ </a:t>
            </a:r>
            <a:r>
              <a:rPr lang="ru-RU" dirty="0" smtClean="0"/>
              <a:t>-90</a:t>
            </a:r>
            <a:r>
              <a:rPr lang="ru-RU" baseline="30000" dirty="0" smtClean="0"/>
              <a:t>0</a:t>
            </a:r>
            <a:r>
              <a:rPr lang="ru-RU" dirty="0" smtClean="0"/>
              <a:t>, где </a:t>
            </a:r>
            <a:r>
              <a:rPr lang="ru-RU" dirty="0" err="1" smtClean="0"/>
              <a:t>δ </a:t>
            </a:r>
            <a:r>
              <a:rPr lang="ru-RU" dirty="0" smtClean="0"/>
              <a:t>– склонение Солнца, </a:t>
            </a:r>
            <a:r>
              <a:rPr lang="ru-RU" dirty="0" err="1" smtClean="0"/>
              <a:t>ϕ </a:t>
            </a:r>
            <a:r>
              <a:rPr lang="ru-RU" dirty="0" smtClean="0"/>
              <a:t>– широта места наблюдения.  В день летнего солнцестояния Солнце не опускается  ниже, чем на       -6,5</a:t>
            </a:r>
            <a:r>
              <a:rPr lang="ru-RU" baseline="30000" dirty="0" smtClean="0"/>
              <a:t>0</a:t>
            </a:r>
            <a:r>
              <a:rPr lang="ru-RU" dirty="0" smtClean="0"/>
              <a:t>, а это означает, что в С-ПБ всю ночь длятся сумерки. А в Одессе </a:t>
            </a:r>
            <a:r>
              <a:rPr lang="en-US" dirty="0" smtClean="0"/>
              <a:t>h</a:t>
            </a:r>
            <a:r>
              <a:rPr lang="ru-RU" dirty="0" smtClean="0"/>
              <a:t> = -20</a:t>
            </a:r>
            <a:r>
              <a:rPr lang="ru-RU" baseline="30000" dirty="0" smtClean="0"/>
              <a:t>0</a:t>
            </a:r>
            <a:r>
              <a:rPr lang="ru-RU" dirty="0" smtClean="0"/>
              <a:t>, значит даже в день летнего солнцестояния  там наступает глубокая ночь.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«При изучении наук задачи полезнее правил»                                           </a:t>
            </a:r>
            <a:br>
              <a:rPr lang="ru-RU" dirty="0" smtClean="0"/>
            </a:br>
            <a:r>
              <a:rPr lang="ru-RU" dirty="0" smtClean="0"/>
              <a:t>И. Ньютон</a:t>
            </a:r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</a:p>
          <a:p>
            <a:r>
              <a:rPr lang="ru-RU" dirty="0" smtClean="0"/>
              <a:t>Успехов, творчества и терпения!!!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Ученик должен знать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Устройство и назначение телескопа</a:t>
            </a:r>
          </a:p>
          <a:p>
            <a:r>
              <a:rPr lang="ru-RU" dirty="0" smtClean="0"/>
              <a:t>Теорема о высоте полюса мира над горизонтом</a:t>
            </a:r>
          </a:p>
          <a:p>
            <a:r>
              <a:rPr lang="ru-RU" dirty="0" smtClean="0"/>
              <a:t>Основные точки и линии небесной сферы    ( горизонт, полуденная линия, небесный меридиан, небесный экватор, эклиптика, зенит, надир, ось мира, полюсы мира, точки равноденствия и солнцестояния)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Ученик должен  знать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Принцип определения широты и долготы места по астрономическим наблюдениям</a:t>
            </a:r>
          </a:p>
          <a:p>
            <a:r>
              <a:rPr lang="ru-RU" dirty="0" smtClean="0"/>
              <a:t>Причины и характер видимого движения звезд и Солнца</a:t>
            </a:r>
          </a:p>
          <a:p>
            <a:r>
              <a:rPr lang="ru-RU" dirty="0" smtClean="0"/>
              <a:t>Основные понятия сферической и практической астрономии (созвездие, кульминация светила, высота и азимут светила, склонение и прямое восхождение светила)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Ученик должен знать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Сутки, отличие между новым и старым стилем календаря</a:t>
            </a:r>
          </a:p>
          <a:p>
            <a:r>
              <a:rPr lang="ru-RU" dirty="0" smtClean="0"/>
              <a:t>Величины (даты равноденствия и солнцестояния, угол наклона эклиптики к экватору, соотношение между угловыми мерами и мерами времени, продолжительность суток, года, количество звезд, видных невооруженным глазом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Ученик должен уметь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Уметь определять экваториальные координаты звезд по карте звездного неба</a:t>
            </a:r>
          </a:p>
          <a:p>
            <a:r>
              <a:rPr lang="ru-RU" dirty="0" smtClean="0"/>
              <a:t>По координатам определять на карте местонахождение объекта</a:t>
            </a:r>
          </a:p>
          <a:p>
            <a:r>
              <a:rPr lang="ru-RU" dirty="0" smtClean="0"/>
              <a:t>Устанавливать карту на любую дату и время суток, ориентировать ее и определять условия видимости светил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Ученик должен уметь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Решать задачи на связь географических, экваториальных и горизонтальных координат, рисовать чертеж в соответствии с условиями задачи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267</TotalTime>
  <Words>1962</Words>
  <Application>Microsoft Office PowerPoint</Application>
  <PresentationFormat>Экран (4:3)</PresentationFormat>
  <Paragraphs>171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Справедливость</vt:lpstr>
      <vt:lpstr>Астрометрия</vt:lpstr>
      <vt:lpstr>Основные задачи курса астрономии</vt:lpstr>
      <vt:lpstr>Пути решения поставленных задач</vt:lpstr>
      <vt:lpstr>Элементы сферической астрономии</vt:lpstr>
      <vt:lpstr>Ученик должен знать</vt:lpstr>
      <vt:lpstr>Ученик должен  знать</vt:lpstr>
      <vt:lpstr>Ученик должен знать</vt:lpstr>
      <vt:lpstr>Ученик должен уметь</vt:lpstr>
      <vt:lpstr>Ученик должен уметь</vt:lpstr>
      <vt:lpstr>Небесная сфера</vt:lpstr>
      <vt:lpstr>Созвездие</vt:lpstr>
      <vt:lpstr>Созвездие</vt:lpstr>
      <vt:lpstr>Географические координаты</vt:lpstr>
      <vt:lpstr>Основные точки и линии небесной сферы</vt:lpstr>
      <vt:lpstr>Горизонтальные координаты светила</vt:lpstr>
      <vt:lpstr>Горизонтальные  координаты светила</vt:lpstr>
      <vt:lpstr>Экваториальные координаты светила</vt:lpstr>
      <vt:lpstr>Экваториальные координаты светила</vt:lpstr>
      <vt:lpstr>Подвижная карта звездного неба</vt:lpstr>
      <vt:lpstr>Задания по работе с  ПКЗН</vt:lpstr>
      <vt:lpstr>Работа с ПКЗН</vt:lpstr>
      <vt:lpstr>Эклиптика. Круг зодиакальных созвездий</vt:lpstr>
      <vt:lpstr>Годичный путь Солнца по небесной сфере - эклиптика</vt:lpstr>
      <vt:lpstr>Эклиптика на ПКЗН</vt:lpstr>
      <vt:lpstr>Кульминации светила</vt:lpstr>
      <vt:lpstr>Теорема о высоте полюса мира над горизонтом</vt:lpstr>
      <vt:lpstr>Высота полюса мира над горизонтом равна географической широте места</vt:lpstr>
      <vt:lpstr>Слайд 28</vt:lpstr>
      <vt:lpstr>Связь h,  ϕ и δ</vt:lpstr>
      <vt:lpstr>Слайд 30</vt:lpstr>
      <vt:lpstr>Задачи на связь h,δ и ϕ</vt:lpstr>
      <vt:lpstr>Способы счета времени</vt:lpstr>
      <vt:lpstr>Поясное время</vt:lpstr>
      <vt:lpstr>Часовые пояса в России</vt:lpstr>
      <vt:lpstr>Слайд 35</vt:lpstr>
      <vt:lpstr>Проверочная работа по теме</vt:lpstr>
      <vt:lpstr>Проверочная работа по теме</vt:lpstr>
      <vt:lpstr>Проверочная работа по теме</vt:lpstr>
      <vt:lpstr>Проверочная работа по теме</vt:lpstr>
      <vt:lpstr>Практическая работа по теме</vt:lpstr>
      <vt:lpstr>Практическая работа по теме</vt:lpstr>
      <vt:lpstr>Олимпиада по астрономии(школьный этап)</vt:lpstr>
      <vt:lpstr>Школьная астрономическая олимпиада</vt:lpstr>
      <vt:lpstr>Школьная астрономическая олимпиада</vt:lpstr>
      <vt:lpstr>Школьная астрономическая олимпиада</vt:lpstr>
      <vt:lpstr>Слайд 46</vt:lpstr>
      <vt:lpstr>Школьная астрономическая олимпиада</vt:lpstr>
      <vt:lpstr>Слайд 48</vt:lpstr>
      <vt:lpstr>Слайд 49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Астрометрия</dc:title>
  <dc:creator>Нина</dc:creator>
  <cp:lastModifiedBy>Нина</cp:lastModifiedBy>
  <cp:revision>23</cp:revision>
  <dcterms:created xsi:type="dcterms:W3CDTF">2017-10-29T17:11:43Z</dcterms:created>
  <dcterms:modified xsi:type="dcterms:W3CDTF">2017-10-31T09:47:28Z</dcterms:modified>
</cp:coreProperties>
</file>