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2" r:id="rId5"/>
    <p:sldId id="268" r:id="rId6"/>
    <p:sldId id="259" r:id="rId7"/>
    <p:sldId id="283" r:id="rId8"/>
    <p:sldId id="260" r:id="rId9"/>
    <p:sldId id="287" r:id="rId10"/>
    <p:sldId id="269" r:id="rId11"/>
    <p:sldId id="274" r:id="rId12"/>
    <p:sldId id="275" r:id="rId13"/>
    <p:sldId id="276" r:id="rId14"/>
    <p:sldId id="273" r:id="rId15"/>
    <p:sldId id="262" r:id="rId16"/>
    <p:sldId id="263" r:id="rId17"/>
    <p:sldId id="277" r:id="rId18"/>
    <p:sldId id="266" r:id="rId19"/>
    <p:sldId id="265" r:id="rId20"/>
    <p:sldId id="267" r:id="rId21"/>
    <p:sldId id="278" r:id="rId22"/>
    <p:sldId id="279" r:id="rId23"/>
    <p:sldId id="281" r:id="rId24"/>
    <p:sldId id="284" r:id="rId25"/>
    <p:sldId id="280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3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6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5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5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6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5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9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3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2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Работа в парах и группах на уроках русского языка в  5 - 9 классах по </a:t>
            </a:r>
            <a:r>
              <a:rPr lang="ru-RU" sz="3600" b="1" dirty="0" smtClean="0">
                <a:solidFill>
                  <a:srgbClr val="C00000"/>
                </a:solidFill>
              </a:rPr>
              <a:t>учебникам  </a:t>
            </a:r>
            <a:r>
              <a:rPr lang="ru-RU" sz="3600" b="1" dirty="0" smtClean="0">
                <a:solidFill>
                  <a:srgbClr val="C00000"/>
                </a:solidFill>
              </a:rPr>
              <a:t>«Русский </a:t>
            </a:r>
            <a:r>
              <a:rPr lang="ru-RU" sz="3600" b="1" dirty="0" smtClean="0">
                <a:solidFill>
                  <a:srgbClr val="C00000"/>
                </a:solidFill>
              </a:rPr>
              <a:t>язык»,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авторы: </a:t>
            </a:r>
            <a:r>
              <a:rPr lang="ru-RU" sz="3600" b="1" dirty="0" smtClean="0">
                <a:solidFill>
                  <a:srgbClr val="C00000"/>
                </a:solidFill>
              </a:rPr>
              <a:t>Г.Г. </a:t>
            </a:r>
            <a:r>
              <a:rPr lang="ru-RU" sz="3600" b="1" dirty="0" err="1" smtClean="0">
                <a:solidFill>
                  <a:srgbClr val="C00000"/>
                </a:solidFill>
              </a:rPr>
              <a:t>Граник</a:t>
            </a:r>
            <a:r>
              <a:rPr lang="ru-RU" sz="3600" b="1" dirty="0" smtClean="0">
                <a:solidFill>
                  <a:srgbClr val="C00000"/>
                </a:solidFill>
              </a:rPr>
              <a:t>, Н.А. Борисенко,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Г.Н. Владимирская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Учитель русского языка и литературы МБОУ Красновской школы им. М. </a:t>
            </a:r>
            <a:r>
              <a:rPr lang="ru-RU" b="1" dirty="0" err="1" smtClean="0">
                <a:solidFill>
                  <a:schemeClr val="tx2"/>
                </a:solidFill>
              </a:rPr>
              <a:t>Бабикова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</a:t>
            </a:r>
            <a:r>
              <a:rPr lang="ru-RU" b="1" dirty="0" err="1" smtClean="0">
                <a:solidFill>
                  <a:schemeClr val="tx2"/>
                </a:solidFill>
              </a:rPr>
              <a:t>раснинского</a:t>
            </a:r>
            <a:r>
              <a:rPr lang="ru-RU" b="1" dirty="0" smtClean="0">
                <a:solidFill>
                  <a:schemeClr val="tx2"/>
                </a:solidFill>
              </a:rPr>
              <a:t> района Смоленской области Осипенко Г.М.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Пример №1 задания  работы в паре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7 класс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4800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Тема урока: </a:t>
            </a:r>
            <a:r>
              <a:rPr lang="ru-RU" b="1" dirty="0" smtClean="0">
                <a:solidFill>
                  <a:srgbClr val="7030A0"/>
                </a:solidFill>
              </a:rPr>
              <a:t>«О разных видах информации. Что такое </a:t>
            </a:r>
            <a:r>
              <a:rPr lang="ru-RU" b="1" dirty="0" err="1" smtClean="0">
                <a:solidFill>
                  <a:srgbClr val="7030A0"/>
                </a:solidFill>
              </a:rPr>
              <a:t>фактуальная</a:t>
            </a:r>
            <a:r>
              <a:rPr lang="ru-RU" b="1" dirty="0" smtClean="0">
                <a:solidFill>
                  <a:srgbClr val="7030A0"/>
                </a:solidFill>
              </a:rPr>
              <a:t>, подтекстовая и концептуальная информация»</a:t>
            </a:r>
          </a:p>
          <a:p>
            <a:pPr marL="0" indent="0">
              <a:buNone/>
            </a:pPr>
            <a:r>
              <a:rPr lang="ru-RU" dirty="0" smtClean="0"/>
              <a:t>Упр.19, стр.20-21 Задание</a:t>
            </a:r>
          </a:p>
          <a:p>
            <a:pPr marL="0" indent="0">
              <a:buNone/>
            </a:pPr>
            <a:r>
              <a:rPr lang="ru-RU" i="1" dirty="0" smtClean="0"/>
              <a:t>(Методика выполнения упражнения в парах)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Прочитайте стихотворение Г.Р. Державина.</a:t>
            </a:r>
          </a:p>
          <a:p>
            <a:pPr marL="0" indent="0" algn="ctr">
              <a:buNone/>
            </a:pPr>
            <a:r>
              <a:rPr lang="ru-RU" i="1" dirty="0" smtClean="0"/>
              <a:t>Поймали птичку </a:t>
            </a:r>
            <a:r>
              <a:rPr lang="ru-RU" i="1" dirty="0" err="1" smtClean="0"/>
              <a:t>голосисту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И ну её сжимать рукой.</a:t>
            </a:r>
          </a:p>
          <a:p>
            <a:pPr marL="0" indent="0" algn="ctr">
              <a:buNone/>
            </a:pPr>
            <a:r>
              <a:rPr lang="ru-RU" i="1" dirty="0" smtClean="0"/>
              <a:t>Пищит бедняжка вместо свисту,</a:t>
            </a:r>
          </a:p>
          <a:p>
            <a:pPr marL="0" indent="0" algn="ctr">
              <a:buNone/>
            </a:pPr>
            <a:r>
              <a:rPr lang="ru-RU" i="1" dirty="0" smtClean="0"/>
              <a:t>А ей твердят: «Пой, птичка, пой!»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Запишите стихотворение. Попробуйте рассказать, какую подтекстовую и концептуальную информацию оно содержит. Работайте вдвоём: один рассказывает о подтекстовой, другой – о концептуальной информации. Затем проверьте друг друга по ответу.</a:t>
            </a:r>
          </a:p>
          <a:p>
            <a:pPr marL="0" indent="0">
              <a:buNone/>
            </a:pPr>
            <a:r>
              <a:rPr lang="ru-RU" dirty="0" smtClean="0"/>
              <a:t>3. Укажите наклонение и время глаголов в стихотворении.</a:t>
            </a:r>
          </a:p>
          <a:p>
            <a:pPr marL="0" indent="0">
              <a:buNone/>
            </a:pPr>
            <a:r>
              <a:rPr lang="ru-RU" dirty="0" smtClean="0"/>
              <a:t>4. Объясните, почему слово </a:t>
            </a:r>
            <a:r>
              <a:rPr lang="ru-RU" i="1" dirty="0" smtClean="0"/>
              <a:t>птичка</a:t>
            </a:r>
            <a:r>
              <a:rPr lang="ru-RU" dirty="0" smtClean="0"/>
              <a:t> выделено запятыми.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6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Комментарий к примеру №1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процессе выполнения работы учащиеся строят высказывания в форме диалога и монолога, что способствует формированию коммуникативных УУД, решают предметные и регулятивные задачи. </a:t>
            </a:r>
          </a:p>
          <a:p>
            <a:r>
              <a:rPr lang="ru-RU" b="1" dirty="0" smtClean="0"/>
              <a:t>Организуя работу пары, можно конкретизировать 3-е и 4-е задания:</a:t>
            </a:r>
          </a:p>
          <a:p>
            <a:pPr marL="0" indent="0">
              <a:buNone/>
            </a:pPr>
            <a:r>
              <a:rPr lang="ru-RU" i="1" dirty="0" smtClean="0"/>
              <a:t>Проверьте 3-е и 4-е задания друг у друга, а затем сверьте с ответом.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dirty="0" smtClean="0"/>
              <a:t>После данного упражнения следует условное обозначение «светофор», что значит  «оцените свои знания». Формулировка такая: «Если вы выполнили задания 17 – 19 без ошибок, пропустите задание 20. Если ошибки были, выполните и его. Таким образом, диалог «учебник – ученик» способствует мотивации познавательного процесса, позволяет работать каждому в своём темпе.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7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  №2 работы в паре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7 класс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Тема урока: </a:t>
            </a:r>
            <a:r>
              <a:rPr lang="ru-RU" b="1" dirty="0" smtClean="0">
                <a:solidFill>
                  <a:srgbClr val="7030A0"/>
                </a:solidFill>
              </a:rPr>
              <a:t>Безличные предложения</a:t>
            </a:r>
          </a:p>
          <a:p>
            <a:pPr marL="0" indent="0">
              <a:buNone/>
            </a:pPr>
            <a:r>
              <a:rPr lang="ru-RU" dirty="0" smtClean="0"/>
              <a:t>Упр.81, стр.78 Задание</a:t>
            </a:r>
          </a:p>
          <a:p>
            <a:pPr marL="0" indent="0">
              <a:buNone/>
            </a:pPr>
            <a:r>
              <a:rPr lang="ru-RU" i="1" dirty="0" smtClean="0"/>
              <a:t>(Методика выполнения работы в паре)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Ответьте на вопросы безличными предложениями. Работайте вдвоём: один отвечает на первые три вопроса, второй – на остальные. Затем проверьте друг друга по ответу.</a:t>
            </a:r>
          </a:p>
          <a:p>
            <a:pPr marL="0" indent="0">
              <a:buNone/>
            </a:pPr>
            <a:r>
              <a:rPr lang="ru-RU" i="1" dirty="0" smtClean="0"/>
              <a:t>	1) Что говорят люди, когда они плохо себя чувствуют? 2) Что говорят люди в случае удачи? 3) Что говорят люди в случае неудачи? 4) Что говорят, когда что-то перестаёт нравиться? 5) Что говорят, когда не могут уснуть? 6) Как выражают желание или нежелание что-то делать?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Объясните правописание не с именами существительными.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Комментарий к примеру №2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Задание практически ориентировано, направлено на решение предметных и регулятивных задач.</a:t>
            </a:r>
          </a:p>
          <a:p>
            <a:pPr marL="0" indent="0">
              <a:buNone/>
            </a:pPr>
            <a:r>
              <a:rPr lang="ru-RU" b="1" dirty="0" smtClean="0"/>
              <a:t>Дополнение</a:t>
            </a:r>
            <a:r>
              <a:rPr lang="ru-RU" dirty="0" smtClean="0"/>
              <a:t> (ученикам даются карточки с дополнительным заданием)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Договоритесь, кто будет отвечать на первые три вопроса, а кто – на остальные.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Докажите друг другу, что у вас получились безличные предложения, а затем проверьте по ответу.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Пусть один из вас расскажет о правописании </a:t>
            </a:r>
            <a:r>
              <a:rPr lang="ru-RU" i="1" dirty="0" smtClean="0"/>
              <a:t>не</a:t>
            </a:r>
            <a:r>
              <a:rPr lang="ru-RU" dirty="0" smtClean="0"/>
              <a:t> с именами существительными, а другой – о правописании</a:t>
            </a:r>
            <a:r>
              <a:rPr lang="ru-RU" i="1" dirty="0" smtClean="0"/>
              <a:t> не</a:t>
            </a:r>
            <a:r>
              <a:rPr lang="ru-RU" dirty="0" smtClean="0"/>
              <a:t> с глаголами.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Поблагодарите друг друга за сотрудничество и оцените работу.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8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 №3 задания  работы в паре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9 класс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Тема урока: «Двоеточие в бессоюзном сложном предложении» (актуализация знаний)</a:t>
            </a:r>
          </a:p>
          <a:p>
            <a:r>
              <a:rPr lang="ru-RU" dirty="0" smtClean="0"/>
              <a:t>Упр. 15, стр.16 Задание для работы в паре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i="1" dirty="0" smtClean="0"/>
              <a:t>Методика выполнения упражнений в паре с последующей взаимопроверкой.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данному началу составьте бессоюзные сложные предложения со значением причины, или пояснения, или дополнения. Работайте вдвоём: один работает с первым – четвёртым «отрезками», другой – с остальными. Затем обменяйтесь тетрадями и проверьте друг друга по ответу.</a:t>
            </a:r>
          </a:p>
          <a:p>
            <a:pPr marL="0" indent="0">
              <a:buNone/>
            </a:pPr>
            <a:r>
              <a:rPr lang="ru-RU" i="1" dirty="0" smtClean="0"/>
              <a:t>1) Я устал… . 2)</a:t>
            </a:r>
            <a:r>
              <a:rPr lang="ru-RU" i="1" dirty="0"/>
              <a:t> </a:t>
            </a:r>
            <a:r>
              <a:rPr lang="ru-RU" i="1" dirty="0" smtClean="0"/>
              <a:t>Этот человек мне  нравится … . 3) Меня всегда удивляло … . 4) Мне тревожно … . 5) Серёжа сегодня отвечал уверенно … . 6) Я вспомнил … . 7) Было обидно до слёз … . 8) Я взглянул на неё и испугался … 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9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Комментарий примера №3 и корректировка задания учителем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+ </a:t>
            </a:r>
            <a:r>
              <a:rPr lang="ru-RU" dirty="0" smtClean="0"/>
              <a:t>Данное задание позволяет актуализировать знания, полученные при изучении темы; содержание «отрезков» предложений  ориентировано на жизненный опыт учащихся. Развиваются навыки самоконтроля, выполнение работы способствует формированию ответственности и доверительному отношению к товарищу.</a:t>
            </a:r>
          </a:p>
          <a:p>
            <a:r>
              <a:rPr lang="ru-RU" b="1" dirty="0" smtClean="0"/>
              <a:t>-</a:t>
            </a:r>
            <a:r>
              <a:rPr lang="ru-RU" dirty="0" smtClean="0"/>
              <a:t> Не сказано о праве выбора «отрезков» предложений. Установка на проверку по ответу лишает необходимости анализировать выполнение задания.</a:t>
            </a:r>
          </a:p>
          <a:p>
            <a:r>
              <a:rPr lang="ru-RU" b="1" u="sng" dirty="0" smtClean="0"/>
              <a:t>Корректировка </a:t>
            </a:r>
            <a:r>
              <a:rPr lang="ru-RU" dirty="0" smtClean="0"/>
              <a:t> (паре даётся карточка)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1. Договоритесь, кто работает с первой четвёркой «отрезков», кто – со второй.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2.  После выполнения задания обменяйтесь тетрадями и проверьте друг друга самостоятельно, оцените работу, а потом проверьте по ответу, откорректируйте оценку.</a:t>
            </a:r>
          </a:p>
          <a:p>
            <a:pPr marL="0" indent="0">
              <a:buNone/>
            </a:pPr>
            <a:r>
              <a:rPr lang="ru-RU" dirty="0"/>
              <a:t>	3</a:t>
            </a:r>
            <a:r>
              <a:rPr lang="ru-RU" dirty="0" smtClean="0"/>
              <a:t>. Ответьте на вопрос: </a:t>
            </a:r>
            <a:r>
              <a:rPr lang="ru-RU" i="1" dirty="0" smtClean="0"/>
              <a:t>Какие смысловые отношения между частями бессоюзного сложного предложения  требуют постановки двоеточия? Выберите того, кто озвучит ответ на поставленный вопрос.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7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 №4  работы в паре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Тема: « Тире между частями бессоюзного сложного предложения»</a:t>
            </a:r>
          </a:p>
          <a:p>
            <a:r>
              <a:rPr lang="ru-RU" dirty="0" smtClean="0"/>
              <a:t>Упр.20, стр.22. Задание для работы в паре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i="1" dirty="0" smtClean="0"/>
              <a:t>Методика комбинированной работы над выполнением упражнения в паре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dirty="0" smtClean="0"/>
              <a:t>1. Выразительно прочитайте друг другу афоризмы, следя за своей интонацией и интонацией товарища.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1) Хочешь обнять мир – купи глобус. 2) У диктаторов нет силы – у них есть насилие. 3) Не показывай пальцем – покажи собой. 4) Не хочешь услышать отказ – не проси. 5) Не можешь поставить на своём – поставь на место. 6) Часы не бьют – часы убивают. 7) Жизнь – прекраснейшая из выдумок природы.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dirty="0" smtClean="0"/>
              <a:t>2. Спишите предложения, в скобках укажите смысловые отношения, которые существуют между частями бессоюзного сложного предложения. Найдите «лишнее» предложение.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3. Выпишите слова с </a:t>
            </a:r>
            <a:r>
              <a:rPr lang="ru-RU" i="1" dirty="0" smtClean="0"/>
              <a:t>ь</a:t>
            </a:r>
            <a:r>
              <a:rPr lang="ru-RU" dirty="0" smtClean="0"/>
              <a:t> после шипящих. Вспомните обобщающую самоинструкцию «Правописание </a:t>
            </a:r>
            <a:r>
              <a:rPr lang="ru-RU" i="1" dirty="0" smtClean="0"/>
              <a:t>ь</a:t>
            </a:r>
            <a:r>
              <a:rPr lang="ru-RU" dirty="0" smtClean="0"/>
              <a:t> после шипящих в разных частях речи»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(Ко 2-ому и 3-ему заданиям есть «ключи», по которым учащиеся могут проверить ответ)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Комментарий и дополнение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 примеру №4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Задание направлено на формирование коммуникативных универсальных  учебных действий; работа с афоризмами способствует пополнению культурного фонда учащихся. Решаются предметные задачи: актуализируются знания о постановке тире между частями бессоюзного сложного предложения, о правописании мягкого знака после шипящих в разных частях речи. Ответы-ключи в данном случае способствуют формированию регулятивных учебных действий, а именно: самоконтроля, так как позволяют школьнику, не дожидаясь учительского контроля, оценить качество своей работы; это поддерживает познавательный интерес. К тому же, в зависимости от возрастных особенностей учащихся ответы представлены в разной форме: в прямой или в форме «руководства к действию» (в виде словесного комментария, инструкции или условно-графической записи).</a:t>
            </a:r>
          </a:p>
          <a:p>
            <a:r>
              <a:rPr lang="ru-RU" sz="1600" b="1" dirty="0" smtClean="0"/>
              <a:t>Дополнение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1. Вспомните, что такое афоризмы. При необходимости воспользуйтесь толковым словарём.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2. Поделитесь друг с другом мнением о прочитанном. Какой афоризм показался вам наиболее интересным?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3. По какому принципу вы нашли «лишнее» предложение? Докажите графически.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4. По 2-ому и 3-ему заданиям оцените работу друг друга.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74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 №5. Работа в группе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Упр.32, стр.32 Используя самоинструкцию (или таблицу) «Знаки препинания в бессоюзном сложном предложении», подготовьте в группе сообщение по этой теме. Пусть каждый из вас рассказывает о какой-то одной части самоинструкции. Остальные дополняют ответ и приводят примеры. Самые интересные примеры запишите.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0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Таблица к примеру №5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025038"/>
              </p:ext>
            </p:extLst>
          </p:nvPr>
        </p:nvGraphicFramePr>
        <p:xfrm>
          <a:off x="539550" y="1124744"/>
          <a:ext cx="7992892" cy="5001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223"/>
                <a:gridCol w="1998223"/>
                <a:gridCol w="1998223"/>
                <a:gridCol w="1998223"/>
              </a:tblGrid>
              <a:tr h="20005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Знаки препинания в бессоюзном сложном предложении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Двоеточие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Тире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Запятая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Точка с запятой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400113">
                <a:tc rowSpan="4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effectLst/>
                        </a:rPr>
                        <a:t>вторая часть указывает на причину,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или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effectLst/>
                        </a:rPr>
                        <a:t>дополняет сказуемое первой части,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или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effectLst/>
                        </a:rPr>
                        <a:t>поясняет первую часть.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Примеры: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Кот выбежал из-за угла дома: собака залаяла.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Отец знал: лес мне очень дорог.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Плохая им досталась доля: немногие вернулись с поля… (М. Лермонтов)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effectLst/>
                        </a:rPr>
                        <a:t>первая часть указывает на время или условие,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или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effectLst/>
                        </a:rPr>
                        <a:t>части содержат противопоставление,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или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effectLst/>
                        </a:rPr>
                        <a:t>во второй части – следствие или результат,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или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00" dirty="0">
                          <a:effectLst/>
                        </a:rPr>
                        <a:t>во второй части – сравнение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Примеры: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Пашню пашут – руками не машут.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Труса и на судне вал достанет – смелого в бочке не тронет.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улице проливной дождь – выйти невозможно.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Молвит слово – соловей поёт.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перечисление и части не осложнены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Пример: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Собака залаяла, кот выбежал из-за угла дома.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(События происходили последовательно, второе не являлось следствием первого)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перечисление и части осложнены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или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40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смыслу отдалены одна от другой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3601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Пример: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Собака, до этого всё время молчавшая, залаяла; тотчас же большой рыжий кот выбежал из-за угла дома.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Берега были растерзаны; огромные камни сдвинуты были с места и загромождали поток. (А. Пушкин)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1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Особенности курса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Учебники нового типа</a:t>
            </a:r>
          </a:p>
          <a:p>
            <a:r>
              <a:rPr lang="ru-RU" dirty="0" smtClean="0"/>
              <a:t>Лингвистические особенности:</a:t>
            </a:r>
          </a:p>
          <a:p>
            <a:pPr marL="0" indent="0">
              <a:buNone/>
            </a:pPr>
            <a:r>
              <a:rPr lang="ru-RU" dirty="0" smtClean="0"/>
              <a:t> 	а) построение курса на синтаксической основе;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б) рассмотрение частей речи как лексико-грамматических классов слов;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в) изучение орфографии на основе </a:t>
            </a:r>
            <a:r>
              <a:rPr lang="ru-RU" dirty="0" err="1" smtClean="0"/>
              <a:t>фонемно</a:t>
            </a:r>
            <a:r>
              <a:rPr lang="ru-RU" dirty="0" smtClean="0"/>
              <a:t>-морфемного принципа;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г) введение понятия </a:t>
            </a:r>
            <a:r>
              <a:rPr lang="ru-RU" dirty="0" err="1" smtClean="0"/>
              <a:t>правилосообразного</a:t>
            </a:r>
            <a:r>
              <a:rPr lang="ru-RU" dirty="0" smtClean="0"/>
              <a:t> блока</a:t>
            </a:r>
          </a:p>
          <a:p>
            <a:r>
              <a:rPr lang="ru-RU" dirty="0" smtClean="0"/>
              <a:t>Психолого-дидактические особенности курса: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а) реализуется системно-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б) в основе данной программы лежит </a:t>
            </a:r>
            <a:r>
              <a:rPr lang="ru-RU" dirty="0" err="1" smtClean="0"/>
              <a:t>текстоцентрический</a:t>
            </a:r>
            <a:r>
              <a:rPr lang="ru-RU" dirty="0" smtClean="0"/>
              <a:t> принцип;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в) обучение русскому языку преимущественно на текстах закладывает 	   	фундамент для формирования коммуникативной компетенции;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г) реализуется </a:t>
            </a:r>
            <a:r>
              <a:rPr lang="ru-RU" dirty="0" err="1" smtClean="0"/>
              <a:t>метапредметный</a:t>
            </a:r>
            <a:r>
              <a:rPr lang="ru-RU" dirty="0" smtClean="0"/>
              <a:t> подход в преподавании русского языка;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д) особое место занимает работа с художественным текстом;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е) особую роль в решении проблемы понимания играет развитие воображения   	– как 	творческого (фантазии), так и воссоздающего;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ж) учитываются психологические закономерности восприятия и усвоения 	 	учебного 	материала;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з) формируется </a:t>
            </a:r>
            <a:r>
              <a:rPr lang="ru-RU" dirty="0" err="1" smtClean="0"/>
              <a:t>культуроведческая</a:t>
            </a:r>
            <a:r>
              <a:rPr lang="ru-RU" dirty="0" smtClean="0"/>
              <a:t> компетенция;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и) осуществляется формирование ИКТ-компетентности. 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Комментарий к примеру №5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 с подобными заданиями частично соответствует методике «передачи темы». Однако это не изучение нового материала, а обобщение изученного. Количественный состав группы зависит от количества содержательных блоков самоинструкции, обычно 3 – 4 человека. Учащиеся распределяют роли, самостоятельно готовят своё задание, советуются по поводу приведённых примеров и записывают самые интересные.</a:t>
            </a:r>
          </a:p>
          <a:p>
            <a:pPr marL="0" indent="0">
              <a:buNone/>
            </a:pPr>
            <a:r>
              <a:rPr lang="ru-RU" dirty="0" smtClean="0"/>
              <a:t>Возможны варианты озвучивания сообщений:</a:t>
            </a:r>
          </a:p>
          <a:p>
            <a:pPr marL="514350" indent="-514350">
              <a:buAutoNum type="arabicParenR"/>
            </a:pPr>
            <a:r>
              <a:rPr lang="ru-RU" dirty="0" smtClean="0"/>
              <a:t>Одна группа делает сообщение, дополняют ответ и приводят примеры представители другой.</a:t>
            </a:r>
          </a:p>
          <a:p>
            <a:pPr marL="514350" indent="-514350">
              <a:buAutoNum type="arabicParenR" startAt="2"/>
            </a:pPr>
            <a:r>
              <a:rPr lang="ru-RU" dirty="0" smtClean="0"/>
              <a:t>По каждой части самоинструкции сообщения делают представители разных групп, остальные дополняют ответ и приводят примеры.</a:t>
            </a:r>
          </a:p>
          <a:p>
            <a:pPr marL="0" indent="0">
              <a:buNone/>
            </a:pPr>
            <a:r>
              <a:rPr lang="ru-RU" dirty="0" smtClean="0"/>
              <a:t>	Оценка выступлений обсуждается коллективно. Подобные групповые задания представлены в учебнике в конце изучения каждой темы, по материалам содержания которой составляется самоинструкция.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5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Царь\Рабочий стол\инструкции к урокуНовая папка\IMG_2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228600"/>
            <a:ext cx="9115425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8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Комментарий к слайду №18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представлена самоинструкция по теме «Обособление согласованных определений»</a:t>
            </a:r>
          </a:p>
          <a:p>
            <a:pPr marL="0" indent="0">
              <a:buNone/>
            </a:pPr>
            <a:r>
              <a:rPr lang="ru-RU" dirty="0" smtClean="0"/>
              <a:t>Работа в группе по данной самоинструкции ведётся аналогично предыдущему примеру.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3937248" cy="3312368"/>
          </a:xfrm>
        </p:spPr>
      </p:pic>
    </p:spTree>
    <p:extLst>
      <p:ext uri="{BB962C8B-B14F-4D97-AF65-F5344CB8AC3E}">
        <p14:creationId xmlns:p14="http://schemas.microsoft.com/office/powerpoint/2010/main" val="2221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Групповая работа на уроках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На уроках русского языка на протяжении ряда лет как одну из форм групповой работы я использую уроки-конференции. В условиях малокомплектной школы порой целесообразно организовывать работу в разновозрастных группах. Обычно это уроки обобщения и систематизации изученного материала.</a:t>
            </a:r>
          </a:p>
          <a:p>
            <a:r>
              <a:rPr lang="ru-RU" dirty="0" smtClean="0"/>
              <a:t>Например, урок-конференция в 7-ом классе на тему: «Обособленные члены предложения». </a:t>
            </a:r>
            <a:r>
              <a:rPr lang="ru-RU" dirty="0"/>
              <a:t>В качестве предварительной подготовки к уроку учащиеся повторили изученный материал согласно заданиям учебника (с. 162 – 163, 2-ая часть), изготовили и систематизировали по темам инструкции и памятки. После этого класс был разделён на творческие группы, в составе которых находились «кандидаты наук» и «младшие научные сотрудники»; пользуясь правом выбора,  они готовили (по </a:t>
            </a:r>
            <a:r>
              <a:rPr lang="ru-RU" dirty="0" err="1"/>
              <a:t>подтемам</a:t>
            </a:r>
            <a:r>
              <a:rPr lang="ru-RU" dirty="0"/>
              <a:t> раздела) либо доклад, либо творческую работу. Таким образом, были подготовлены доклады: 1)  «Обособление  обстоятельств, выраженных деепричастным оборотом и одиночным деепричастием», 2) Обособление определений», 3) «Уточняющие члены предложения», 4) «Приложение»; творческие работы:  1) «Обособленные обстоятельства – цветок настроения» (графическое изображение), 2)  Стихотворный рассказ «Представляю приложение!» Один ученик был выбран консультантом  (с целью корректировки работы творческих групп во время урока-конференции), у которого на вооружении был пакет с памятками и инструкциями</a:t>
            </a:r>
            <a:r>
              <a:rPr lang="ru-RU" dirty="0" smtClean="0"/>
              <a:t>. Были приглашены выпускники 9 и 11 классов не как зрители, а как равноправные участники конференции, они вошли в состав разновозрастных групп, которым в ходе урока предстояло решать задачи разного уровня.</a:t>
            </a:r>
          </a:p>
          <a:p>
            <a:r>
              <a:rPr lang="ru-RU" sz="3400" b="1" dirty="0" smtClean="0"/>
              <a:t>РАБОТА В ПАРАХ И ГРУППАХ – ОСНОВНОЕ УСЛОВИЕ ФОРМИРОВАНИЯ КОММУНИКАТИВНЫХ УУД!</a:t>
            </a:r>
            <a:endParaRPr lang="ru-RU" sz="3400" b="1" dirty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9144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Урок-конференция на тему: «Обособленные члены предложения»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960440" cy="40324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28800"/>
            <a:ext cx="3752800" cy="4032448"/>
          </a:xfrm>
        </p:spPr>
      </p:pic>
    </p:spTree>
    <p:extLst>
      <p:ext uri="{BB962C8B-B14F-4D97-AF65-F5344CB8AC3E}">
        <p14:creationId xmlns:p14="http://schemas.microsoft.com/office/powerpoint/2010/main" val="39786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Мудрые мысли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Плохой учитель преподносит истину, хороший учит ее находить.</a:t>
            </a:r>
            <a:endParaRPr lang="ru-RU" sz="2000" dirty="0"/>
          </a:p>
          <a:p>
            <a:pPr marL="114300" indent="0">
              <a:buNone/>
            </a:pPr>
            <a:r>
              <a:rPr lang="ru-RU" sz="2000" b="1" dirty="0"/>
              <a:t>                                                                     ( А. </a:t>
            </a:r>
            <a:r>
              <a:rPr lang="ru-RU" sz="2000" b="1" dirty="0" err="1"/>
              <a:t>Дистервег</a:t>
            </a:r>
            <a:r>
              <a:rPr lang="ru-RU" sz="2000" b="1" dirty="0"/>
              <a:t> )</a:t>
            </a:r>
            <a:endParaRPr lang="ru-RU" sz="2000" dirty="0"/>
          </a:p>
          <a:p>
            <a:r>
              <a:rPr lang="ru-RU" sz="2000" b="1" dirty="0">
                <a:solidFill>
                  <a:srgbClr val="C00000"/>
                </a:solidFill>
              </a:rPr>
              <a:t>Тот, кто, обращаясь к </a:t>
            </a:r>
            <a:r>
              <a:rPr lang="ru-RU" sz="2000" b="1" dirty="0" smtClean="0">
                <a:solidFill>
                  <a:srgbClr val="C00000"/>
                </a:solidFill>
              </a:rPr>
              <a:t>старому,  </a:t>
            </a:r>
            <a:r>
              <a:rPr lang="ru-RU" sz="2000" b="1" dirty="0">
                <a:solidFill>
                  <a:srgbClr val="C00000"/>
                </a:solidFill>
              </a:rPr>
              <a:t>способен открывать новое, достоин быть учителем.</a:t>
            </a:r>
          </a:p>
          <a:p>
            <a:pPr marL="11430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                                                                     (Конфуций)</a:t>
            </a:r>
          </a:p>
          <a:p>
            <a:r>
              <a:rPr lang="ru-RU" sz="2000" b="1" dirty="0"/>
              <a:t>Есть у меня шестерка слуг, проворных, удалых.</a:t>
            </a:r>
            <a:endParaRPr lang="ru-RU" sz="2000" dirty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все, что вижу я вокруг, - все знаю я от них.</a:t>
            </a:r>
            <a:endParaRPr lang="ru-RU" sz="2000" dirty="0"/>
          </a:p>
          <a:p>
            <a:r>
              <a:rPr lang="ru-RU" sz="2000" b="1" dirty="0"/>
              <a:t>Они по знаку моему являются в нужде.</a:t>
            </a:r>
            <a:endParaRPr lang="ru-RU" sz="2000" dirty="0"/>
          </a:p>
          <a:p>
            <a:r>
              <a:rPr lang="ru-RU" sz="2000" b="1" dirty="0"/>
              <a:t>Зовут их: Как и Почему, Кто, Что, Когда и Где. (Киплинг)</a:t>
            </a:r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Единственный путь, ведущий к знанию, - это деятельность.   (</a:t>
            </a:r>
            <a:r>
              <a:rPr lang="ru-RU" sz="2000" b="1" dirty="0" err="1">
                <a:solidFill>
                  <a:srgbClr val="C00000"/>
                </a:solidFill>
              </a:rPr>
              <a:t>Б.Шоу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Литература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Русский язык. Рабочие программы. Предметная линия учебников под общей редакцией Г.Г. </a:t>
            </a:r>
            <a:r>
              <a:rPr lang="ru-RU" dirty="0" err="1" smtClean="0"/>
              <a:t>Граник</a:t>
            </a:r>
            <a:r>
              <a:rPr lang="ru-RU" dirty="0" smtClean="0"/>
              <a:t>. 5 – 9 классы. Издательство «Мнемозина», Москва 2013 </a:t>
            </a:r>
          </a:p>
          <a:p>
            <a:r>
              <a:rPr lang="ru-RU" dirty="0" smtClean="0"/>
              <a:t>Учебник «Русский язык, 7-ой класс» (в трёх частях), авторы: Г.Г. </a:t>
            </a:r>
            <a:r>
              <a:rPr lang="ru-RU" dirty="0" err="1" smtClean="0"/>
              <a:t>Граник</a:t>
            </a:r>
            <a:r>
              <a:rPr lang="ru-RU" dirty="0" smtClean="0"/>
              <a:t>, Н.А. Борисенко, Г.Н. Владимирская. Издательство «Мнемозина», Москва 2013</a:t>
            </a:r>
          </a:p>
          <a:p>
            <a:r>
              <a:rPr lang="ru-RU" dirty="0"/>
              <a:t>Учебник «Русский язык, </a:t>
            </a:r>
            <a:r>
              <a:rPr lang="ru-RU" dirty="0" smtClean="0"/>
              <a:t>9-ый </a:t>
            </a:r>
            <a:r>
              <a:rPr lang="ru-RU" dirty="0"/>
              <a:t>класс» (в </a:t>
            </a:r>
            <a:r>
              <a:rPr lang="ru-RU" dirty="0" smtClean="0"/>
              <a:t>двух </a:t>
            </a:r>
            <a:r>
              <a:rPr lang="ru-RU" dirty="0"/>
              <a:t>частях), авторы: Г.Г. </a:t>
            </a:r>
            <a:r>
              <a:rPr lang="ru-RU" dirty="0" err="1"/>
              <a:t>Граник</a:t>
            </a:r>
            <a:r>
              <a:rPr lang="ru-RU" dirty="0"/>
              <a:t>, Н.А. Борисенко, Г.Н. Владимирская. Издательство «Мнемозина», Москва 2013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0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9144000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Формы работы, используемые для формирования коммуникативных УУД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Особое внимание в данном курсе уделяется </a:t>
            </a:r>
            <a:r>
              <a:rPr lang="ru-RU" sz="1600" b="1" dirty="0" smtClean="0"/>
              <a:t>формированию коммуникативных универсальных учебных действий</a:t>
            </a:r>
            <a:r>
              <a:rPr lang="ru-RU" sz="1600" dirty="0" smtClean="0"/>
              <a:t>. Для этого используются такие формы работы, при которых востребована активность и инициатива ученика, умение сообща решать поставленные задачи, - </a:t>
            </a:r>
            <a:r>
              <a:rPr lang="ru-RU" sz="1600" b="1" u="sng" dirty="0" smtClean="0"/>
              <a:t>проектная деятельность и работа в парах, группах.</a:t>
            </a:r>
            <a:r>
              <a:rPr lang="ru-RU" sz="1600" dirty="0" smtClean="0"/>
              <a:t>  Групповая учебно-познавательная, творческая деятельность помогает школьникам применять полученные знания при решении конкретных учебных задач, развивать чувство товарищества, взаимопомощи.</a:t>
            </a:r>
          </a:p>
          <a:p>
            <a:pPr marL="0" indent="0">
              <a:buNone/>
            </a:pPr>
            <a:r>
              <a:rPr lang="ru-RU" sz="1600" dirty="0" smtClean="0"/>
              <a:t>       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700808"/>
            <a:ext cx="2664668" cy="3672408"/>
          </a:xfrm>
        </p:spPr>
      </p:pic>
    </p:spTree>
    <p:extLst>
      <p:ext uri="{BB962C8B-B14F-4D97-AF65-F5344CB8AC3E}">
        <p14:creationId xmlns:p14="http://schemas.microsoft.com/office/powerpoint/2010/main" val="4708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Формы работы, используемые для формирования коммуникативных УВД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Учебники </a:t>
            </a:r>
            <a:r>
              <a:rPr lang="ru-RU" dirty="0"/>
              <a:t>нового типа позволяют реализовать одну из основных потребностей человека – потребность в общении. В них созданы условия, при которых ученик и учебник общаются друг с другом. Это обратная связь и мотивация, введение эмоционально-образного компонента в обучение русскому языку, организация совместно-распределённой деятельности и многое др. Но в первую очередь реализация функции общения связана с особенностями языка учебников.</a:t>
            </a:r>
          </a:p>
          <a:p>
            <a:pPr marL="0" indent="0">
              <a:buNone/>
            </a:pPr>
            <a:r>
              <a:rPr lang="ru-RU" dirty="0"/>
              <a:t>	Во вступительной статье учебника 5 класса авторы говорят ученикам: «Ваш учебник будет разговаривать с вами, спрашивать и давать задания…»</a:t>
            </a:r>
          </a:p>
          <a:p>
            <a:pPr marL="0" indent="0">
              <a:buNone/>
            </a:pPr>
            <a:r>
              <a:rPr lang="ru-RU" dirty="0"/>
              <a:t>	Ведущей формой познавательного процесса  выделяется  диалог: «учебник – ученик», «ученик – ученик», «ученик – учитель».</a:t>
            </a:r>
          </a:p>
        </p:txBody>
      </p:sp>
    </p:spTree>
    <p:extLst>
      <p:ext uri="{BB962C8B-B14F-4D97-AF65-F5344CB8AC3E}">
        <p14:creationId xmlns:p14="http://schemas.microsoft.com/office/powerpoint/2010/main" val="25715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«Русский язык, 7 класс»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Авторы: Г.Г. </a:t>
            </a:r>
            <a:r>
              <a:rPr lang="ru-RU" sz="2800" b="1" dirty="0" err="1" smtClean="0">
                <a:solidFill>
                  <a:srgbClr val="C00000"/>
                </a:solidFill>
              </a:rPr>
              <a:t>Граник</a:t>
            </a:r>
            <a:r>
              <a:rPr lang="ru-RU" sz="2800" b="1" dirty="0" smtClean="0">
                <a:solidFill>
                  <a:srgbClr val="C00000"/>
                </a:solidFill>
              </a:rPr>
              <a:t>, Н.А. Борисенко, Г.Н. Владимирская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657600" cy="4824536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Учебник продолжает идею авторов: осуществляет диалог с учеником: </a:t>
            </a:r>
            <a:r>
              <a:rPr lang="ru-RU" sz="6400" b="1" i="1" dirty="0" smtClean="0"/>
              <a:t>«Здравствуйте, ребята! Поздравляем с новым учебным годом. Надеемся, что он будет радостным и интересным. Хотелось бы, чтобы этот учебник вам понравился. </a:t>
            </a:r>
          </a:p>
          <a:p>
            <a:pPr marL="0" indent="0">
              <a:buNone/>
            </a:pPr>
            <a:r>
              <a:rPr lang="ru-RU" sz="6400" b="1" i="1" dirty="0"/>
              <a:t>	</a:t>
            </a:r>
            <a:r>
              <a:rPr lang="ru-RU" sz="6400" b="1" i="1" dirty="0" smtClean="0"/>
              <a:t>И вначале мы поговорим не 	о 	слове и даже не о 	предложении, а о тексте».</a:t>
            </a:r>
          </a:p>
          <a:p>
            <a:r>
              <a:rPr lang="ru-RU" sz="6400" dirty="0" smtClean="0"/>
              <a:t>Итак, первая часть учебника содержит сведения о тексте, стилях речи, двусоставных и односоставных, полных и неполных предложениях. Рассматриваются также слова, грамматически не связанные с предложением (обращения, междометия, слова-предложения </a:t>
            </a:r>
            <a:r>
              <a:rPr lang="ru-RU" sz="6400" i="1" dirty="0" smtClean="0"/>
              <a:t>да </a:t>
            </a:r>
            <a:r>
              <a:rPr lang="ru-RU" sz="6400" dirty="0" smtClean="0"/>
              <a:t>и </a:t>
            </a:r>
            <a:r>
              <a:rPr lang="ru-RU" sz="6400" i="1" dirty="0" smtClean="0"/>
              <a:t>нет</a:t>
            </a:r>
            <a:r>
              <a:rPr lang="ru-RU" sz="6400" dirty="0" smtClean="0"/>
              <a:t>, вводные слова, словосочетания и предложения). Изучается такая знаменательная часть речи, как наречие. Во второй части рассматриваются деепричастия, причастия и обособленные члены предложения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3865240" cy="3888432"/>
          </a:xfrm>
        </p:spPr>
      </p:pic>
    </p:spTree>
    <p:extLst>
      <p:ext uri="{BB962C8B-B14F-4D97-AF65-F5344CB8AC3E}">
        <p14:creationId xmlns:p14="http://schemas.microsoft.com/office/powerpoint/2010/main" val="38948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«Русский язык, 9 класс»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Авторы: Г.Г. </a:t>
            </a:r>
            <a:r>
              <a:rPr lang="ru-RU" sz="2800" b="1" dirty="0" err="1" smtClean="0">
                <a:solidFill>
                  <a:srgbClr val="C00000"/>
                </a:solidFill>
              </a:rPr>
              <a:t>Граник</a:t>
            </a:r>
            <a:r>
              <a:rPr lang="ru-RU" sz="2800" b="1" dirty="0" smtClean="0">
                <a:solidFill>
                  <a:srgbClr val="C00000"/>
                </a:solidFill>
              </a:rPr>
              <a:t>, Н.А. Борисенко, Г.Н. Владимирская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657600" cy="4713704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Данный учебник – заключительная часть  предметной линии под редакцией Г.Г. </a:t>
            </a:r>
            <a:r>
              <a:rPr lang="ru-RU" sz="1600" dirty="0" err="1" smtClean="0"/>
              <a:t>Граник</a:t>
            </a:r>
            <a:r>
              <a:rPr lang="ru-RU" sz="1600" dirty="0" smtClean="0"/>
              <a:t>. В книге завершается изучение синтаксиса и пунктуации. Учебник также содержит главы: «Общие сведения о русском языке», «Текст, </a:t>
            </a:r>
            <a:r>
              <a:rPr lang="ru-RU" sz="1600" dirty="0" err="1" smtClean="0"/>
              <a:t>речеведение</a:t>
            </a:r>
            <a:r>
              <a:rPr lang="ru-RU" sz="1600" dirty="0" smtClean="0"/>
              <a:t>, культура речи». Объёмный блок повторения включает материал по всем разделам науки о русском языке, тексты для изложений, тренировочные задания и тесты, направленные на подготовку к ГИА. </a:t>
            </a:r>
            <a:r>
              <a:rPr lang="ru-RU" sz="1600" dirty="0" err="1" smtClean="0"/>
              <a:t>Текстоцентрический</a:t>
            </a:r>
            <a:r>
              <a:rPr lang="ru-RU" sz="1600" dirty="0" smtClean="0"/>
              <a:t> принцип, лежащий в основе учебника, позволяет систематически работать над пониманием текста, развитием воображения и творческих способностей учащихся.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456383" cy="4464496"/>
          </a:xfrm>
        </p:spPr>
      </p:pic>
    </p:spTree>
    <p:extLst>
      <p:ext uri="{BB962C8B-B14F-4D97-AF65-F5344CB8AC3E}">
        <p14:creationId xmlns:p14="http://schemas.microsoft.com/office/powerpoint/2010/main" val="10771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в парах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 в парах целенаправленно  реализуется данным курсом и систематически представлена заданиями различного характера  в учебниках с 5-ого по 9-ый классы.</a:t>
            </a:r>
          </a:p>
          <a:p>
            <a:r>
              <a:rPr lang="ru-RU" dirty="0"/>
              <a:t>Формирование коммуникативной компетенции предполагается на каждом уроке, а не только на так называемых уроках развития речи</a:t>
            </a:r>
            <a:r>
              <a:rPr lang="ru-RU" b="1" dirty="0"/>
              <a:t>. Задания для групповой и парной работы отмечены специальным значком «Работайте в группе, в паре».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  Учебник является инициатором и организатором учебно-исследовательской и </a:t>
            </a:r>
            <a:r>
              <a:rPr lang="ru-RU" b="1" dirty="0"/>
              <a:t>проектной </a:t>
            </a:r>
            <a:r>
              <a:rPr lang="ru-RU" b="1" dirty="0" smtClean="0"/>
              <a:t>деятельности </a:t>
            </a:r>
            <a:r>
              <a:rPr lang="ru-RU" dirty="0" smtClean="0"/>
              <a:t>учащихся</a:t>
            </a:r>
            <a:r>
              <a:rPr lang="ru-RU" dirty="0"/>
              <a:t>: предлагает специальные проектные задания, определяет круг возможных действий, указывает итоговый продукт, список литературы (в том числе </a:t>
            </a:r>
            <a:r>
              <a:rPr lang="ru-RU" dirty="0" err="1"/>
              <a:t>интернет-ресурсы</a:t>
            </a:r>
            <a:r>
              <a:rPr lang="ru-RU" dirty="0"/>
              <a:t>) и т.п. Каждый из девяти учебников для основной школы даёт учащимся возможность выполнить в течение года от 7 до 10 проектов, непосредственно связанных с изучаемым учебным материалом. </a:t>
            </a:r>
          </a:p>
        </p:txBody>
      </p:sp>
    </p:spTree>
    <p:extLst>
      <p:ext uri="{BB962C8B-B14F-4D97-AF65-F5344CB8AC3E}">
        <p14:creationId xmlns:p14="http://schemas.microsoft.com/office/powerpoint/2010/main" val="1464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Фрагмент учебника </a:t>
            </a:r>
            <a:r>
              <a:rPr lang="ru-RU" sz="2400" b="1" i="1" dirty="0" smtClean="0">
                <a:solidFill>
                  <a:srgbClr val="C00000"/>
                </a:solidFill>
              </a:rPr>
              <a:t>(7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кл</a:t>
            </a:r>
            <a:r>
              <a:rPr lang="ru-RU" sz="2400" b="1" i="1" dirty="0" smtClean="0">
                <a:solidFill>
                  <a:srgbClr val="C00000"/>
                </a:solidFill>
              </a:rPr>
              <a:t>., условное обозначение «Работайте в группе, в паре» – упр.282)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7" y="1600200"/>
            <a:ext cx="6896705" cy="4525963"/>
          </a:xfrm>
        </p:spPr>
      </p:pic>
    </p:spTree>
    <p:extLst>
      <p:ext uri="{BB962C8B-B14F-4D97-AF65-F5344CB8AC3E}">
        <p14:creationId xmlns:p14="http://schemas.microsoft.com/office/powerpoint/2010/main" val="25443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1672</Words>
  <Application>Microsoft Office PowerPoint</Application>
  <PresentationFormat>Экран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Работа в парах и группах на уроках русского языка в  5 - 9 классах по учебникам  «Русский язык», авторы: Г.Г. Граник, Н.А. Борисенко,  Г.Н. Владимирская</vt:lpstr>
      <vt:lpstr>Особенности курса</vt:lpstr>
      <vt:lpstr>Формы работы, используемые для формирования коммуникативных УУД</vt:lpstr>
      <vt:lpstr>Формы работы, используемые для формирования коммуникативных УВД</vt:lpstr>
      <vt:lpstr>«Русский язык, 7 класс» Авторы: Г.Г. Граник, Н.А. Борисенко, Г.Н. Владимирская</vt:lpstr>
      <vt:lpstr>«Русский язык, 9 класс»  Авторы: Г.Г. Граник, Н.А. Борисенко, Г.Н. Владимирская</vt:lpstr>
      <vt:lpstr>Презентация PowerPoint</vt:lpstr>
      <vt:lpstr>Работа в парах</vt:lpstr>
      <vt:lpstr>Фрагмент учебника (7 кл., условное обозначение «Работайте в группе, в паре» – упр.282)</vt:lpstr>
      <vt:lpstr>Пример №1 задания  работы в паре 7 класс</vt:lpstr>
      <vt:lpstr>Комментарий к примеру №1</vt:lpstr>
      <vt:lpstr>Пример  №2 работы в паре 7 класс</vt:lpstr>
      <vt:lpstr>Комментарий к примеру №2</vt:lpstr>
      <vt:lpstr>Пример №3 задания  работы в паре 9 класс</vt:lpstr>
      <vt:lpstr>Комментарий примера №3 и корректировка задания учителем</vt:lpstr>
      <vt:lpstr>Пример №4  работы в паре</vt:lpstr>
      <vt:lpstr>Комментарий и дополнение  к примеру №4</vt:lpstr>
      <vt:lpstr>Пример №5. Работа в группе</vt:lpstr>
      <vt:lpstr>Таблица к примеру №5 </vt:lpstr>
      <vt:lpstr>Комментарий к примеру №5</vt:lpstr>
      <vt:lpstr>Презентация PowerPoint</vt:lpstr>
      <vt:lpstr>Комментарий к слайду №18</vt:lpstr>
      <vt:lpstr>Групповая работа на уроках</vt:lpstr>
      <vt:lpstr>Урок-конференция на тему: «Обособленные члены предложения»</vt:lpstr>
      <vt:lpstr>Мудрые мысли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парах на уроках русского языка в 9 классе по учебнику «Русский язык, 9 класс», Г.Г. Граник</dc:title>
  <dc:creator>Администратор</dc:creator>
  <cp:lastModifiedBy>admin</cp:lastModifiedBy>
  <cp:revision>57</cp:revision>
  <dcterms:created xsi:type="dcterms:W3CDTF">2016-02-08T18:15:01Z</dcterms:created>
  <dcterms:modified xsi:type="dcterms:W3CDTF">2016-02-13T20:38:54Z</dcterms:modified>
</cp:coreProperties>
</file>