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7" r:id="rId5"/>
    <p:sldId id="266" r:id="rId6"/>
    <p:sldId id="278" r:id="rId7"/>
    <p:sldId id="268" r:id="rId8"/>
    <p:sldId id="265" r:id="rId9"/>
    <p:sldId id="262" r:id="rId10"/>
    <p:sldId id="269" r:id="rId11"/>
    <p:sldId id="261" r:id="rId12"/>
    <p:sldId id="260" r:id="rId13"/>
    <p:sldId id="271" r:id="rId14"/>
    <p:sldId id="272" r:id="rId15"/>
    <p:sldId id="270" r:id="rId16"/>
    <p:sldId id="273" r:id="rId17"/>
    <p:sldId id="277" r:id="rId18"/>
    <p:sldId id="27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nsportal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Олег\Desktop\1024х76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204864"/>
            <a:ext cx="7884368" cy="46865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1600" y="1268760"/>
            <a:ext cx="74888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Приёмы </a:t>
            </a:r>
            <a:r>
              <a:rPr lang="ru-RU" sz="4000" b="1" dirty="0" err="1" smtClean="0">
                <a:solidFill>
                  <a:srgbClr val="00206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целеполагания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на уроках 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русского языка</a:t>
            </a:r>
            <a:endParaRPr lang="ru-RU" sz="4000" b="1" dirty="0">
              <a:solidFill>
                <a:srgbClr val="002060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51920" y="4293096"/>
            <a:ext cx="47525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>
                <a:latin typeface="Arial" pitchFamily="34" charset="0"/>
                <a:ea typeface="Verdana" pitchFamily="34" charset="0"/>
                <a:cs typeface="Arial" pitchFamily="34" charset="0"/>
              </a:rPr>
              <a:t>Адашан</a:t>
            </a:r>
            <a:r>
              <a:rPr lang="ru-RU" sz="28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 Елена Ивановна, учитель русского языка и литературы </a:t>
            </a:r>
          </a:p>
          <a:p>
            <a:r>
              <a:rPr lang="ru-RU" sz="28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МБОУ «</a:t>
            </a:r>
            <a:r>
              <a:rPr lang="ru-RU" sz="2800" dirty="0" err="1" smtClean="0">
                <a:latin typeface="Arial" pitchFamily="34" charset="0"/>
                <a:ea typeface="Verdana" pitchFamily="34" charset="0"/>
                <a:cs typeface="Arial" pitchFamily="34" charset="0"/>
              </a:rPr>
              <a:t>Хиславичская</a:t>
            </a:r>
            <a:r>
              <a:rPr lang="ru-RU" sz="28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 СШ»</a:t>
            </a:r>
            <a:endParaRPr lang="ru-RU" sz="2800" dirty="0"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691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Приемы  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целеполагания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Визуальные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Тема-вопрос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Работа над понятием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Ситуация яркого пятна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Исключение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Домысливание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Проблемная ситуация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Группировка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Аудиальные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Подводящий диалог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Собери слово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Исключение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Проблема предыдущего урока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48072"/>
          </a:xfrm>
        </p:spPr>
        <p:txBody>
          <a:bodyPr>
            <a:noAutofit/>
          </a:bodyPr>
          <a:lstStyle/>
          <a:p>
            <a:pPr lvl="0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Тема-вопрос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endParaRPr lang="ru-RU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20688"/>
            <a:ext cx="8749636" cy="5976664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ru-RU" sz="11200" dirty="0" smtClean="0">
                <a:latin typeface="Arial" pitchFamily="34" charset="0"/>
                <a:cs typeface="Arial" pitchFamily="34" charset="0"/>
              </a:rPr>
              <a:t>        Тему урока формулируется в виде вопроса.</a:t>
            </a:r>
          </a:p>
          <a:p>
            <a:pPr algn="just">
              <a:buNone/>
            </a:pPr>
            <a:r>
              <a:rPr lang="ru-RU" sz="11200" dirty="0" smtClean="0">
                <a:latin typeface="Arial" pitchFamily="34" charset="0"/>
                <a:cs typeface="Arial" pitchFamily="34" charset="0"/>
              </a:rPr>
              <a:t>   Обучающимся необходимо построить план действий, чтобы ответить на поставленный вопрос. Дети выдвигают свои  мнения, чем больше мнений, чем лучше развито умение слушать друг друга и поддерживать идеи других, тем интереснее и быстрее проходит работа. </a:t>
            </a:r>
          </a:p>
          <a:p>
            <a:pPr algn="just">
              <a:buNone/>
            </a:pPr>
            <a:r>
              <a:rPr lang="ru-RU" sz="11200" dirty="0" smtClean="0">
                <a:latin typeface="Arial" pitchFamily="34" charset="0"/>
                <a:cs typeface="Arial" pitchFamily="34" charset="0"/>
              </a:rPr>
              <a:t>Например, для темы урока "Как изменяются причастия?" строим  план действий:</a:t>
            </a:r>
          </a:p>
          <a:p>
            <a:pPr algn="just">
              <a:buNone/>
            </a:pPr>
            <a:r>
              <a:rPr lang="ru-RU" sz="11200" dirty="0" smtClean="0">
                <a:latin typeface="Arial" pitchFamily="34" charset="0"/>
                <a:cs typeface="Arial" pitchFamily="34" charset="0"/>
              </a:rPr>
              <a:t>1.  Повторить знания об имени прилагательном.</a:t>
            </a:r>
          </a:p>
          <a:p>
            <a:pPr algn="just">
              <a:buNone/>
            </a:pPr>
            <a:r>
              <a:rPr lang="ru-RU" sz="11200" dirty="0" smtClean="0">
                <a:latin typeface="Arial" pitchFamily="34" charset="0"/>
                <a:cs typeface="Arial" pitchFamily="34" charset="0"/>
              </a:rPr>
              <a:t>2.  Определить, с какими частями речи сочетается.</a:t>
            </a:r>
          </a:p>
          <a:p>
            <a:pPr algn="just">
              <a:buNone/>
            </a:pPr>
            <a:r>
              <a:rPr lang="ru-RU" sz="11200" dirty="0" smtClean="0">
                <a:latin typeface="Arial" pitchFamily="34" charset="0"/>
                <a:cs typeface="Arial" pitchFamily="34" charset="0"/>
              </a:rPr>
              <a:t>3.Изменить несколько причастий вместе с именами существительными.</a:t>
            </a:r>
          </a:p>
          <a:p>
            <a:pPr algn="just">
              <a:buNone/>
            </a:pPr>
            <a:r>
              <a:rPr lang="ru-RU" sz="11200" dirty="0" smtClean="0">
                <a:latin typeface="Arial" pitchFamily="34" charset="0"/>
                <a:cs typeface="Arial" pitchFamily="34" charset="0"/>
              </a:rPr>
              <a:t>4.Определить закономерность изменений, сделать вывод.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Работа над понятием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Учащимся предлагается для зрительного восприятия название темы урока с просьбой объяснить значение каждого слова или отыскать в "Толковом словаре". Например, тема урока " Склонение имён существительных". Далее, от значения слова определяется цель урока.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Ситуация Яркого пятна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290513" algn="just">
              <a:buNone/>
            </a:pPr>
            <a:r>
              <a:rPr lang="ru-RU" sz="3500" dirty="0" smtClean="0">
                <a:latin typeface="Arial" pitchFamily="34" charset="0"/>
                <a:cs typeface="Arial" pitchFamily="34" charset="0"/>
              </a:rPr>
              <a:t> Например, при изучении темы «Правописание корней с чередующими гласными </a:t>
            </a:r>
            <a:r>
              <a:rPr lang="ru-RU" sz="3500" dirty="0" err="1" smtClean="0">
                <a:latin typeface="Arial" pitchFamily="34" charset="0"/>
                <a:cs typeface="Arial" pitchFamily="34" charset="0"/>
              </a:rPr>
              <a:t>е-и</a:t>
            </a:r>
            <a:r>
              <a:rPr lang="ru-RU" sz="3500" dirty="0" smtClean="0">
                <a:latin typeface="Arial" pitchFamily="34" charset="0"/>
                <a:cs typeface="Arial" pitchFamily="34" charset="0"/>
              </a:rPr>
              <a:t>» пишутся примеры и выделяется нужную орфограмму  другим цветом. Анализируются примеры,  через зрительное восприятие внимание концентрируется на выделенном предмете. Совместно определяется  правило написания  корней с чередующими е –и.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Группировка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354013" algn="just">
              <a:buNone/>
            </a:pPr>
            <a:r>
              <a:rPr lang="ru-RU" sz="3500" dirty="0" smtClean="0">
                <a:latin typeface="Arial" pitchFamily="34" charset="0"/>
                <a:cs typeface="Arial" pitchFamily="34" charset="0"/>
              </a:rPr>
              <a:t>Дается  ряд слов,  предлагается детям разделить их  на группы, обосновывая свои высказывания. Основанием классификации будут внешние признаки, а вопрос: "Почему имеют такие признаки?" будет задачей урока.</a:t>
            </a:r>
          </a:p>
          <a:p>
            <a:pPr marL="0" indent="354013" algn="just">
              <a:buNone/>
            </a:pPr>
            <a:r>
              <a:rPr lang="ru-RU" sz="3500" dirty="0" smtClean="0">
                <a:latin typeface="Arial" pitchFamily="34" charset="0"/>
                <a:cs typeface="Arial" pitchFamily="34" charset="0"/>
              </a:rPr>
              <a:t>Например,  тема урока "Мягкий знак в именах существительных после шипящих" рассматривается  на классификации слов: луч, ночь, речь, сторож, ключ, вещь, мышь, хвощ, печь.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Домысливание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5040560"/>
          </a:xfrm>
        </p:spPr>
        <p:txBody>
          <a:bodyPr>
            <a:normAutofit fontScale="32500" lnSpcReduction="20000"/>
          </a:bodyPr>
          <a:lstStyle/>
          <a:p>
            <a:pPr indent="187325" algn="ctr">
              <a:buNone/>
            </a:pPr>
            <a:endParaRPr lang="ru-RU" sz="11100" dirty="0" smtClean="0">
              <a:latin typeface="Arial" pitchFamily="34" charset="0"/>
              <a:cs typeface="Arial" pitchFamily="34" charset="0"/>
            </a:endParaRPr>
          </a:p>
          <a:p>
            <a:pPr indent="187325" algn="ctr">
              <a:buNone/>
            </a:pPr>
            <a:r>
              <a:rPr lang="ru-RU" sz="11100" dirty="0" smtClean="0">
                <a:latin typeface="Arial" pitchFamily="34" charset="0"/>
                <a:cs typeface="Arial" pitchFamily="34" charset="0"/>
              </a:rPr>
              <a:t>Предлагается  тема урока и </a:t>
            </a:r>
          </a:p>
          <a:p>
            <a:pPr indent="187325" algn="ctr">
              <a:buNone/>
            </a:pPr>
            <a:r>
              <a:rPr lang="ru-RU" sz="11100" dirty="0" smtClean="0">
                <a:latin typeface="Arial" pitchFamily="34" charset="0"/>
                <a:cs typeface="Arial" pitchFamily="34" charset="0"/>
              </a:rPr>
              <a:t>слова- "помощники":</a:t>
            </a:r>
          </a:p>
          <a:p>
            <a:pPr algn="ctr"/>
            <a:r>
              <a:rPr lang="ru-RU" sz="11100" dirty="0" smtClean="0">
                <a:latin typeface="Arial" pitchFamily="34" charset="0"/>
                <a:cs typeface="Arial" pitchFamily="34" charset="0"/>
              </a:rPr>
              <a:t>повторим</a:t>
            </a:r>
          </a:p>
          <a:p>
            <a:pPr algn="ctr"/>
            <a:r>
              <a:rPr lang="ru-RU" sz="11100" dirty="0" smtClean="0">
                <a:latin typeface="Arial" pitchFamily="34" charset="0"/>
                <a:cs typeface="Arial" pitchFamily="34" charset="0"/>
              </a:rPr>
              <a:t> изучим</a:t>
            </a:r>
          </a:p>
          <a:p>
            <a:pPr algn="ctr"/>
            <a:r>
              <a:rPr lang="ru-RU" sz="11100" dirty="0" smtClean="0">
                <a:latin typeface="Arial" pitchFamily="34" charset="0"/>
                <a:cs typeface="Arial" pitchFamily="34" charset="0"/>
              </a:rPr>
              <a:t> узнаем</a:t>
            </a:r>
          </a:p>
          <a:p>
            <a:pPr algn="ctr"/>
            <a:r>
              <a:rPr lang="ru-RU" sz="11100" dirty="0" smtClean="0">
                <a:latin typeface="Arial" pitchFamily="34" charset="0"/>
                <a:cs typeface="Arial" pitchFamily="34" charset="0"/>
              </a:rPr>
              <a:t>  проверим</a:t>
            </a:r>
          </a:p>
          <a:p>
            <a:pPr algn="ctr">
              <a:buNone/>
            </a:pPr>
            <a:r>
              <a:rPr lang="ru-RU" sz="11100" dirty="0" smtClean="0">
                <a:latin typeface="Arial" pitchFamily="34" charset="0"/>
                <a:cs typeface="Arial" pitchFamily="34" charset="0"/>
              </a:rPr>
              <a:t>С помощью слов - "помощников" дети формулируют цели урока.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Проблема предыдущего урока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pPr indent="379413" algn="just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 конце урока детям предлагается  задание, в ходе которого должны возникнуть трудности с выполнением, из-за недостаточности знаний или недостаточностью времени, что подразумевает продолжение работы на следующем уроке. Таким образом, тему урока можно сформулировать накануне, а на следующем уроке лишь восстанавливаем  в памяти и обосновываем.</a:t>
            </a:r>
          </a:p>
          <a:p>
            <a:pPr indent="379413" algn="just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Например, на уроках русского языка (вставить буквы, слова, поставить знаки препинания; найти ключевые слова, ошибки; собрать текст, восстановить; составить собственный текст, привести примеры, составить план, алгоритм и  т.д.). Вот на примере таких заданий можно сформулировать цели к следующему уроку. </a:t>
            </a:r>
          </a:p>
          <a:p>
            <a:pPr indent="379413" algn="just"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Вывод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Все названные способы постановки учебной задачи активизируют мысль ребёнка, его воображение и эмоции, так как ставят его в ситуацию, когда решение неизвестно заранее. Следует использовать разные способы постановки учебной задачи, не повторяясь из урока в урок.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Источники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00200"/>
            <a:ext cx="8820472" cy="4525963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  <a:endParaRPr lang="ru-RU" sz="2400" dirty="0" smtClean="0"/>
          </a:p>
          <a:p>
            <a:pPr lvl="1"/>
            <a:r>
              <a:rPr lang="ru-RU" sz="9600" dirty="0" err="1" smtClean="0">
                <a:latin typeface="Arial" pitchFamily="34" charset="0"/>
                <a:cs typeface="Arial" pitchFamily="34" charset="0"/>
              </a:rPr>
              <a:t>Добротина</a:t>
            </a:r>
            <a:r>
              <a:rPr lang="ru-RU" sz="9600" dirty="0" smtClean="0">
                <a:latin typeface="Arial" pitchFamily="34" charset="0"/>
                <a:cs typeface="Arial" pitchFamily="34" charset="0"/>
              </a:rPr>
              <a:t> И.Г. Современные модели уроков русского языка. Пособие для учителей образовательных организаций. </a:t>
            </a:r>
            <a:r>
              <a:rPr lang="ru-RU" sz="9600" err="1" smtClean="0">
                <a:latin typeface="Arial" pitchFamily="34" charset="0"/>
                <a:cs typeface="Arial" pitchFamily="34" charset="0"/>
              </a:rPr>
              <a:t>М</a:t>
            </a:r>
            <a:r>
              <a:rPr lang="ru-RU" sz="9600" smtClean="0">
                <a:latin typeface="Arial" pitchFamily="34" charset="0"/>
                <a:cs typeface="Arial" pitchFamily="34" charset="0"/>
              </a:rPr>
              <a:t>.: Просвещение</a:t>
            </a:r>
            <a:r>
              <a:rPr lang="ru-RU" sz="9600" dirty="0" smtClean="0">
                <a:latin typeface="Arial" pitchFamily="34" charset="0"/>
                <a:cs typeface="Arial" pitchFamily="34" charset="0"/>
              </a:rPr>
              <a:t>, 2014</a:t>
            </a:r>
          </a:p>
          <a:p>
            <a:pPr lvl="1"/>
            <a:r>
              <a:rPr lang="ru-RU" sz="9600" dirty="0" smtClean="0">
                <a:latin typeface="Arial" pitchFamily="34" charset="0"/>
                <a:cs typeface="Arial" pitchFamily="34" charset="0"/>
              </a:rPr>
              <a:t>Пашкевич А.В. </a:t>
            </a:r>
            <a:r>
              <a:rPr lang="ru-RU" sz="9600" dirty="0" err="1" smtClean="0">
                <a:latin typeface="Arial" pitchFamily="34" charset="0"/>
                <a:cs typeface="Arial" pitchFamily="34" charset="0"/>
              </a:rPr>
              <a:t>Компетентностно-ориентированный</a:t>
            </a:r>
            <a:r>
              <a:rPr lang="ru-RU" sz="9600" dirty="0" smtClean="0">
                <a:latin typeface="Arial" pitchFamily="34" charset="0"/>
                <a:cs typeface="Arial" pitchFamily="34" charset="0"/>
              </a:rPr>
              <a:t> урок. Волгоград:  Учитель, 2013</a:t>
            </a:r>
          </a:p>
          <a:p>
            <a:pPr lvl="1"/>
            <a:r>
              <a:rPr lang="ru-RU" sz="9600" dirty="0" smtClean="0">
                <a:latin typeface="Arial" pitchFamily="34" charset="0"/>
                <a:cs typeface="Arial" pitchFamily="34" charset="0"/>
              </a:rPr>
              <a:t>Шаблоны презентаций. [Электронный ресурс]. – 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URL</a:t>
            </a:r>
            <a:r>
              <a:rPr lang="ru-RU" sz="9600" dirty="0" smtClean="0">
                <a:latin typeface="Arial" pitchFamily="34" charset="0"/>
                <a:cs typeface="Arial" pitchFamily="34" charset="0"/>
              </a:rPr>
              <a:t>: http://учебныепрезентации.рф/shablony.html</a:t>
            </a:r>
          </a:p>
          <a:p>
            <a:pPr>
              <a:buNone/>
            </a:pPr>
            <a:r>
              <a:rPr lang="ru-RU" sz="9600" dirty="0" smtClean="0">
                <a:latin typeface="Arial" pitchFamily="34" charset="0"/>
                <a:cs typeface="Arial" pitchFamily="34" charset="0"/>
              </a:rPr>
              <a:t>         (дата обращения 08.02.2016)</a:t>
            </a:r>
          </a:p>
          <a:p>
            <a:pPr algn="ctr">
              <a:buNone/>
            </a:pPr>
            <a:r>
              <a:rPr lang="ru-RU" sz="9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hlinkClick r:id="rId2"/>
              </a:rPr>
              <a:t>- Материалы сайта  </a:t>
            </a:r>
            <a:r>
              <a:rPr lang="en-US" sz="9600" u="sng" dirty="0" smtClean="0">
                <a:latin typeface="Arial" pitchFamily="34" charset="0"/>
                <a:cs typeface="Arial" pitchFamily="34" charset="0"/>
              </a:rPr>
              <a:t>http://www.uchportal.ru/publ/24-1-0-4193</a:t>
            </a:r>
            <a:endParaRPr lang="ru-RU" sz="9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96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ru-RU" sz="8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80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1619672" y="1340768"/>
            <a:ext cx="6768752" cy="4392488"/>
          </a:xfrm>
          <a:prstGeom prst="round2DiagRect">
            <a:avLst>
              <a:gd name="adj1" fmla="val 5886"/>
              <a:gd name="adj2" fmla="val 0"/>
            </a:avLst>
          </a:prstGeom>
          <a:solidFill>
            <a:schemeClr val="lt1">
              <a:alpha val="65000"/>
            </a:schemeClr>
          </a:solidFill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sz="2400" dirty="0" smtClean="0"/>
              <a:t>  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Люди с ясными, прописанными целями выполняют гораздо больше и за более короткий период времени, чем люди без целей, которые такое не могут себе даже представить </a:t>
            </a:r>
            <a:endParaRPr lang="ru-RU" sz="36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667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Целеполагание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-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1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процесс: </a:t>
            </a:r>
          </a:p>
          <a:p>
            <a:pPr algn="ctr">
              <a:buFontTx/>
              <a:buChar char="-"/>
            </a:pPr>
            <a:r>
              <a:rPr lang="ru-RU" sz="11200" dirty="0" smtClean="0">
                <a:latin typeface="Arial" pitchFamily="34" charset="0"/>
                <a:cs typeface="Arial" pitchFamily="34" charset="0"/>
              </a:rPr>
              <a:t>выбора и реального определения цели (идеальный образ будущего результата деятельности); </a:t>
            </a:r>
          </a:p>
          <a:p>
            <a:pPr algn="ctr">
              <a:buFontTx/>
              <a:buChar char="-"/>
            </a:pPr>
            <a:r>
              <a:rPr lang="ru-RU" sz="11200" dirty="0" smtClean="0">
                <a:latin typeface="Arial" pitchFamily="34" charset="0"/>
                <a:cs typeface="Arial" pitchFamily="34" charset="0"/>
              </a:rPr>
              <a:t>совместной деятельности учащихся и педагога по постановке цели, планированию деятельности, выбору содержания деятельности и определению критериев результативности .</a:t>
            </a:r>
          </a:p>
          <a:p>
            <a:pPr algn="ctr">
              <a:buNone/>
            </a:pPr>
            <a:r>
              <a:rPr lang="ru-RU" sz="11200" dirty="0" err="1" smtClean="0">
                <a:latin typeface="Arial" pitchFamily="34" charset="0"/>
                <a:cs typeface="Arial" pitchFamily="34" charset="0"/>
              </a:rPr>
              <a:t>Целеполагание</a:t>
            </a:r>
            <a:r>
              <a:rPr lang="ru-RU" sz="11200" dirty="0" smtClean="0">
                <a:latin typeface="Arial" pitchFamily="34" charset="0"/>
                <a:cs typeface="Arial" pitchFamily="34" charset="0"/>
              </a:rPr>
              <a:t> должно быть субъектным и соответствовать планируемому результату. </a:t>
            </a:r>
          </a:p>
          <a:p>
            <a:pPr algn="ctr">
              <a:buNone/>
            </a:pPr>
            <a:r>
              <a:rPr lang="ru-RU" sz="11200" dirty="0" smtClean="0">
                <a:latin typeface="Arial" pitchFamily="34" charset="0"/>
                <a:cs typeface="Arial" pitchFamily="34" charset="0"/>
              </a:rPr>
              <a:t>Цель – это то, к чему стремятся, то, что надо осуществить.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Цели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Глобальные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Традиционно на уроке ставится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глобальная цель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т.е. цель которую невозможно достичь за один урок. Глобальные цели – это ориентиры человеческой деятельности. Например, «интеллектуальное развитие учащихся», «овладение знаниями, необходимыми для практической деятельности».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Локальные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Если цель связана с конкретным уроком – это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локальная цель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Диагностичность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цели означает, что имеются средства и возможности проверить, достигнута ли эта цель.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Триединая цель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892480" cy="4525963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Образовательная – соотносится с темой и содержанием урока, его дидактической задачей;</a:t>
            </a:r>
          </a:p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Развивающая – развитие познавательных (интеллекта), коммуникативных, регулятивных (воля) УУД;</a:t>
            </a:r>
          </a:p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Воспитательная – формирование личностных УУД через содержание учебного материала.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57222" y="274638"/>
            <a:ext cx="9787006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Группы целей по А.В.Хуторскому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личностные цели</a:t>
            </a: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предметные цели </a:t>
            </a:r>
          </a:p>
          <a:p>
            <a:pPr algn="ctr"/>
            <a:r>
              <a:rPr lang="ru-RU" dirty="0" err="1" smtClean="0">
                <a:latin typeface="Arial" pitchFamily="34" charset="0"/>
                <a:cs typeface="Arial" pitchFamily="34" charset="0"/>
              </a:rPr>
              <a:t>креативные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цели </a:t>
            </a: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когнитивные цели </a:t>
            </a:r>
          </a:p>
          <a:p>
            <a:pPr algn="ctr"/>
            <a:r>
              <a:rPr lang="ru-RU" dirty="0" err="1" smtClean="0">
                <a:latin typeface="Arial" pitchFamily="34" charset="0"/>
                <a:cs typeface="Arial" pitchFamily="34" charset="0"/>
              </a:rPr>
              <a:t>оргдеятельностные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цели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33244"/>
            <a:ext cx="9143999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6334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Доминантное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слово в формулировке цели должно быть выражено 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глаголом совершенного вида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Наличие такого глагола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означает предположение законченных действий, результаты которых и надо контролировать: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3200" baseline="0" dirty="0" smtClean="0">
                <a:latin typeface="Arial" pitchFamily="34" charset="0"/>
                <a:cs typeface="Arial" pitchFamily="34" charset="0"/>
              </a:rPr>
              <a:t> сформировать …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познакомить…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3200" baseline="0" dirty="0" smtClean="0">
                <a:latin typeface="Arial" pitchFamily="34" charset="0"/>
                <a:cs typeface="Arial" pitchFamily="34" charset="0"/>
              </a:rPr>
              <a:t> дать представление …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раскрыть…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3200" baseline="0" dirty="0" smtClean="0">
                <a:latin typeface="Arial" pitchFamily="34" charset="0"/>
                <a:cs typeface="Arial" pitchFamily="34" charset="0"/>
              </a:rPr>
              <a:t> продемонстрировать…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соотнести…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3200" baseline="0" dirty="0" smtClean="0">
                <a:latin typeface="Arial" pitchFamily="34" charset="0"/>
                <a:cs typeface="Arial" pitchFamily="34" charset="0"/>
              </a:rPr>
              <a:t> систематизировать…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96552" y="0"/>
            <a:ext cx="9937104" cy="1417638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Алгоритм постановки диагностических целей урока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1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 Что смогут узнать обучающиеся  из уроков? </a:t>
            </a:r>
          </a:p>
          <a:p>
            <a:pPr algn="ctr"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2. Какие понятия  они  будут осваивать на уроках? </a:t>
            </a:r>
          </a:p>
          <a:p>
            <a:pPr algn="ctr"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3.  Чему научатся? Какие умения будут осваивать, на каком уровне? </a:t>
            </a:r>
          </a:p>
          <a:p>
            <a:pPr algn="ctr"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4.  Что они смогут сделать во время урока и после него дома?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Условия использования приёмов 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целеполагания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Учёт уровня знаний и опыта детей</a:t>
            </a:r>
          </a:p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Доступность, т.е. разрешимая степень трудности</a:t>
            </a:r>
          </a:p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Толерантность</a:t>
            </a:r>
          </a:p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Вся работа должна быть направлена на активную мыслительную деятельность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796</Words>
  <Application>Microsoft Office PowerPoint</Application>
  <PresentationFormat>Экран (4:3)</PresentationFormat>
  <Paragraphs>103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Целеполагание -</vt:lpstr>
      <vt:lpstr>Цели</vt:lpstr>
      <vt:lpstr>Триединая цель</vt:lpstr>
      <vt:lpstr>Группы целей по А.В.Хуторскому</vt:lpstr>
      <vt:lpstr>Слайд 7</vt:lpstr>
      <vt:lpstr>Алгоритм постановки диагностических целей урока</vt:lpstr>
      <vt:lpstr>Условия использования приёмов целеполагания</vt:lpstr>
      <vt:lpstr>Приемы  целеполагания</vt:lpstr>
      <vt:lpstr>Тема-вопрос </vt:lpstr>
      <vt:lpstr>Работа над понятием</vt:lpstr>
      <vt:lpstr>Ситуация Яркого пятна</vt:lpstr>
      <vt:lpstr>Группировка</vt:lpstr>
      <vt:lpstr>Домысливание</vt:lpstr>
      <vt:lpstr>Проблема предыдущего урока</vt:lpstr>
      <vt:lpstr>Вывод</vt:lpstr>
      <vt:lpstr>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User</cp:lastModifiedBy>
  <cp:revision>84</cp:revision>
  <dcterms:created xsi:type="dcterms:W3CDTF">2012-08-01T10:59:38Z</dcterms:created>
  <dcterms:modified xsi:type="dcterms:W3CDTF">2016-02-13T10:59:43Z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601040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