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61" r:id="rId5"/>
    <p:sldId id="262" r:id="rId6"/>
    <p:sldId id="263" r:id="rId7"/>
    <p:sldId id="272" r:id="rId8"/>
    <p:sldId id="273" r:id="rId9"/>
    <p:sldId id="265" r:id="rId10"/>
    <p:sldId id="270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CC00"/>
    <a:srgbClr val="FF5050"/>
    <a:srgbClr val="800000"/>
    <a:srgbClr val="FFFFCC"/>
    <a:srgbClr val="0000FF"/>
    <a:srgbClr val="3399FF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0D7F8-13A0-4B65-9912-EC3B72089BC9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7D580-7FEF-41EB-B5B9-0533381AC6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0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0613" y="933450"/>
            <a:ext cx="4487862" cy="3365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610100" cy="3732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0DE0-38F1-4762-B052-4B3FC13DE71F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2540-6E25-498D-948D-069C8B4C6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3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0DE0-38F1-4762-B052-4B3FC13DE71F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2540-6E25-498D-948D-069C8B4C6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0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0DE0-38F1-4762-B052-4B3FC13DE71F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2540-6E25-498D-948D-069C8B4C6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8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0DE0-38F1-4762-B052-4B3FC13DE71F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2540-6E25-498D-948D-069C8B4C6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3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0DE0-38F1-4762-B052-4B3FC13DE71F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2540-6E25-498D-948D-069C8B4C6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6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0DE0-38F1-4762-B052-4B3FC13DE71F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2540-6E25-498D-948D-069C8B4C6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2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0DE0-38F1-4762-B052-4B3FC13DE71F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2540-6E25-498D-948D-069C8B4C6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7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0DE0-38F1-4762-B052-4B3FC13DE71F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2540-6E25-498D-948D-069C8B4C6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2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0DE0-38F1-4762-B052-4B3FC13DE71F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2540-6E25-498D-948D-069C8B4C6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0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0DE0-38F1-4762-B052-4B3FC13DE71F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2540-6E25-498D-948D-069C8B4C6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0DE0-38F1-4762-B052-4B3FC13DE71F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2540-6E25-498D-948D-069C8B4C6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0DE0-38F1-4762-B052-4B3FC13DE71F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2540-6E25-498D-948D-069C8B4C6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1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76872"/>
            <a:ext cx="842493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деятельности</a:t>
            </a:r>
          </a:p>
          <a:p>
            <a:pPr algn="ctr"/>
            <a:r>
              <a:rPr lang="ru-RU" sz="4400" b="1" dirty="0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воспитателя в условиях введения</a:t>
            </a:r>
            <a:br>
              <a:rPr lang="ru-RU" sz="4400" b="1" dirty="0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dirty="0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</a:t>
            </a:r>
            <a:r>
              <a:rPr lang="ru-RU" sz="4400" b="1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дошкольного </a:t>
            </a:r>
            <a:r>
              <a:rPr lang="ru-RU" sz="4400" b="1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 </a:t>
            </a:r>
            <a:endParaRPr lang="ru-RU" sz="4400" b="1" dirty="0" smtClean="0">
              <a:ln w="1905">
                <a:solidFill>
                  <a:srgbClr val="8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800" b="1" dirty="0">
              <a:ln w="1905">
                <a:solidFill>
                  <a:srgbClr val="8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ds6.vega-int.ru/images/i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857500" cy="1095376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Алябьева</a:t>
            </a:r>
            <a:r>
              <a:rPr lang="ru-RU" dirty="0"/>
              <a:t> Наталья Анатольевна, заведующий МБДОУ «Детский сад № 6» г. Починка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5216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0"/>
            <a:ext cx="46085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normalizeH="0" baseline="0" dirty="0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Планирование, по ФГОС ДО, основывается на комплексно-тематическом принципе.</a:t>
            </a:r>
          </a:p>
          <a:p>
            <a:pPr lvl="0" indent="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700808"/>
            <a:ext cx="8064896" cy="49685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  <a:cs typeface="Times New Roman" pitchFamily="18" charset="0"/>
              </a:rPr>
              <a:t>Алгоритм работы:</a:t>
            </a:r>
          </a:p>
          <a:p>
            <a:pPr lvl="0" indent="2857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  <a:cs typeface="Times New Roman" pitchFamily="18" charset="0"/>
              </a:rPr>
              <a:t>выбирается тема, рассчитанная на несколько недель;</a:t>
            </a:r>
          </a:p>
          <a:p>
            <a:pPr lvl="0" indent="2857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  <a:cs typeface="Times New Roman" pitchFamily="18" charset="0"/>
              </a:rPr>
              <a:t>все формы образовательной работы продолжают выбранную тему;</a:t>
            </a:r>
          </a:p>
          <a:p>
            <a:pPr lvl="0" indent="2857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  <a:cs typeface="Times New Roman" pitchFamily="18" charset="0"/>
              </a:rPr>
              <a:t>для родителей предлагаются краткие рекомендации по организации совместной детско-взрослой деятельности в домашних условиях;</a:t>
            </a:r>
          </a:p>
          <a:p>
            <a:pPr lvl="0" indent="2857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  <a:cs typeface="Times New Roman" pitchFamily="18" charset="0"/>
              </a:rPr>
              <a:t>каждая тема заканчивается проведением итогового мероприятия.</a:t>
            </a:r>
          </a:p>
        </p:txBody>
      </p:sp>
      <p:pic>
        <p:nvPicPr>
          <p:cNvPr id="5" name="Picture 2" descr="http://ds6.vega-int.ru/images/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590928" cy="1376523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1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5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85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85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85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785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319176_getImag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88641"/>
            <a:ext cx="8856984" cy="255454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Детский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сад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 сад, где расцветают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детские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души.</a:t>
            </a:r>
          </a:p>
          <a:p>
            <a:pPr indent="457200" algn="just"/>
            <a:endParaRPr lang="ru-RU" sz="4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indent="457200" algn="just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И. Бунин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12360" cy="585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 noChangeAspect="1" noChangeArrowheads="1"/>
          </p:cNvPicPr>
          <p:nvPr/>
        </p:nvPicPr>
        <p:blipFill>
          <a:blip r:embed="rId2" cstate="print"/>
          <a:srcRect l="31770" t="11667" r="32813" b="7500"/>
          <a:stretch>
            <a:fillRect/>
          </a:stretch>
        </p:blipFill>
        <p:spPr bwMode="auto">
          <a:xfrm>
            <a:off x="4788024" y="548680"/>
            <a:ext cx="4150057" cy="5919854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700808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утвержден приказом Министерства образования и науки Российской Федерации</a:t>
            </a:r>
            <a:b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 17 октября 2013 г. № 1155. ФГОС ДО – совокупность обязательных требований к дошкольному образованию.</a:t>
            </a:r>
            <a:endParaRPr lang="ru-RU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ds6.vega-int.ru/images/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353444" cy="902154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6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8"/>
            <a:ext cx="62592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8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Каким должен быть воспитатель?</a:t>
            </a:r>
            <a:endParaRPr lang="ru-RU" sz="4400" b="1" dirty="0">
              <a:ln w="1905">
                <a:solidFill>
                  <a:srgbClr val="8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" name="Picture 2" descr="http://ds6.vega-int.ru/images/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493"/>
            <a:ext cx="3045068" cy="1167277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&amp;Scy;&amp;Tcy;&amp;Rcy;&amp;Acy;&amp;Ncy;&amp;Icy;&amp;CHcy;&amp;Kcy;&amp;Acy; &amp;Pcy;&amp;Rcy;&amp;Icy;&amp;Vcy;&amp;IEcy;&amp;Tcy;&amp;Scy;&amp;Tcy;&amp;Vcy;&amp;Icy;&amp;YAcy; - sidorovodss Jimdo-Page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691276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3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s6.vega-int.ru/images/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590928" cy="1376523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131840" y="2924944"/>
            <a:ext cx="3456384" cy="1872208"/>
            <a:chOff x="508815" y="1534197"/>
            <a:chExt cx="1809591" cy="1994192"/>
          </a:xfrm>
        </p:grpSpPr>
        <p:sp>
          <p:nvSpPr>
            <p:cNvPr id="6" name="Овал 5"/>
            <p:cNvSpPr/>
            <p:nvPr/>
          </p:nvSpPr>
          <p:spPr>
            <a:xfrm>
              <a:off x="508815" y="1534197"/>
              <a:ext cx="1809591" cy="1994192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773824" y="1826239"/>
              <a:ext cx="1279573" cy="1410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rgbClr val="800000"/>
                  </a:solidFill>
                  <a:effectLst>
                    <a:outerShdw blurRad="60007" dist="200025" dir="15000000" sx="107000" sy="107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Comic Sans MS" pitchFamily="66" charset="0"/>
                </a:rPr>
                <a:t>Воспитатель-профессионал</a:t>
              </a:r>
              <a:endParaRPr lang="ru-RU" sz="2400" b="1" kern="1200" dirty="0">
                <a:solidFill>
                  <a:srgbClr val="800000"/>
                </a:solidFill>
                <a:effectLst>
                  <a:outerShdw blurRad="60007" dist="200025" dir="15000000" sx="107000" sy="107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8" name="Стрелка вверх 7"/>
          <p:cNvSpPr/>
          <p:nvPr/>
        </p:nvSpPr>
        <p:spPr>
          <a:xfrm>
            <a:off x="4644008" y="2204864"/>
            <a:ext cx="340616" cy="690376"/>
          </a:xfrm>
          <a:prstGeom prst="up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79912" y="1268760"/>
            <a:ext cx="2088232" cy="93177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Творческая инициатива</a:t>
            </a:r>
            <a:endParaRPr lang="ru-RU" sz="16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2834179">
            <a:off x="6426935" y="2723139"/>
            <a:ext cx="340616" cy="690376"/>
          </a:xfrm>
          <a:prstGeom prst="up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660232" y="1916832"/>
            <a:ext cx="2088232" cy="1062832"/>
            <a:chOff x="3240356" y="2016224"/>
            <a:chExt cx="1583727" cy="1422872"/>
          </a:xfrm>
        </p:grpSpPr>
        <p:sp>
          <p:nvSpPr>
            <p:cNvPr id="17" name="Овал 16"/>
            <p:cNvSpPr/>
            <p:nvPr/>
          </p:nvSpPr>
          <p:spPr>
            <a:xfrm>
              <a:off x="3240356" y="2016224"/>
              <a:ext cx="1583727" cy="142287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3472288" y="2224599"/>
              <a:ext cx="1119863" cy="1006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Comic Sans MS" pitchFamily="66" charset="0"/>
                </a:rPr>
                <a:t>Новые методы и технологии</a:t>
              </a:r>
              <a:endParaRPr lang="ru-RU" sz="1600" b="1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9" name="Стрелка вверх 18"/>
          <p:cNvSpPr/>
          <p:nvPr/>
        </p:nvSpPr>
        <p:spPr>
          <a:xfrm rot="18575001">
            <a:off x="2851914" y="2819535"/>
            <a:ext cx="340616" cy="690376"/>
          </a:xfrm>
          <a:prstGeom prst="up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971600" y="2060848"/>
            <a:ext cx="2088232" cy="1040734"/>
            <a:chOff x="-2304256" y="2736304"/>
            <a:chExt cx="2088232" cy="1040734"/>
          </a:xfrm>
        </p:grpSpPr>
        <p:sp>
          <p:nvSpPr>
            <p:cNvPr id="21" name="Овал 20"/>
            <p:cNvSpPr/>
            <p:nvPr/>
          </p:nvSpPr>
          <p:spPr>
            <a:xfrm>
              <a:off x="-2304256" y="2736304"/>
              <a:ext cx="2088232" cy="100811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2" name="Овал 4"/>
            <p:cNvSpPr/>
            <p:nvPr/>
          </p:nvSpPr>
          <p:spPr>
            <a:xfrm>
              <a:off x="-1872208" y="2736304"/>
              <a:ext cx="1196161" cy="1040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err="1" smtClean="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Comic Sans MS" pitchFamily="66" charset="0"/>
                </a:rPr>
                <a:t>Самообра-зование</a:t>
              </a:r>
              <a:endParaRPr lang="ru-RU" sz="1600" b="1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3" name="Стрелка вверх 22"/>
          <p:cNvSpPr/>
          <p:nvPr/>
        </p:nvSpPr>
        <p:spPr>
          <a:xfrm rot="6699220">
            <a:off x="6585563" y="4089554"/>
            <a:ext cx="340616" cy="690376"/>
          </a:xfrm>
          <a:prstGeom prst="up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4324098">
            <a:off x="2840923" y="4128619"/>
            <a:ext cx="340616" cy="690376"/>
          </a:xfrm>
          <a:prstGeom prst="up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851920" y="5517232"/>
            <a:ext cx="2088232" cy="93177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Профессио-нальные</a:t>
            </a:r>
            <a:r>
              <a:rPr lang="ru-RU" sz="16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навыки</a:t>
            </a:r>
            <a:endParaRPr lang="ru-RU" sz="16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876256" y="4437112"/>
            <a:ext cx="2088232" cy="1040734"/>
            <a:chOff x="-2304256" y="2736304"/>
            <a:chExt cx="2088232" cy="1040734"/>
          </a:xfrm>
        </p:grpSpPr>
        <p:sp>
          <p:nvSpPr>
            <p:cNvPr id="27" name="Овал 26"/>
            <p:cNvSpPr/>
            <p:nvPr/>
          </p:nvSpPr>
          <p:spPr>
            <a:xfrm>
              <a:off x="-2304256" y="2736304"/>
              <a:ext cx="2088232" cy="100811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8" name="Овал 4"/>
            <p:cNvSpPr/>
            <p:nvPr/>
          </p:nvSpPr>
          <p:spPr>
            <a:xfrm>
              <a:off x="-1872208" y="2736304"/>
              <a:ext cx="1196161" cy="1040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Comic Sans MS" pitchFamily="66" charset="0"/>
                </a:rPr>
                <a:t>Кругозор</a:t>
              </a:r>
              <a:endParaRPr lang="ru-RU" sz="1600" b="1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27584" y="4509120"/>
            <a:ext cx="2088232" cy="1062832"/>
            <a:chOff x="3240356" y="2016224"/>
            <a:chExt cx="1583727" cy="1422872"/>
          </a:xfrm>
        </p:grpSpPr>
        <p:sp>
          <p:nvSpPr>
            <p:cNvPr id="30" name="Овал 29"/>
            <p:cNvSpPr/>
            <p:nvPr/>
          </p:nvSpPr>
          <p:spPr>
            <a:xfrm>
              <a:off x="3240356" y="2016224"/>
              <a:ext cx="1583727" cy="142287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1" name="Овал 4"/>
            <p:cNvSpPr/>
            <p:nvPr/>
          </p:nvSpPr>
          <p:spPr>
            <a:xfrm>
              <a:off x="3472288" y="2224599"/>
              <a:ext cx="1119863" cy="1006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Comic Sans MS" pitchFamily="66" charset="0"/>
                </a:rPr>
                <a:t>Интересы</a:t>
              </a:r>
              <a:endParaRPr lang="ru-RU" sz="1600" b="1" kern="12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32" name="Стрелка вверх 31"/>
          <p:cNvSpPr/>
          <p:nvPr/>
        </p:nvSpPr>
        <p:spPr>
          <a:xfrm rot="10800000">
            <a:off x="4716016" y="4797152"/>
            <a:ext cx="340616" cy="690376"/>
          </a:xfrm>
          <a:prstGeom prst="up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50mm.ru/images/fun_pictures_23/05_fun_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26072" cy="5085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4581128"/>
            <a:ext cx="7853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Специфика стандарта дошкольного образования:</a:t>
            </a:r>
          </a:p>
          <a:p>
            <a:pPr marL="342900" lvl="0" indent="-342900" algn="just"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Достижения детей – совокупность личностных качеств.</a:t>
            </a:r>
          </a:p>
          <a:p>
            <a:pPr marL="342900" lvl="0" indent="-342900" algn="just"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Отсутствие жесткой предметности.</a:t>
            </a:r>
          </a:p>
          <a:p>
            <a:pPr marL="342900" lvl="0" indent="-342900" algn="just"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Отсутствие жестких требований к результатам освоения программы.</a:t>
            </a:r>
          </a:p>
          <a:p>
            <a:pPr marL="342900" lvl="0" indent="-342900" algn="just"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Индивидуальный подход к ребенку и игра.</a:t>
            </a:r>
          </a:p>
          <a:p>
            <a:pPr marL="342900" lvl="0" indent="-342900" algn="just"/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ds6.vega-int.ru/images/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590928" cy="1376523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979712" y="1772816"/>
            <a:ext cx="4824536" cy="4608512"/>
          </a:xfrm>
          <a:prstGeom prst="ellipse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555776" y="1772816"/>
            <a:ext cx="3600400" cy="3744416"/>
          </a:xfrm>
          <a:prstGeom prst="triangle">
            <a:avLst/>
          </a:prstGeom>
          <a:solidFill>
            <a:srgbClr val="800000"/>
          </a:solidFill>
          <a:ln>
            <a:solidFill>
              <a:srgbClr val="8000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1400" b="1" dirty="0" smtClean="0"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5976" y="1988840"/>
            <a:ext cx="1831581" cy="461476"/>
          </a:xfrm>
          <a:prstGeom prst="roundRect">
            <a:avLst/>
          </a:prstGeom>
          <a:solidFill>
            <a:srgbClr val="FFFFCC"/>
          </a:solidFill>
          <a:ln>
            <a:solidFill>
              <a:srgbClr val="8000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600" b="1" dirty="0" smtClean="0">
                <a:solidFill>
                  <a:srgbClr val="800000"/>
                </a:solidFill>
                <a:latin typeface="Comic Sans MS" pitchFamily="66" charset="0"/>
              </a:rPr>
              <a:t>Активность</a:t>
            </a:r>
            <a:endParaRPr lang="ru-RU" sz="16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55976" y="2492896"/>
            <a:ext cx="1831581" cy="720080"/>
          </a:xfrm>
          <a:prstGeom prst="roundRect">
            <a:avLst/>
          </a:prstGeom>
          <a:solidFill>
            <a:srgbClr val="FFFFCC"/>
          </a:solidFill>
          <a:ln>
            <a:solidFill>
              <a:srgbClr val="8000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50000"/>
              <a:hueOff val="178370"/>
              <a:satOff val="-2846"/>
              <a:lumOff val="2740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400" b="1" dirty="0" smtClean="0">
                <a:solidFill>
                  <a:srgbClr val="800000"/>
                </a:solidFill>
                <a:latin typeface="Comic Sans MS" pitchFamily="66" charset="0"/>
              </a:rPr>
              <a:t>Деловое взаимодействие и общение</a:t>
            </a:r>
            <a:endParaRPr lang="ru-RU" sz="1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5976" y="3284984"/>
            <a:ext cx="1831581" cy="667030"/>
          </a:xfrm>
          <a:prstGeom prst="roundRect">
            <a:avLst/>
          </a:prstGeom>
          <a:solidFill>
            <a:srgbClr val="FFFFCC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50000"/>
              <a:hueOff val="178370"/>
              <a:satOff val="-2846"/>
              <a:lumOff val="2740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400" b="1" dirty="0" smtClean="0">
                <a:solidFill>
                  <a:srgbClr val="800000"/>
                </a:solidFill>
                <a:latin typeface="Comic Sans MS" pitchFamily="66" charset="0"/>
              </a:rPr>
              <a:t>Накопление информации</a:t>
            </a:r>
            <a:endParaRPr lang="ru-RU" sz="1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7873028">
            <a:off x="1852665" y="3153220"/>
            <a:ext cx="222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Процесс обучения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87824" y="486916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CC"/>
                </a:solidFill>
              </a:rPr>
              <a:t>Специфическая детская</a:t>
            </a:r>
          </a:p>
          <a:p>
            <a:pPr algn="ctr"/>
            <a:r>
              <a:rPr lang="ru-RU" b="1" dirty="0" smtClean="0">
                <a:solidFill>
                  <a:srgbClr val="FFFFCC"/>
                </a:solidFill>
              </a:rPr>
              <a:t> деятельность</a:t>
            </a:r>
            <a:endParaRPr lang="ru-RU" b="1" dirty="0">
              <a:solidFill>
                <a:srgbClr val="FFFFCC"/>
              </a:solidFill>
            </a:endParaRPr>
          </a:p>
        </p:txBody>
      </p:sp>
      <p:pic>
        <p:nvPicPr>
          <p:cNvPr id="23" name="Picture 2" descr="http://ds6.vega-int.ru/images/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590928" cy="1376523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355976" y="4077072"/>
            <a:ext cx="1831581" cy="720080"/>
          </a:xfrm>
          <a:prstGeom prst="roundRect">
            <a:avLst/>
          </a:prstGeom>
          <a:solidFill>
            <a:srgbClr val="FFFFCC"/>
          </a:solidFill>
          <a:ln>
            <a:solidFill>
              <a:srgbClr val="8000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50000"/>
              <a:hueOff val="178370"/>
              <a:satOff val="-2846"/>
              <a:lumOff val="2740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400" b="1" dirty="0" smtClean="0">
                <a:solidFill>
                  <a:srgbClr val="800000"/>
                </a:solidFill>
                <a:latin typeface="Comic Sans MS" pitchFamily="66" charset="0"/>
              </a:rPr>
              <a:t>Формирование знаний, умений. навыков</a:t>
            </a:r>
            <a:endParaRPr lang="ru-RU" sz="1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  <p:bldP spid="22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79512" y="1772816"/>
            <a:ext cx="4032448" cy="3960440"/>
          </a:xfrm>
          <a:prstGeom prst="ellipse">
            <a:avLst/>
          </a:prstGeom>
          <a:solidFill>
            <a:srgbClr val="FF5050"/>
          </a:solidFill>
          <a:ln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 descr="http://ds6.vega-int.ru/images/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590928" cy="1376523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5004048" y="1844824"/>
            <a:ext cx="3960440" cy="3888432"/>
          </a:xfrm>
          <a:prstGeom prst="ellipse">
            <a:avLst/>
          </a:prstGeom>
          <a:solidFill>
            <a:srgbClr val="3399FF"/>
          </a:solidFill>
          <a:ln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350138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 descr="C:\Users\го\Desktop\доклад фгос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04864"/>
            <a:ext cx="2657475" cy="30765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" name="Нашивка 15"/>
          <p:cNvSpPr/>
          <p:nvPr/>
        </p:nvSpPr>
        <p:spPr>
          <a:xfrm>
            <a:off x="3635896" y="2780928"/>
            <a:ext cx="1944216" cy="576064"/>
          </a:xfrm>
          <a:prstGeom prst="chevron">
            <a:avLst/>
          </a:prstGeom>
          <a:solidFill>
            <a:srgbClr val="FFCC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 rot="10800000">
            <a:off x="3563888" y="3861048"/>
            <a:ext cx="1944216" cy="576064"/>
          </a:xfrm>
          <a:prstGeom prst="chevron">
            <a:avLst/>
          </a:prstGeom>
          <a:solidFill>
            <a:srgbClr val="FFCC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1520" y="3717032"/>
            <a:ext cx="1944216" cy="1944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800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Включенность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воспитателя в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наравне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детьми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de-DE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88024" y="4221088"/>
            <a:ext cx="1684709" cy="20162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000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Свободное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общение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перемещение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детей во время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55776" y="4221088"/>
            <a:ext cx="1627188" cy="20462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8000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Добровольное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присоединение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дошкольников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 деятельности</a:t>
            </a:r>
            <a:endParaRPr lang="de-DE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04248" y="3717032"/>
            <a:ext cx="2015579" cy="1965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Открытый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временной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конец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endCxn id="21508" idx="0"/>
          </p:cNvCxnSpPr>
          <p:nvPr/>
        </p:nvCxnSpPr>
        <p:spPr>
          <a:xfrm flipH="1">
            <a:off x="1223628" y="2276872"/>
            <a:ext cx="3852428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21511" idx="0"/>
          </p:cNvCxnSpPr>
          <p:nvPr/>
        </p:nvCxnSpPr>
        <p:spPr>
          <a:xfrm>
            <a:off x="6732240" y="2492896"/>
            <a:ext cx="107979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21510" idx="0"/>
          </p:cNvCxnSpPr>
          <p:nvPr/>
        </p:nvCxnSpPr>
        <p:spPr>
          <a:xfrm flipH="1">
            <a:off x="3369370" y="2492896"/>
            <a:ext cx="213873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652120" y="2564904"/>
            <a:ext cx="360040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4644008" y="548680"/>
            <a:ext cx="3167781" cy="2016224"/>
            <a:chOff x="3096348" y="2088232"/>
            <a:chExt cx="1378344" cy="1320252"/>
          </a:xfrm>
        </p:grpSpPr>
        <p:sp>
          <p:nvSpPr>
            <p:cNvPr id="17" name="Овал 16"/>
            <p:cNvSpPr/>
            <p:nvPr/>
          </p:nvSpPr>
          <p:spPr>
            <a:xfrm>
              <a:off x="3096348" y="2088232"/>
              <a:ext cx="1378344" cy="1320252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3298202" y="2281578"/>
              <a:ext cx="974636" cy="93356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Партнерска</a:t>
              </a:r>
              <a:r>
                <a:rPr lang="ru-RU" sz="2400" b="1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я деятельность  взрослого с детьми</a:t>
              </a:r>
              <a:endParaRPr lang="ru-RU" sz="2400" b="1" kern="12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pic>
        <p:nvPicPr>
          <p:cNvPr id="27" name="Picture 2" descr="http://ds6.vega-int.ru/images/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590928" cy="1376523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211960" y="548680"/>
            <a:ext cx="3528392" cy="1995974"/>
            <a:chOff x="3096343" y="4075476"/>
            <a:chExt cx="1376731" cy="1210935"/>
          </a:xfrm>
        </p:grpSpPr>
        <p:sp>
          <p:nvSpPr>
            <p:cNvPr id="3" name="Овал 2"/>
            <p:cNvSpPr/>
            <p:nvPr/>
          </p:nvSpPr>
          <p:spPr>
            <a:xfrm>
              <a:off x="3096343" y="4075476"/>
              <a:ext cx="1376731" cy="1210935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3297961" y="4252813"/>
              <a:ext cx="973495" cy="85626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Ведущие педагогические технологии</a:t>
              </a:r>
              <a:endParaRPr lang="ru-RU" sz="2400" b="1" kern="12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2" descr="http://ds6.vega-int.ru/images/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590928" cy="1376523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771800" y="2276872"/>
            <a:ext cx="1922710" cy="936104"/>
          </a:xfrm>
          <a:prstGeom prst="straightConnector1">
            <a:avLst/>
          </a:prstGeom>
          <a:ln>
            <a:solidFill>
              <a:srgbClr val="FF5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79512" y="2564904"/>
            <a:ext cx="2952328" cy="2520280"/>
          </a:xfrm>
          <a:prstGeom prst="ellipse">
            <a:avLst/>
          </a:prstGeom>
          <a:solidFill>
            <a:srgbClr val="FFCC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Здоровье-сберегающие</a:t>
            </a:r>
            <a:r>
              <a:rPr lang="ru-RU" sz="2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технологии</a:t>
            </a:r>
            <a:endParaRPr lang="ru-RU" sz="2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23728" y="4337720"/>
            <a:ext cx="3744416" cy="2520280"/>
          </a:xfrm>
          <a:prstGeom prst="ellipse">
            <a:avLst/>
          </a:prstGeom>
          <a:solidFill>
            <a:srgbClr val="FFCC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Информационно-коммуникативные технологии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96136" y="3356992"/>
            <a:ext cx="3096344" cy="2520280"/>
          </a:xfrm>
          <a:prstGeom prst="ellipse">
            <a:avLst/>
          </a:prstGeom>
          <a:solidFill>
            <a:srgbClr val="FFCC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Технологии проектной деятельности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283968" y="2492896"/>
            <a:ext cx="1224136" cy="2160240"/>
          </a:xfrm>
          <a:prstGeom prst="straightConnector1">
            <a:avLst/>
          </a:prstGeom>
          <a:ln>
            <a:solidFill>
              <a:srgbClr val="FF5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588224" y="2492896"/>
            <a:ext cx="504056" cy="1152128"/>
          </a:xfrm>
          <a:prstGeom prst="straightConnector1">
            <a:avLst/>
          </a:prstGeom>
          <a:ln>
            <a:solidFill>
              <a:srgbClr val="FF5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740352" y="6021288"/>
            <a:ext cx="79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и др.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Термический</Template>
  <TotalTime>716</TotalTime>
  <Words>210</Words>
  <Application>Microsoft Office PowerPoint</Application>
  <PresentationFormat>Экран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КДО-5</cp:lastModifiedBy>
  <cp:revision>62</cp:revision>
  <dcterms:created xsi:type="dcterms:W3CDTF">2014-09-21T11:54:34Z</dcterms:created>
  <dcterms:modified xsi:type="dcterms:W3CDTF">2015-12-23T11:30:48Z</dcterms:modified>
</cp:coreProperties>
</file>