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90" r:id="rId2"/>
    <p:sldId id="374" r:id="rId3"/>
    <p:sldId id="373" r:id="rId4"/>
    <p:sldId id="368" r:id="rId5"/>
    <p:sldId id="370" r:id="rId6"/>
    <p:sldId id="366" r:id="rId7"/>
    <p:sldId id="354" r:id="rId8"/>
    <p:sldId id="364" r:id="rId9"/>
    <p:sldId id="406" r:id="rId10"/>
    <p:sldId id="357" r:id="rId11"/>
    <p:sldId id="384" r:id="rId12"/>
    <p:sldId id="381" r:id="rId13"/>
    <p:sldId id="399" r:id="rId14"/>
    <p:sldId id="388" r:id="rId15"/>
    <p:sldId id="391" r:id="rId16"/>
    <p:sldId id="389" r:id="rId17"/>
    <p:sldId id="375" r:id="rId18"/>
    <p:sldId id="393" r:id="rId19"/>
    <p:sldId id="392" r:id="rId20"/>
    <p:sldId id="387" r:id="rId21"/>
    <p:sldId id="390" r:id="rId22"/>
    <p:sldId id="358" r:id="rId23"/>
    <p:sldId id="405" r:id="rId24"/>
    <p:sldId id="402" r:id="rId25"/>
    <p:sldId id="401" r:id="rId26"/>
    <p:sldId id="328" r:id="rId27"/>
    <p:sldId id="361" r:id="rId28"/>
    <p:sldId id="380" r:id="rId29"/>
    <p:sldId id="395" r:id="rId30"/>
    <p:sldId id="397" r:id="rId31"/>
    <p:sldId id="307" r:id="rId32"/>
    <p:sldId id="400" r:id="rId33"/>
    <p:sldId id="407" r:id="rId34"/>
    <p:sldId id="382" r:id="rId35"/>
    <p:sldId id="383" r:id="rId36"/>
    <p:sldId id="403" r:id="rId37"/>
    <p:sldId id="349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D2D"/>
    <a:srgbClr val="993366"/>
    <a:srgbClr val="FF00FF"/>
    <a:srgbClr val="FF9999"/>
    <a:srgbClr val="CC0000"/>
    <a:srgbClr val="484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4" autoAdjust="0"/>
    <p:restoredTop sz="99653" autoAdjust="0"/>
  </p:normalViewPr>
  <p:slideViewPr>
    <p:cSldViewPr>
      <p:cViewPr>
        <p:scale>
          <a:sx n="70" d="100"/>
          <a:sy n="70" d="100"/>
        </p:scale>
        <p:origin x="-5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3933BD-3862-4873-BFF3-7B630CD3DD5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FBC9FF-D72A-430E-A987-1BDC28679593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ru-RU" sz="1800" b="1" dirty="0" smtClean="0"/>
            <a:t>Подготовительная группа (6-7 лет) </a:t>
          </a:r>
          <a:br>
            <a:rPr lang="ru-RU" sz="1800" b="1" dirty="0" smtClean="0"/>
          </a:br>
          <a:r>
            <a:rPr lang="ru-RU" sz="1800" b="1" dirty="0" smtClean="0"/>
            <a:t>«Каждый ребенок – творец» </a:t>
          </a:r>
          <a:endParaRPr lang="ru-RU" sz="1800" b="1" u="none" dirty="0">
            <a:solidFill>
              <a:schemeClr val="bg1"/>
            </a:solidFill>
            <a:effectLst/>
          </a:endParaRPr>
        </a:p>
      </dgm:t>
    </dgm:pt>
    <dgm:pt modelId="{E99A8A8E-E29D-4F5D-BBFA-8A47ACA83F32}" type="parTrans" cxnId="{79D463AF-9A48-4BD5-9F5F-57A30D8C19C5}">
      <dgm:prSet/>
      <dgm:spPr/>
      <dgm:t>
        <a:bodyPr/>
        <a:lstStyle/>
        <a:p>
          <a:endParaRPr lang="ru-RU"/>
        </a:p>
      </dgm:t>
    </dgm:pt>
    <dgm:pt modelId="{62BFF297-00F3-4E41-9E53-9481B630AFBB}" type="sibTrans" cxnId="{79D463AF-9A48-4BD5-9F5F-57A30D8C19C5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70FD7CB6-0BD9-4EC1-AE8D-DC68FC89714E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ru-RU" sz="1800" b="1" dirty="0" smtClean="0"/>
            <a:t>Старшая группа (5-6 лет) </a:t>
          </a:r>
          <a:br>
            <a:rPr lang="ru-RU" sz="1800" b="1" dirty="0" smtClean="0"/>
          </a:br>
          <a:r>
            <a:rPr lang="ru-RU" sz="1800" b="1" dirty="0" smtClean="0"/>
            <a:t>«Расцвет почемучек». </a:t>
          </a:r>
          <a:r>
            <a:rPr lang="ru-RU" altLang="ru-RU" sz="1800" b="1" u="none" dirty="0" smtClean="0">
              <a:solidFill>
                <a:schemeClr val="bg1"/>
              </a:solidFill>
              <a:effectLst/>
            </a:rPr>
            <a:t>Яркие проявления природного потенциала, творческое развитие </a:t>
          </a:r>
          <a:endParaRPr lang="ru-RU" sz="1800" b="1" u="none" dirty="0">
            <a:solidFill>
              <a:schemeClr val="bg1"/>
            </a:solidFill>
            <a:effectLst/>
          </a:endParaRPr>
        </a:p>
      </dgm:t>
    </dgm:pt>
    <dgm:pt modelId="{40BDEC4C-625B-4E0F-B054-DE01EF16A0E3}" type="parTrans" cxnId="{F3732E24-7CE4-4404-A6F8-FC0DD339D2AD}">
      <dgm:prSet/>
      <dgm:spPr/>
      <dgm:t>
        <a:bodyPr/>
        <a:lstStyle/>
        <a:p>
          <a:endParaRPr lang="ru-RU"/>
        </a:p>
      </dgm:t>
    </dgm:pt>
    <dgm:pt modelId="{B84D9BA1-4990-49FE-A47A-62F97EFA166F}" type="sibTrans" cxnId="{F3732E24-7CE4-4404-A6F8-FC0DD339D2AD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41CEF7C-92A4-4BF1-B6AE-84CB12B9AC64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ru-RU" sz="1800" b="1" dirty="0" smtClean="0"/>
            <a:t>Средняя группа (4-5 лет) </a:t>
          </a:r>
          <a:br>
            <a:rPr lang="ru-RU" sz="1800" b="1" dirty="0" smtClean="0"/>
          </a:br>
          <a:r>
            <a:rPr lang="ru-RU" sz="1800" b="1" dirty="0" smtClean="0"/>
            <a:t>«Развитие почемучек». </a:t>
          </a:r>
          <a:r>
            <a:rPr lang="ru-RU" altLang="ru-RU" sz="1800" b="1" dirty="0" smtClean="0">
              <a:solidFill>
                <a:schemeClr val="bg1"/>
              </a:solidFill>
              <a:effectLst/>
            </a:rPr>
            <a:t>Интерес, желание, творческий поиск (формирование знаний и умений)</a:t>
          </a:r>
        </a:p>
        <a:p>
          <a:endParaRPr lang="ru-RU" sz="1300" b="1" dirty="0"/>
        </a:p>
      </dgm:t>
    </dgm:pt>
    <dgm:pt modelId="{EED8CD5F-F46D-40DE-AFC1-AABA5D41DDE0}" type="parTrans" cxnId="{1DBF780C-9AA0-49A9-81BA-AEE5B225538E}">
      <dgm:prSet/>
      <dgm:spPr/>
      <dgm:t>
        <a:bodyPr/>
        <a:lstStyle/>
        <a:p>
          <a:endParaRPr lang="ru-RU"/>
        </a:p>
      </dgm:t>
    </dgm:pt>
    <dgm:pt modelId="{99B9A86D-DCB6-4B01-8DD2-3B93E4B6BE24}" type="sibTrans" cxnId="{1DBF780C-9AA0-49A9-81BA-AEE5B225538E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EDAC7E94-B52D-45EC-A543-35965ABD0DB2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ru-RU" sz="1800" b="1" dirty="0" smtClean="0"/>
            <a:t>Вторая младшая группа (3-4 года) </a:t>
          </a:r>
        </a:p>
        <a:p>
          <a:r>
            <a:rPr lang="ru-RU" sz="1800" b="1" dirty="0" smtClean="0"/>
            <a:t>«Почемучки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». </a:t>
          </a:r>
          <a:r>
            <a:rPr lang="ru-RU" alt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Погружение в деятельность. </a:t>
          </a:r>
        </a:p>
        <a:p>
          <a:r>
            <a:rPr lang="ru-RU" alt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Начальные признаки природного потенциала</a:t>
          </a:r>
          <a:endParaRPr lang="ru-RU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B8CF8A-CCD9-4655-988D-8713609C4F28}" type="parTrans" cxnId="{51669EFA-A9C0-4EB0-B28E-6C49E61AA036}">
      <dgm:prSet/>
      <dgm:spPr/>
      <dgm:t>
        <a:bodyPr/>
        <a:lstStyle/>
        <a:p>
          <a:endParaRPr lang="ru-RU"/>
        </a:p>
      </dgm:t>
    </dgm:pt>
    <dgm:pt modelId="{950DA9D8-E230-4897-9BA9-D205F72A1850}" type="sibTrans" cxnId="{51669EFA-A9C0-4EB0-B28E-6C49E61AA036}">
      <dgm:prSet/>
      <dgm:spPr/>
      <dgm:t>
        <a:bodyPr/>
        <a:lstStyle/>
        <a:p>
          <a:endParaRPr lang="ru-RU"/>
        </a:p>
      </dgm:t>
    </dgm:pt>
    <dgm:pt modelId="{11BED237-53F3-4DA8-AFA9-62E5D361656B}" type="pres">
      <dgm:prSet presAssocID="{C83933BD-3862-4873-BFF3-7B630CD3DD5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AD5103-99E0-4DB8-89D3-9CA567341FEA}" type="pres">
      <dgm:prSet presAssocID="{C83933BD-3862-4873-BFF3-7B630CD3DD50}" presName="dummyMaxCanvas" presStyleCnt="0">
        <dgm:presLayoutVars/>
      </dgm:prSet>
      <dgm:spPr/>
    </dgm:pt>
    <dgm:pt modelId="{8251CDE4-BAA0-47F5-A3E1-28CF68B9DA9B}" type="pres">
      <dgm:prSet presAssocID="{C83933BD-3862-4873-BFF3-7B630CD3DD50}" presName="FourNodes_1" presStyleLbl="node1" presStyleIdx="0" presStyleCnt="4" custScaleY="72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49A16-B3EE-4645-AF29-E357A40DCB80}" type="pres">
      <dgm:prSet presAssocID="{C83933BD-3862-4873-BFF3-7B630CD3DD50}" presName="FourNodes_2" presStyleLbl="node1" presStyleIdx="1" presStyleCnt="4" custScaleY="72365" custLinFactNeighborX="-2783" custLinFactNeighborY="-37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7253A-9938-4CF1-98A1-C3C030D12207}" type="pres">
      <dgm:prSet presAssocID="{C83933BD-3862-4873-BFF3-7B630CD3DD50}" presName="FourNodes_3" presStyleLbl="node1" presStyleIdx="2" presStyleCnt="4" custScaleY="80799" custLinFactNeighborX="-6089" custLinFactNeighborY="-71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F6CE2-DA8E-4816-991C-400854F8B32A}" type="pres">
      <dgm:prSet presAssocID="{C83933BD-3862-4873-BFF3-7B630CD3DD50}" presName="FourNodes_4" presStyleLbl="node1" presStyleIdx="3" presStyleCnt="4" custScaleY="90968" custLinFactNeighborX="-8439" custLinFactNeighborY="-97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C525F-C5FE-4A9C-80EA-614E8275D6E5}" type="pres">
      <dgm:prSet presAssocID="{C83933BD-3862-4873-BFF3-7B630CD3DD50}" presName="FourConn_1-2" presStyleLbl="fgAccFollowNode1" presStyleIdx="0" presStyleCnt="3" custAng="10800000" custScaleX="100068" custScaleY="100000" custLinFactX="51049" custLinFactNeighborX="100000" custLinFactNeighborY="49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3B63A-7FB8-44F7-84B2-9C8D7F643250}" type="pres">
      <dgm:prSet presAssocID="{C83933BD-3862-4873-BFF3-7B630CD3DD50}" presName="FourConn_2-3" presStyleLbl="fgAccFollowNode1" presStyleIdx="1" presStyleCnt="3" custAng="10800000" custLinFactX="12206" custLinFactNeighborX="100000" custLinFactNeighborY="15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1734C-BBD1-4438-B86C-F7EAC37DE99D}" type="pres">
      <dgm:prSet presAssocID="{C83933BD-3862-4873-BFF3-7B630CD3DD50}" presName="FourConn_3-4" presStyleLbl="fgAccFollowNode1" presStyleIdx="2" presStyleCnt="3" custAng="10800000" custLinFactNeighborX="92797" custLinFactNeighborY="-25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2A1F0-41D6-4372-AA74-97AC2A43488F}" type="pres">
      <dgm:prSet presAssocID="{C83933BD-3862-4873-BFF3-7B630CD3DD5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27056-3801-46F5-ADC3-6E366ADD3140}" type="pres">
      <dgm:prSet presAssocID="{C83933BD-3862-4873-BFF3-7B630CD3DD5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F5AE9-65C1-41F7-8471-9E6201A7B99A}" type="pres">
      <dgm:prSet presAssocID="{C83933BD-3862-4873-BFF3-7B630CD3DD5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AC448-B5F7-4548-81E4-DC238A0AF0B5}" type="pres">
      <dgm:prSet presAssocID="{C83933BD-3862-4873-BFF3-7B630CD3DD5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0A9136-DCA9-4B44-BBAE-6396E17F6E8D}" type="presOf" srcId="{F41CEF7C-92A4-4BF1-B6AE-84CB12B9AC64}" destId="{DE7F5AE9-65C1-41F7-8471-9E6201A7B99A}" srcOrd="1" destOrd="0" presId="urn:microsoft.com/office/officeart/2005/8/layout/vProcess5"/>
    <dgm:cxn modelId="{0E65D0F2-10B4-4909-BD51-8498183889DC}" type="presOf" srcId="{B84D9BA1-4990-49FE-A47A-62F97EFA166F}" destId="{DBA3B63A-7FB8-44F7-84B2-9C8D7F643250}" srcOrd="0" destOrd="0" presId="urn:microsoft.com/office/officeart/2005/8/layout/vProcess5"/>
    <dgm:cxn modelId="{80F4C437-ACD8-4E64-87EA-ED433B448B2D}" type="presOf" srcId="{F41CEF7C-92A4-4BF1-B6AE-84CB12B9AC64}" destId="{E777253A-9938-4CF1-98A1-C3C030D12207}" srcOrd="0" destOrd="0" presId="urn:microsoft.com/office/officeart/2005/8/layout/vProcess5"/>
    <dgm:cxn modelId="{3C9AB3EA-1B15-4596-8DD1-2659C934C865}" type="presOf" srcId="{EDAC7E94-B52D-45EC-A543-35965ABD0DB2}" destId="{692AC448-B5F7-4548-81E4-DC238A0AF0B5}" srcOrd="1" destOrd="0" presId="urn:microsoft.com/office/officeart/2005/8/layout/vProcess5"/>
    <dgm:cxn modelId="{3ADB7BA5-5C4E-4428-B7CF-23C54DDF3433}" type="presOf" srcId="{EDAC7E94-B52D-45EC-A543-35965ABD0DB2}" destId="{E1EF6CE2-DA8E-4816-991C-400854F8B32A}" srcOrd="0" destOrd="0" presId="urn:microsoft.com/office/officeart/2005/8/layout/vProcess5"/>
    <dgm:cxn modelId="{79D463AF-9A48-4BD5-9F5F-57A30D8C19C5}" srcId="{C83933BD-3862-4873-BFF3-7B630CD3DD50}" destId="{BEFBC9FF-D72A-430E-A987-1BDC28679593}" srcOrd="0" destOrd="0" parTransId="{E99A8A8E-E29D-4F5D-BBFA-8A47ACA83F32}" sibTransId="{62BFF297-00F3-4E41-9E53-9481B630AFBB}"/>
    <dgm:cxn modelId="{F3732E24-7CE4-4404-A6F8-FC0DD339D2AD}" srcId="{C83933BD-3862-4873-BFF3-7B630CD3DD50}" destId="{70FD7CB6-0BD9-4EC1-AE8D-DC68FC89714E}" srcOrd="1" destOrd="0" parTransId="{40BDEC4C-625B-4E0F-B054-DE01EF16A0E3}" sibTransId="{B84D9BA1-4990-49FE-A47A-62F97EFA166F}"/>
    <dgm:cxn modelId="{74EFDA20-FB96-4561-A441-665490B342AB}" type="presOf" srcId="{70FD7CB6-0BD9-4EC1-AE8D-DC68FC89714E}" destId="{D0327056-3801-46F5-ADC3-6E366ADD3140}" srcOrd="1" destOrd="0" presId="urn:microsoft.com/office/officeart/2005/8/layout/vProcess5"/>
    <dgm:cxn modelId="{ED77A370-F6C1-4EC5-A427-BB0074853690}" type="presOf" srcId="{62BFF297-00F3-4E41-9E53-9481B630AFBB}" destId="{0E5C525F-C5FE-4A9C-80EA-614E8275D6E5}" srcOrd="0" destOrd="0" presId="urn:microsoft.com/office/officeart/2005/8/layout/vProcess5"/>
    <dgm:cxn modelId="{51669EFA-A9C0-4EB0-B28E-6C49E61AA036}" srcId="{C83933BD-3862-4873-BFF3-7B630CD3DD50}" destId="{EDAC7E94-B52D-45EC-A543-35965ABD0DB2}" srcOrd="3" destOrd="0" parTransId="{54B8CF8A-CCD9-4655-988D-8713609C4F28}" sibTransId="{950DA9D8-E230-4897-9BA9-D205F72A1850}"/>
    <dgm:cxn modelId="{DF93D270-E65A-4AB1-B4D1-8A8452C802A9}" type="presOf" srcId="{BEFBC9FF-D72A-430E-A987-1BDC28679593}" destId="{8251CDE4-BAA0-47F5-A3E1-28CF68B9DA9B}" srcOrd="0" destOrd="0" presId="urn:microsoft.com/office/officeart/2005/8/layout/vProcess5"/>
    <dgm:cxn modelId="{0D4DF30D-4DCA-40FA-B1AA-E817774CC3F3}" type="presOf" srcId="{99B9A86D-DCB6-4B01-8DD2-3B93E4B6BE24}" destId="{23D1734C-BBD1-4438-B86C-F7EAC37DE99D}" srcOrd="0" destOrd="0" presId="urn:microsoft.com/office/officeart/2005/8/layout/vProcess5"/>
    <dgm:cxn modelId="{1DBF780C-9AA0-49A9-81BA-AEE5B225538E}" srcId="{C83933BD-3862-4873-BFF3-7B630CD3DD50}" destId="{F41CEF7C-92A4-4BF1-B6AE-84CB12B9AC64}" srcOrd="2" destOrd="0" parTransId="{EED8CD5F-F46D-40DE-AFC1-AABA5D41DDE0}" sibTransId="{99B9A86D-DCB6-4B01-8DD2-3B93E4B6BE24}"/>
    <dgm:cxn modelId="{3352D7C0-2E18-4FFE-B08B-B2804AAE0AB6}" type="presOf" srcId="{C83933BD-3862-4873-BFF3-7B630CD3DD50}" destId="{11BED237-53F3-4DA8-AFA9-62E5D361656B}" srcOrd="0" destOrd="0" presId="urn:microsoft.com/office/officeart/2005/8/layout/vProcess5"/>
    <dgm:cxn modelId="{4E93C870-E871-4F97-BF24-86FAFB40D2EA}" type="presOf" srcId="{BEFBC9FF-D72A-430E-A987-1BDC28679593}" destId="{AE92A1F0-41D6-4372-AA74-97AC2A43488F}" srcOrd="1" destOrd="0" presId="urn:microsoft.com/office/officeart/2005/8/layout/vProcess5"/>
    <dgm:cxn modelId="{D5D19FAE-9B9D-4CCD-A9B3-BBAD32EDFB1C}" type="presOf" srcId="{70FD7CB6-0BD9-4EC1-AE8D-DC68FC89714E}" destId="{E5449A16-B3EE-4645-AF29-E357A40DCB80}" srcOrd="0" destOrd="0" presId="urn:microsoft.com/office/officeart/2005/8/layout/vProcess5"/>
    <dgm:cxn modelId="{B48BF144-0F2A-49BB-9370-C285F2ABDA0D}" type="presParOf" srcId="{11BED237-53F3-4DA8-AFA9-62E5D361656B}" destId="{0DAD5103-99E0-4DB8-89D3-9CA567341FEA}" srcOrd="0" destOrd="0" presId="urn:microsoft.com/office/officeart/2005/8/layout/vProcess5"/>
    <dgm:cxn modelId="{9CCB347A-C9BD-4E8E-97CF-BEA283A48CFC}" type="presParOf" srcId="{11BED237-53F3-4DA8-AFA9-62E5D361656B}" destId="{8251CDE4-BAA0-47F5-A3E1-28CF68B9DA9B}" srcOrd="1" destOrd="0" presId="urn:microsoft.com/office/officeart/2005/8/layout/vProcess5"/>
    <dgm:cxn modelId="{8BCAD0F3-6917-4902-8492-D8257D149942}" type="presParOf" srcId="{11BED237-53F3-4DA8-AFA9-62E5D361656B}" destId="{E5449A16-B3EE-4645-AF29-E357A40DCB80}" srcOrd="2" destOrd="0" presId="urn:microsoft.com/office/officeart/2005/8/layout/vProcess5"/>
    <dgm:cxn modelId="{CFC0A951-B522-4D25-A386-8F43F9366DA9}" type="presParOf" srcId="{11BED237-53F3-4DA8-AFA9-62E5D361656B}" destId="{E777253A-9938-4CF1-98A1-C3C030D12207}" srcOrd="3" destOrd="0" presId="urn:microsoft.com/office/officeart/2005/8/layout/vProcess5"/>
    <dgm:cxn modelId="{94C507C0-8018-4142-8CB3-889DB1331FC4}" type="presParOf" srcId="{11BED237-53F3-4DA8-AFA9-62E5D361656B}" destId="{E1EF6CE2-DA8E-4816-991C-400854F8B32A}" srcOrd="4" destOrd="0" presId="urn:microsoft.com/office/officeart/2005/8/layout/vProcess5"/>
    <dgm:cxn modelId="{5DAD8C9F-B463-4730-BB88-035076896B97}" type="presParOf" srcId="{11BED237-53F3-4DA8-AFA9-62E5D361656B}" destId="{0E5C525F-C5FE-4A9C-80EA-614E8275D6E5}" srcOrd="5" destOrd="0" presId="urn:microsoft.com/office/officeart/2005/8/layout/vProcess5"/>
    <dgm:cxn modelId="{CE064EA2-819C-4D5F-BA0B-1908DBAE5873}" type="presParOf" srcId="{11BED237-53F3-4DA8-AFA9-62E5D361656B}" destId="{DBA3B63A-7FB8-44F7-84B2-9C8D7F643250}" srcOrd="6" destOrd="0" presId="urn:microsoft.com/office/officeart/2005/8/layout/vProcess5"/>
    <dgm:cxn modelId="{741D2628-8705-44CF-91D8-549F4331AA29}" type="presParOf" srcId="{11BED237-53F3-4DA8-AFA9-62E5D361656B}" destId="{23D1734C-BBD1-4438-B86C-F7EAC37DE99D}" srcOrd="7" destOrd="0" presId="urn:microsoft.com/office/officeart/2005/8/layout/vProcess5"/>
    <dgm:cxn modelId="{729C6188-ABA0-4CDB-BC06-66DE4224BE7B}" type="presParOf" srcId="{11BED237-53F3-4DA8-AFA9-62E5D361656B}" destId="{AE92A1F0-41D6-4372-AA74-97AC2A43488F}" srcOrd="8" destOrd="0" presId="urn:microsoft.com/office/officeart/2005/8/layout/vProcess5"/>
    <dgm:cxn modelId="{E8C922C7-43AA-466D-995E-77ADFC36F14A}" type="presParOf" srcId="{11BED237-53F3-4DA8-AFA9-62E5D361656B}" destId="{D0327056-3801-46F5-ADC3-6E366ADD3140}" srcOrd="9" destOrd="0" presId="urn:microsoft.com/office/officeart/2005/8/layout/vProcess5"/>
    <dgm:cxn modelId="{D490E69A-DDC1-4D9A-843C-5209C30C65A5}" type="presParOf" srcId="{11BED237-53F3-4DA8-AFA9-62E5D361656B}" destId="{DE7F5AE9-65C1-41F7-8471-9E6201A7B99A}" srcOrd="10" destOrd="0" presId="urn:microsoft.com/office/officeart/2005/8/layout/vProcess5"/>
    <dgm:cxn modelId="{D8284114-C598-4F6A-AA68-91935F8B3329}" type="presParOf" srcId="{11BED237-53F3-4DA8-AFA9-62E5D361656B}" destId="{692AC448-B5F7-4548-81E4-DC238A0AF0B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1CDE4-BAA0-47F5-A3E1-28CF68B9DA9B}">
      <dsp:nvSpPr>
        <dsp:cNvPr id="0" name=""/>
        <dsp:cNvSpPr/>
      </dsp:nvSpPr>
      <dsp:spPr>
        <a:xfrm>
          <a:off x="0" y="165800"/>
          <a:ext cx="7171590" cy="863228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Подготовительная группа (6-7 лет) </a:t>
          </a:r>
          <a:br>
            <a:rPr lang="ru-RU" sz="1800" b="1" kern="1200" dirty="0" smtClean="0"/>
          </a:br>
          <a:r>
            <a:rPr lang="ru-RU" sz="1800" b="1" kern="1200" dirty="0" smtClean="0"/>
            <a:t>«Каждый ребенок – творец» </a:t>
          </a:r>
          <a:endParaRPr lang="ru-RU" sz="1800" b="1" u="none" kern="1200" dirty="0">
            <a:solidFill>
              <a:schemeClr val="bg1"/>
            </a:solidFill>
            <a:effectLst/>
          </a:endParaRPr>
        </a:p>
      </dsp:txBody>
      <dsp:txXfrm>
        <a:off x="25283" y="191083"/>
        <a:ext cx="5800737" cy="812662"/>
      </dsp:txXfrm>
    </dsp:sp>
    <dsp:sp modelId="{E5449A16-B3EE-4645-AF29-E357A40DCB80}">
      <dsp:nvSpPr>
        <dsp:cNvPr id="0" name=""/>
        <dsp:cNvSpPr/>
      </dsp:nvSpPr>
      <dsp:spPr>
        <a:xfrm>
          <a:off x="401035" y="1123777"/>
          <a:ext cx="7171590" cy="864638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Старшая группа (5-6 лет) </a:t>
          </a:r>
          <a:br>
            <a:rPr lang="ru-RU" sz="1800" b="1" kern="1200" dirty="0" smtClean="0"/>
          </a:br>
          <a:r>
            <a:rPr lang="ru-RU" sz="1800" b="1" kern="1200" dirty="0" smtClean="0"/>
            <a:t>«Расцвет почемучек». </a:t>
          </a:r>
          <a:r>
            <a:rPr lang="ru-RU" altLang="ru-RU" sz="1800" b="1" u="none" kern="1200" dirty="0" smtClean="0">
              <a:solidFill>
                <a:schemeClr val="bg1"/>
              </a:solidFill>
              <a:effectLst/>
            </a:rPr>
            <a:t>Яркие проявления природного потенциала, творческое развитие </a:t>
          </a:r>
          <a:endParaRPr lang="ru-RU" sz="1800" b="1" u="none" kern="1200" dirty="0">
            <a:solidFill>
              <a:schemeClr val="bg1"/>
            </a:solidFill>
            <a:effectLst/>
          </a:endParaRPr>
        </a:p>
      </dsp:txBody>
      <dsp:txXfrm>
        <a:off x="426359" y="1149101"/>
        <a:ext cx="5743682" cy="813990"/>
      </dsp:txXfrm>
    </dsp:sp>
    <dsp:sp modelId="{E777253A-9938-4CF1-98A1-C3C030D12207}">
      <dsp:nvSpPr>
        <dsp:cNvPr id="0" name=""/>
        <dsp:cNvSpPr/>
      </dsp:nvSpPr>
      <dsp:spPr>
        <a:xfrm>
          <a:off x="755598" y="2088229"/>
          <a:ext cx="7171590" cy="96541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Средняя группа (4-5 лет) </a:t>
          </a:r>
          <a:br>
            <a:rPr lang="ru-RU" sz="1800" b="1" kern="1200" dirty="0" smtClean="0"/>
          </a:br>
          <a:r>
            <a:rPr lang="ru-RU" sz="1800" b="1" kern="1200" dirty="0" smtClean="0"/>
            <a:t>«Развитие почемучек». </a:t>
          </a:r>
          <a:r>
            <a:rPr lang="ru-RU" altLang="ru-RU" sz="1800" b="1" kern="1200" dirty="0" smtClean="0">
              <a:solidFill>
                <a:schemeClr val="bg1"/>
              </a:solidFill>
              <a:effectLst/>
            </a:rPr>
            <a:t>Интерес, желание, творческий поиск (формирование знаний и умений)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/>
        </a:p>
      </dsp:txBody>
      <dsp:txXfrm>
        <a:off x="783874" y="2116505"/>
        <a:ext cx="5746742" cy="908858"/>
      </dsp:txXfrm>
    </dsp:sp>
    <dsp:sp modelId="{E1EF6CE2-DA8E-4816-991C-400854F8B32A}">
      <dsp:nvSpPr>
        <dsp:cNvPr id="0" name=""/>
        <dsp:cNvSpPr/>
      </dsp:nvSpPr>
      <dsp:spPr>
        <a:xfrm>
          <a:off x="1187687" y="3123637"/>
          <a:ext cx="7171590" cy="1086912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Вторая младшая группа (3-4 года)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«Почемучки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». </a:t>
          </a:r>
          <a:r>
            <a:rPr lang="ru-RU" altLang="ru-RU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Погружение в деятельность.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Начальные признаки природного потенциала</a:t>
          </a:r>
          <a:endParaRPr lang="ru-RU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19522" y="3155472"/>
        <a:ext cx="5730660" cy="1023242"/>
      </dsp:txXfrm>
    </dsp:sp>
    <dsp:sp modelId="{0E5C525F-C5FE-4A9C-80EA-614E8275D6E5}">
      <dsp:nvSpPr>
        <dsp:cNvPr id="0" name=""/>
        <dsp:cNvSpPr/>
      </dsp:nvSpPr>
      <dsp:spPr>
        <a:xfrm rot="10800000">
          <a:off x="7567793" y="1296142"/>
          <a:ext cx="777167" cy="776639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742656" y="1488360"/>
        <a:ext cx="427441" cy="584421"/>
      </dsp:txXfrm>
    </dsp:sp>
    <dsp:sp modelId="{DBA3B63A-7FB8-44F7-84B2-9C8D7F643250}">
      <dsp:nvSpPr>
        <dsp:cNvPr id="0" name=""/>
        <dsp:cNvSpPr/>
      </dsp:nvSpPr>
      <dsp:spPr>
        <a:xfrm rot="10800000">
          <a:off x="7867007" y="2448273"/>
          <a:ext cx="776639" cy="776639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041751" y="2640491"/>
        <a:ext cx="427151" cy="584421"/>
      </dsp:txXfrm>
    </dsp:sp>
    <dsp:sp modelId="{23D1734C-BBD1-4438-B86C-F7EAC37DE99D}">
      <dsp:nvSpPr>
        <dsp:cNvPr id="0" name=""/>
        <dsp:cNvSpPr/>
      </dsp:nvSpPr>
      <dsp:spPr>
        <a:xfrm rot="10800000">
          <a:off x="8187848" y="3541705"/>
          <a:ext cx="776639" cy="776639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362592" y="3733923"/>
        <a:ext cx="427151" cy="584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F5427-3595-4550-86D5-B310070EF63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41B5C-FADE-458F-94CA-218FC9CB3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398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3B853F-85B3-4FEE-807F-3C45E4EEFDC3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Large confetti"/>
          <p:cNvSpPr>
            <a:spLocks noChangeArrowheads="1"/>
          </p:cNvSpPr>
          <p:nvPr/>
        </p:nvSpPr>
        <p:spPr bwMode="ltGray">
          <a:xfrm>
            <a:off x="484188" y="1549400"/>
            <a:ext cx="8158162" cy="1689100"/>
          </a:xfrm>
          <a:prstGeom prst="rect">
            <a:avLst/>
          </a:prstGeom>
          <a:pattFill prst="lgConfetti">
            <a:fgClr>
              <a:schemeClr val="accent2">
                <a:alpha val="50000"/>
              </a:schemeClr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ltGray">
          <a:xfrm>
            <a:off x="8623300" y="124618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/>
          </a:p>
        </p:txBody>
      </p:sp>
      <p:sp>
        <p:nvSpPr>
          <p:cNvPr id="4104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/>
          </a:p>
        </p:txBody>
      </p:sp>
      <p:sp>
        <p:nvSpPr>
          <p:cNvPr id="4105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72FC4346-BB36-4B8B-8B6F-7E9248E608A1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0DE95E-C723-4872-A359-A3AD5E69A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FC4346-BB36-4B8B-8B6F-7E9248E608A1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DE95E-C723-4872-A359-A3AD5E69A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1488" y="284163"/>
            <a:ext cx="2044700" cy="58118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284163"/>
            <a:ext cx="5983288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FC4346-BB36-4B8B-8B6F-7E9248E608A1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DE95E-C723-4872-A359-A3AD5E69A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284163"/>
            <a:ext cx="8180388" cy="5811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FC4346-BB36-4B8B-8B6F-7E9248E608A1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16900" y="6248400"/>
            <a:ext cx="533400" cy="609600"/>
          </a:xfrm>
        </p:spPr>
        <p:txBody>
          <a:bodyPr/>
          <a:lstStyle>
            <a:lvl1pPr>
              <a:defRPr/>
            </a:lvl1pPr>
          </a:lstStyle>
          <a:p>
            <a:fld id="{5C0DE95E-C723-4872-A359-A3AD5E69A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37AC2-3A92-4AF3-9E75-5488662681A0}" type="datetimeFigureOut">
              <a:rPr lang="en-US"/>
              <a:pPr>
                <a:defRPr/>
              </a:pPr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2F188-E8C8-42E1-A9E0-0A8D1E844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FC4346-BB36-4B8B-8B6F-7E9248E608A1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DE95E-C723-4872-A359-A3AD5E69A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FC4346-BB36-4B8B-8B6F-7E9248E608A1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DE95E-C723-4872-A359-A3AD5E69A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FC4346-BB36-4B8B-8B6F-7E9248E608A1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DE95E-C723-4872-A359-A3AD5E69A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FC4346-BB36-4B8B-8B6F-7E9248E608A1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DE95E-C723-4872-A359-A3AD5E69A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FC4346-BB36-4B8B-8B6F-7E9248E608A1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DE95E-C723-4872-A359-A3AD5E69A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FC4346-BB36-4B8B-8B6F-7E9248E608A1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DE95E-C723-4872-A359-A3AD5E69A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FC4346-BB36-4B8B-8B6F-7E9248E608A1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DE95E-C723-4872-A359-A3AD5E69A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FC4346-BB36-4B8B-8B6F-7E9248E608A1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DE95E-C723-4872-A359-A3AD5E69A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28416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2FC4346-BB36-4B8B-8B6F-7E9248E608A1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3078" name="Rectangle 1030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/>
          </a:p>
        </p:txBody>
      </p:sp>
      <p:sp>
        <p:nvSpPr>
          <p:cNvPr id="3079" name="Rectangle 1031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/>
          </a:p>
        </p:txBody>
      </p:sp>
      <p:sp>
        <p:nvSpPr>
          <p:cNvPr id="3080" name="Rectangle 1032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/>
          </a:p>
        </p:txBody>
      </p:sp>
      <p:sp>
        <p:nvSpPr>
          <p:cNvPr id="3081" name="Rectangle 1033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6900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C0DE95E-C723-4872-A359-A3AD5E69A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wip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lib.ru/author/20434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52000" y="108000"/>
            <a:ext cx="7920000" cy="1260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200E34"/>
                </a:solidFill>
              </a:rPr>
              <a:t>Муниципальное бюджетное дошкольное  образовательное учреждение «Детский сад «Рябинка»</a:t>
            </a:r>
            <a:endParaRPr lang="ru-RU" sz="2800" dirty="0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643050"/>
            <a:ext cx="9144000" cy="5000660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sz="3200" b="1" dirty="0" smtClean="0"/>
              <a:t>Методическое обеспечение  образовательного процесса в ДОО   в контексте стандартизации дошкольного образования.</a:t>
            </a:r>
            <a:endParaRPr lang="ru-RU" sz="3200" dirty="0" smtClean="0"/>
          </a:p>
          <a:p>
            <a:pPr marL="0" indent="0"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Ковыренкова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Е.А.</a:t>
            </a: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заместитель заведующего МБДОУ</a:t>
            </a: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детский сад «Рябинка»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г.Дорогобуж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2015 г.</a:t>
            </a:r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endParaRPr lang="ru-RU" sz="3600" b="1" dirty="0" smtClean="0"/>
          </a:p>
        </p:txBody>
      </p:sp>
      <p:pic>
        <p:nvPicPr>
          <p:cNvPr id="5" name="Picture 2" descr="http://ryabinkador.edusite.ru/images/novyiylogotipbezfon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714884"/>
            <a:ext cx="2155679" cy="16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350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8580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b="1" dirty="0" smtClean="0"/>
              <a:t>Е. </a:t>
            </a:r>
            <a:r>
              <a:rPr lang="ru-RU" b="1" dirty="0" err="1" smtClean="0"/>
              <a:t>Е.Шулешко</a:t>
            </a:r>
            <a:r>
              <a:rPr lang="ru-RU" b="1" dirty="0" smtClean="0"/>
              <a:t> </a:t>
            </a:r>
          </a:p>
          <a:p>
            <a:pPr algn="ctr">
              <a:buFont typeface="Wingdings 2" pitchFamily="18" charset="2"/>
              <a:buNone/>
            </a:pPr>
            <a:r>
              <a:rPr lang="ru-RU" b="1" dirty="0" smtClean="0"/>
              <a:t>«Понимание грамотности».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/>
              <a:t> </a:t>
            </a:r>
          </a:p>
          <a:p>
            <a:endParaRPr lang="ru-RU" dirty="0" smtClean="0"/>
          </a:p>
        </p:txBody>
      </p:sp>
      <p:pic>
        <p:nvPicPr>
          <p:cNvPr id="14339" name="Содержимое 3" descr="http://www.knigirossii.ru/pictures/5/73/2569857_sbig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4000504"/>
            <a:ext cx="2071702" cy="2643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5" descr="http://www.bookin.org.ru/book/26176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643050"/>
            <a:ext cx="2357454" cy="3257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http://www.magazinov.net/_files/9/1/910824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1714488"/>
            <a:ext cx="2928958" cy="2185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6" descr="http://www.pedknigi.ru/img/10032564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1714488"/>
            <a:ext cx="2214563" cy="3273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639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63525"/>
            <a:ext cx="4368800" cy="3276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49663"/>
            <a:ext cx="4276725" cy="32083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3622675"/>
            <a:ext cx="4295775" cy="322262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4950"/>
            <a:ext cx="4295775" cy="322262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Световой стол\WP_20150410_01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3574" name="Прямоугольник 1"/>
          <p:cNvSpPr>
            <a:spLocks noChangeArrowheads="1"/>
          </p:cNvSpPr>
          <p:nvPr/>
        </p:nvSpPr>
        <p:spPr bwMode="auto">
          <a:xfrm>
            <a:off x="0" y="546258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инструктора по физической культуре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Легкой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О.А. по сохранению и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укреплению физического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здоровья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188913"/>
            <a:ext cx="8712968" cy="935831"/>
          </a:xfrm>
        </p:spPr>
        <p:txBody>
          <a:bodyPr/>
          <a:lstStyle/>
          <a:p>
            <a:pPr algn="ctr"/>
            <a:r>
              <a:rPr lang="ru-RU" sz="3200" dirty="0" smtClean="0"/>
              <a:t>Физкультурный праздник </a:t>
            </a:r>
            <a:br>
              <a:rPr lang="ru-RU" sz="3200" dirty="0" smtClean="0"/>
            </a:br>
            <a:r>
              <a:rPr lang="ru-RU" sz="3200" dirty="0" smtClean="0"/>
              <a:t>«Вместе дружная семья»</a:t>
            </a:r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695782"/>
            <a:ext cx="3384376" cy="2357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695780"/>
            <a:ext cx="3333281" cy="2466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4162186"/>
            <a:ext cx="3254781" cy="244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850388" y="3566850"/>
            <a:ext cx="241177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7886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000" cy="936104"/>
          </a:xfrm>
        </p:spPr>
        <p:txBody>
          <a:bodyPr/>
          <a:lstStyle/>
          <a:p>
            <a:pPr algn="ctr"/>
            <a:r>
              <a:rPr lang="ru-RU" sz="4000" dirty="0"/>
              <a:t>Т</a:t>
            </a:r>
            <a:r>
              <a:rPr lang="ru-RU" sz="4000" dirty="0" smtClean="0"/>
              <a:t>ема педагогического опыта:</a:t>
            </a:r>
            <a:r>
              <a:rPr lang="ru-RU" altLang="ru-RU" sz="4000" dirty="0" smtClean="0"/>
              <a:t> </a:t>
            </a:r>
            <a:endParaRPr lang="ru-RU" sz="4000" dirty="0" smtClean="0"/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251520" y="843500"/>
            <a:ext cx="8892480" cy="60145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ru-RU" sz="4000" b="1" dirty="0" smtClean="0">
              <a:solidFill>
                <a:schemeClr val="accent6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ru-RU" sz="4000" b="1" dirty="0" smtClean="0">
                <a:solidFill>
                  <a:schemeClr val="accent6"/>
                </a:solidFill>
              </a:rPr>
              <a:t>«</a:t>
            </a:r>
            <a:r>
              <a:rPr lang="ru-RU" sz="2800" b="1" dirty="0">
                <a:solidFill>
                  <a:schemeClr val="accent6"/>
                </a:solidFill>
              </a:rPr>
              <a:t>Развитие </a:t>
            </a:r>
            <a:r>
              <a:rPr lang="ru-RU" sz="2800" b="1" dirty="0" smtClean="0">
                <a:solidFill>
                  <a:schemeClr val="accent6"/>
                </a:solidFill>
              </a:rPr>
              <a:t>творческих способностей  </a:t>
            </a:r>
            <a:r>
              <a:rPr lang="ru-RU" sz="2800" b="1" dirty="0">
                <a:solidFill>
                  <a:schemeClr val="accent6"/>
                </a:solidFill>
              </a:rPr>
              <a:t>дошкольников </a:t>
            </a:r>
            <a:r>
              <a:rPr lang="ru-RU" sz="2800" b="1" dirty="0" smtClean="0">
                <a:solidFill>
                  <a:schemeClr val="accent6"/>
                </a:solidFill>
              </a:rPr>
              <a:t>посредством экспериментирования </a:t>
            </a:r>
            <a:br>
              <a:rPr lang="ru-RU" sz="2800" b="1" dirty="0" smtClean="0">
                <a:solidFill>
                  <a:schemeClr val="accent6"/>
                </a:solidFill>
              </a:rPr>
            </a:br>
            <a:r>
              <a:rPr lang="ru-RU" sz="2800" b="1" dirty="0" smtClean="0">
                <a:solidFill>
                  <a:schemeClr val="accent6"/>
                </a:solidFill>
              </a:rPr>
              <a:t>в изобразительной деятельности</a:t>
            </a:r>
            <a:r>
              <a:rPr lang="ru-RU" sz="4000" b="1" dirty="0" smtClean="0">
                <a:solidFill>
                  <a:schemeClr val="accent6"/>
                </a:solidFill>
              </a:rPr>
              <a:t>»</a:t>
            </a:r>
          </a:p>
          <a:p>
            <a:pPr marL="0" indent="0" algn="ctr">
              <a:buFont typeface="Arial" charset="0"/>
              <a:buNone/>
            </a:pPr>
            <a:endParaRPr lang="ru-RU" altLang="ru-RU" sz="2400" dirty="0" smtClean="0"/>
          </a:p>
          <a:p>
            <a:pPr marL="0" indent="0" algn="ctr">
              <a:buFont typeface="Arial" charset="0"/>
              <a:buNone/>
            </a:pPr>
            <a:r>
              <a:rPr lang="ru-RU" altLang="ru-RU" sz="2400" dirty="0" smtClean="0"/>
              <a:t>  </a:t>
            </a:r>
            <a:endParaRPr lang="ru-RU" sz="2400" dirty="0" smtClean="0">
              <a:solidFill>
                <a:schemeClr val="accent6"/>
              </a:solidFill>
            </a:endParaRPr>
          </a:p>
        </p:txBody>
      </p:sp>
      <p:pic>
        <p:nvPicPr>
          <p:cNvPr id="4" name="Picture 2" descr="F:\Диплом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3214686"/>
            <a:ext cx="2571768" cy="353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958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>
            <a:spLocks noChangeArrowheads="1"/>
          </p:cNvSpPr>
          <p:nvPr/>
        </p:nvSpPr>
        <p:spPr bwMode="auto">
          <a:xfrm>
            <a:off x="2622549" y="2968787"/>
            <a:ext cx="3557587" cy="135821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>
                <a:effectLst/>
                <a:latin typeface="Times New Roman"/>
                <a:ea typeface="Times New Roman"/>
              </a:rPr>
              <a:t>Система </a:t>
            </a:r>
            <a:r>
              <a:rPr lang="ru-RU" sz="1100" b="1" smtClean="0">
                <a:effectLst/>
                <a:latin typeface="Times New Roman"/>
                <a:ea typeface="Times New Roman"/>
              </a:rPr>
              <a:t>модели </a:t>
            </a:r>
            <a:r>
              <a:rPr lang="ru-RU" sz="1100" b="1" dirty="0">
                <a:effectLst/>
                <a:latin typeface="Times New Roman"/>
                <a:ea typeface="Times New Roman"/>
              </a:rPr>
              <a:t>«Развитие творческих способностей дошкольников посредством экспериментирования в изобразительной деятельности»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оле 53"/>
          <p:cNvSpPr txBox="1">
            <a:spLocks noChangeArrowheads="1"/>
          </p:cNvSpPr>
          <p:nvPr/>
        </p:nvSpPr>
        <p:spPr bwMode="auto">
          <a:xfrm>
            <a:off x="2721610" y="1763994"/>
            <a:ext cx="3359467" cy="98510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Авторская методическая разработка «По дороге к творчеству» 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(соответствует основной образовательной программе ДОУ)</a:t>
            </a:r>
          </a:p>
        </p:txBody>
      </p:sp>
      <p:sp>
        <p:nvSpPr>
          <p:cNvPr id="4" name="Поле 52"/>
          <p:cNvSpPr txBox="1">
            <a:spLocks noChangeArrowheads="1"/>
          </p:cNvSpPr>
          <p:nvPr/>
        </p:nvSpPr>
        <p:spPr bwMode="auto">
          <a:xfrm>
            <a:off x="179512" y="1595120"/>
            <a:ext cx="2000250" cy="133467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Методическая разработка «Внедрение инновационных подходов в 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организацию развивающей  </a:t>
            </a:r>
            <a:r>
              <a:rPr lang="ru-RU" sz="1200" dirty="0">
                <a:effectLst/>
                <a:latin typeface="Times New Roman"/>
                <a:ea typeface="Times New Roman"/>
              </a:rPr>
              <a:t>предметно-пространственной 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среды</a:t>
            </a:r>
            <a:r>
              <a:rPr lang="ru-RU" sz="1200" dirty="0">
                <a:effectLst/>
                <a:latin typeface="Times New Roman"/>
                <a:ea typeface="Times New Roman"/>
              </a:rPr>
              <a:t>». </a:t>
            </a:r>
          </a:p>
        </p:txBody>
      </p:sp>
      <p:sp>
        <p:nvSpPr>
          <p:cNvPr id="5" name="Поле 45"/>
          <p:cNvSpPr txBox="1">
            <a:spLocks noChangeArrowheads="1"/>
          </p:cNvSpPr>
          <p:nvPr/>
        </p:nvSpPr>
        <p:spPr bwMode="auto">
          <a:xfrm>
            <a:off x="226045" y="2988310"/>
            <a:ext cx="1953717" cy="94658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Методические разработки мероприятий (направление «Художественно- эстетическое развитие»)</a:t>
            </a:r>
          </a:p>
        </p:txBody>
      </p:sp>
      <p:sp>
        <p:nvSpPr>
          <p:cNvPr id="6" name="Поле 35"/>
          <p:cNvSpPr txBox="1">
            <a:spLocks noChangeArrowheads="1"/>
          </p:cNvSpPr>
          <p:nvPr/>
        </p:nvSpPr>
        <p:spPr bwMode="auto">
          <a:xfrm>
            <a:off x="2912986" y="4931204"/>
            <a:ext cx="3002265" cy="13061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 sz="1200" u="sng" dirty="0">
                <a:effectLst/>
                <a:latin typeface="Times New Roman"/>
                <a:ea typeface="Times New Roman"/>
              </a:rPr>
              <a:t>Авторская  система игр </a:t>
            </a:r>
            <a:r>
              <a:rPr lang="ru-RU" sz="1200" dirty="0">
                <a:effectLst/>
                <a:latin typeface="Times New Roman"/>
                <a:ea typeface="Times New Roman"/>
              </a:rPr>
              <a:t>по развитию мелкой моторики   у дошкольников </a:t>
            </a:r>
            <a:r>
              <a:rPr lang="ru-RU" sz="1200" b="1" dirty="0">
                <a:effectLst/>
                <a:latin typeface="Times New Roman"/>
                <a:ea typeface="Times New Roman"/>
              </a:rPr>
              <a:t>«</a:t>
            </a:r>
            <a:r>
              <a:rPr lang="ru-RU" sz="1200" u="sng" dirty="0">
                <a:effectLst/>
                <a:latin typeface="Times New Roman"/>
                <a:ea typeface="Times New Roman"/>
              </a:rPr>
              <a:t>Разноцветные ладошки» в рамках реализации программы профилактики речевых нарушений  у дошкольников </a:t>
            </a:r>
            <a:r>
              <a:rPr lang="ru-RU" sz="1200" b="1" u="sng" dirty="0">
                <a:effectLst/>
                <a:latin typeface="Times New Roman"/>
                <a:ea typeface="Times New Roman"/>
              </a:rPr>
              <a:t>«</a:t>
            </a:r>
            <a:r>
              <a:rPr lang="ru-RU" sz="1200" b="1" u="sng" dirty="0" err="1">
                <a:effectLst/>
                <a:latin typeface="Times New Roman"/>
                <a:ea typeface="Times New Roman"/>
              </a:rPr>
              <a:t>Речетропочка</a:t>
            </a:r>
            <a:r>
              <a:rPr lang="ru-RU" sz="1200" u="sng" dirty="0">
                <a:effectLst/>
                <a:latin typeface="Times New Roman"/>
                <a:ea typeface="Times New Roman"/>
              </a:rPr>
              <a:t>».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Поле 31"/>
          <p:cNvSpPr txBox="1">
            <a:spLocks noChangeArrowheads="1"/>
          </p:cNvSpPr>
          <p:nvPr/>
        </p:nvSpPr>
        <p:spPr bwMode="auto">
          <a:xfrm>
            <a:off x="233334" y="5514674"/>
            <a:ext cx="2005800" cy="72263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effectLst/>
                <a:latin typeface="Times New Roman"/>
                <a:ea typeface="Times New Roman"/>
              </a:rPr>
              <a:t>Модуль 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с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отрудничество  </a:t>
            </a:r>
            <a:r>
              <a:rPr lang="ru-RU" sz="1200" dirty="0">
                <a:effectLst/>
                <a:latin typeface="Times New Roman"/>
                <a:ea typeface="Times New Roman"/>
              </a:rPr>
              <a:t>с семьями воспитанников </a:t>
            </a:r>
          </a:p>
        </p:txBody>
      </p:sp>
      <p:sp>
        <p:nvSpPr>
          <p:cNvPr id="8" name="Поле 34"/>
          <p:cNvSpPr txBox="1">
            <a:spLocks noChangeArrowheads="1"/>
          </p:cNvSpPr>
          <p:nvPr/>
        </p:nvSpPr>
        <p:spPr bwMode="auto">
          <a:xfrm>
            <a:off x="6740728" y="4037886"/>
            <a:ext cx="2204740" cy="117494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28600" indent="450215"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Создание 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развивающей предметно- </a:t>
            </a:r>
            <a:r>
              <a:rPr lang="ru-RU" sz="1200" dirty="0">
                <a:effectLst/>
                <a:latin typeface="Times New Roman"/>
                <a:ea typeface="Times New Roman"/>
              </a:rPr>
              <a:t>пространственной 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 среды </a:t>
            </a:r>
            <a:r>
              <a:rPr lang="ru-RU" sz="1200" dirty="0">
                <a:effectLst/>
                <a:latin typeface="Times New Roman"/>
                <a:ea typeface="Times New Roman"/>
              </a:rPr>
              <a:t>в группе, постоянно дополняемой  и изменяемой</a:t>
            </a:r>
          </a:p>
          <a:p>
            <a:pPr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9" name="Поле 47"/>
          <p:cNvSpPr txBox="1">
            <a:spLocks noChangeArrowheads="1"/>
          </p:cNvSpPr>
          <p:nvPr/>
        </p:nvSpPr>
        <p:spPr bwMode="auto">
          <a:xfrm>
            <a:off x="6804248" y="2815934"/>
            <a:ext cx="2090984" cy="94658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Авторская методическая разработка (презентация в программе </a:t>
            </a:r>
            <a:r>
              <a:rPr lang="en-US" sz="1200" dirty="0">
                <a:effectLst/>
                <a:latin typeface="Times New Roman"/>
                <a:ea typeface="Times New Roman"/>
              </a:rPr>
              <a:t>Power Point</a:t>
            </a:r>
            <a:r>
              <a:rPr lang="ru-RU" sz="1200" dirty="0">
                <a:effectLst/>
                <a:latin typeface="Times New Roman"/>
                <a:ea typeface="Times New Roman"/>
              </a:rPr>
              <a:t>) «Мир цветных чудес».</a:t>
            </a:r>
          </a:p>
        </p:txBody>
      </p:sp>
      <p:sp>
        <p:nvSpPr>
          <p:cNvPr id="12" name="Поле 33"/>
          <p:cNvSpPr txBox="1">
            <a:spLocks noChangeArrowheads="1"/>
          </p:cNvSpPr>
          <p:nvPr/>
        </p:nvSpPr>
        <p:spPr bwMode="auto">
          <a:xfrm>
            <a:off x="120139" y="4160638"/>
            <a:ext cx="2118995" cy="105219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Система  дидактических игр; дифференцированная НОД  для девочек и мальчиков «Маленький мастер. Рукодельница»</a:t>
            </a:r>
          </a:p>
        </p:txBody>
      </p:sp>
      <p:sp>
        <p:nvSpPr>
          <p:cNvPr id="13" name="Поле 29"/>
          <p:cNvSpPr txBox="1">
            <a:spLocks noChangeArrowheads="1"/>
          </p:cNvSpPr>
          <p:nvPr/>
        </p:nvSpPr>
        <p:spPr bwMode="auto">
          <a:xfrm>
            <a:off x="6407244" y="1655608"/>
            <a:ext cx="2569572" cy="9895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457200" indent="450215"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Работа по преемственности со школой, социумом и взаимодействие с педагогами, специалистами ДОУ.</a:t>
            </a:r>
          </a:p>
          <a:p>
            <a:pPr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 </a:t>
            </a:r>
          </a:p>
        </p:txBody>
      </p:sp>
      <p:cxnSp>
        <p:nvCxnSpPr>
          <p:cNvPr id="14" name="Прямая со стрелкой 13"/>
          <p:cNvCxnSpPr>
            <a:cxnSpLocks noChangeShapeType="1"/>
            <a:stCxn id="2" idx="0"/>
            <a:endCxn id="3" idx="2"/>
          </p:cNvCxnSpPr>
          <p:nvPr/>
        </p:nvCxnSpPr>
        <p:spPr bwMode="auto">
          <a:xfrm flipV="1">
            <a:off x="4401343" y="2749096"/>
            <a:ext cx="1" cy="21969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Прямая со стрелкой 14"/>
          <p:cNvCxnSpPr>
            <a:cxnSpLocks noChangeShapeType="1"/>
          </p:cNvCxnSpPr>
          <p:nvPr/>
        </p:nvCxnSpPr>
        <p:spPr bwMode="auto">
          <a:xfrm flipH="1">
            <a:off x="2272481" y="4327006"/>
            <a:ext cx="640505" cy="982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Прямая со стрелкой 15"/>
          <p:cNvCxnSpPr>
            <a:cxnSpLocks noChangeShapeType="1"/>
          </p:cNvCxnSpPr>
          <p:nvPr/>
        </p:nvCxnSpPr>
        <p:spPr bwMode="auto">
          <a:xfrm flipH="1">
            <a:off x="2272481" y="3125694"/>
            <a:ext cx="290195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Прямая со стрелкой 16"/>
          <p:cNvCxnSpPr>
            <a:cxnSpLocks noChangeShapeType="1"/>
          </p:cNvCxnSpPr>
          <p:nvPr/>
        </p:nvCxnSpPr>
        <p:spPr bwMode="auto">
          <a:xfrm flipH="1" flipV="1">
            <a:off x="2141222" y="2301693"/>
            <a:ext cx="846602" cy="62809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Прямая со стрелкой 17"/>
          <p:cNvCxnSpPr>
            <a:cxnSpLocks noChangeShapeType="1"/>
          </p:cNvCxnSpPr>
          <p:nvPr/>
        </p:nvCxnSpPr>
        <p:spPr bwMode="auto">
          <a:xfrm flipV="1">
            <a:off x="5723837" y="2415548"/>
            <a:ext cx="664911" cy="40038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Прямая со стрелкой 18"/>
          <p:cNvCxnSpPr>
            <a:cxnSpLocks noChangeShapeType="1"/>
            <a:stCxn id="2" idx="1"/>
          </p:cNvCxnSpPr>
          <p:nvPr/>
        </p:nvCxnSpPr>
        <p:spPr bwMode="auto">
          <a:xfrm flipH="1">
            <a:off x="2040467" y="3647897"/>
            <a:ext cx="582082" cy="42908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Прямая со стрелкой 19"/>
          <p:cNvCxnSpPr>
            <a:cxnSpLocks noChangeShapeType="1"/>
          </p:cNvCxnSpPr>
          <p:nvPr/>
        </p:nvCxnSpPr>
        <p:spPr bwMode="auto">
          <a:xfrm>
            <a:off x="6234410" y="3618749"/>
            <a:ext cx="573291" cy="61802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Прямая со стрелкой 20"/>
          <p:cNvCxnSpPr>
            <a:cxnSpLocks noChangeShapeType="1"/>
          </p:cNvCxnSpPr>
          <p:nvPr/>
        </p:nvCxnSpPr>
        <p:spPr bwMode="auto">
          <a:xfrm>
            <a:off x="6300192" y="3289300"/>
            <a:ext cx="440536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Прямая со стрелкой 22"/>
          <p:cNvCxnSpPr>
            <a:cxnSpLocks noChangeShapeType="1"/>
            <a:stCxn id="2" idx="2"/>
            <a:endCxn id="6" idx="0"/>
          </p:cNvCxnSpPr>
          <p:nvPr/>
        </p:nvCxnSpPr>
        <p:spPr bwMode="auto">
          <a:xfrm>
            <a:off x="4401343" y="4327006"/>
            <a:ext cx="12776" cy="60419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Прямая со стрелкой 24"/>
          <p:cNvCxnSpPr>
            <a:cxnSpLocks noChangeShapeType="1"/>
          </p:cNvCxnSpPr>
          <p:nvPr/>
        </p:nvCxnSpPr>
        <p:spPr bwMode="auto">
          <a:xfrm>
            <a:off x="5915251" y="4327006"/>
            <a:ext cx="892450" cy="131598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Поле 30"/>
          <p:cNvSpPr txBox="1">
            <a:spLocks noChangeArrowheads="1"/>
          </p:cNvSpPr>
          <p:nvPr/>
        </p:nvSpPr>
        <p:spPr bwMode="auto">
          <a:xfrm>
            <a:off x="6859808" y="5393077"/>
            <a:ext cx="2117008" cy="96583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Картотека  игр по развитию творческих способностей дошкольников «Творим! Играем! Фантазируем!».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222479" y="162798"/>
            <a:ext cx="752598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Система работы «Развитие творческих способностей дошкольников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посредством экспериментирования в изобразительной деятельности»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8" name="Rectangle 40"/>
          <p:cNvSpPr>
            <a:spLocks noChangeArrowheads="1"/>
          </p:cNvSpPr>
          <p:nvPr/>
        </p:nvSpPr>
        <p:spPr bwMode="auto">
          <a:xfrm>
            <a:off x="0" y="15101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001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152000" y="108000"/>
            <a:ext cx="7920000" cy="1260000"/>
          </a:xfrm>
        </p:spPr>
        <p:txBody>
          <a:bodyPr/>
          <a:lstStyle/>
          <a:p>
            <a:r>
              <a:rPr lang="ru-RU" sz="3600" dirty="0" smtClean="0">
                <a:solidFill>
                  <a:srgbClr val="000000"/>
                </a:solidFill>
              </a:rPr>
              <a:t>Система работы по приобщению детей </a:t>
            </a:r>
            <a:br>
              <a:rPr lang="ru-RU" sz="3600" dirty="0" smtClean="0">
                <a:solidFill>
                  <a:srgbClr val="000000"/>
                </a:solidFill>
              </a:rPr>
            </a:br>
            <a:r>
              <a:rPr lang="ru-RU" sz="3600" dirty="0" smtClean="0">
                <a:solidFill>
                  <a:srgbClr val="000000"/>
                </a:solidFill>
              </a:rPr>
              <a:t>к экспериментальной деятельности</a:t>
            </a:r>
            <a:endParaRPr lang="ru-RU" sz="3600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211506"/>
              </p:ext>
            </p:extLst>
          </p:nvPr>
        </p:nvGraphicFramePr>
        <p:xfrm>
          <a:off x="0" y="1484784"/>
          <a:ext cx="8964488" cy="5431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1750235" y="5767076"/>
            <a:ext cx="6926221" cy="974222"/>
            <a:chOff x="1645920" y="3643856"/>
            <a:chExt cx="6926222" cy="97422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645920" y="3643856"/>
              <a:ext cx="6926222" cy="937386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1686131" y="3680693"/>
              <a:ext cx="6554517" cy="9373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b="1" dirty="0" smtClean="0"/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/>
                <a:t>Первая</a:t>
              </a:r>
              <a:r>
                <a:rPr lang="ru-RU" b="1" kern="1200" dirty="0" smtClean="0"/>
                <a:t> младшая группа (</a:t>
              </a:r>
              <a:r>
                <a:rPr lang="ru-RU" b="1" dirty="0"/>
                <a:t>2</a:t>
              </a:r>
              <a:r>
                <a:rPr lang="ru-RU" b="1" kern="1200" dirty="0" smtClean="0"/>
                <a:t>-3 года)</a:t>
              </a:r>
              <a:br>
                <a:rPr lang="ru-RU" b="1" kern="1200" dirty="0" smtClean="0"/>
              </a:br>
              <a:r>
                <a:rPr lang="ru-RU" b="1" kern="1200" dirty="0" smtClean="0"/>
                <a:t>«Я сам</a:t>
              </a:r>
              <a:r>
                <a:rPr lang="ru-RU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!».</a:t>
              </a:r>
              <a:r>
                <a:rPr lang="ru-RU" altLang="ru-RU" b="1" dirty="0">
                  <a:solidFill>
                    <a:srgbClr val="007A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alt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Первые сенсорные </a:t>
              </a:r>
              <a:r>
                <a:rPr lang="ru-RU" alt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впечатления( копилка </a:t>
              </a:r>
              <a:r>
                <a:rPr lang="ru-RU" alt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эстетических переживаний, </a:t>
              </a:r>
              <a:r>
                <a:rPr lang="ru-RU" alt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настроений</a:t>
              </a:r>
              <a:r>
                <a:rPr lang="ru-RU" alt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эмоций)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/>
                <a:t>. </a:t>
              </a:r>
              <a:endParaRPr lang="ru-RU" b="1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126246" y="1772816"/>
            <a:ext cx="830129" cy="752418"/>
            <a:chOff x="7031004" y="3116125"/>
            <a:chExt cx="647212" cy="647212"/>
          </a:xfrm>
        </p:grpSpPr>
        <p:sp>
          <p:nvSpPr>
            <p:cNvPr id="11" name="Стрелка вниз 10"/>
            <p:cNvSpPr/>
            <p:nvPr/>
          </p:nvSpPr>
          <p:spPr>
            <a:xfrm rot="10800000">
              <a:off x="7031004" y="3116125"/>
              <a:ext cx="647212" cy="647212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трелка вниз 4"/>
            <p:cNvSpPr/>
            <p:nvPr/>
          </p:nvSpPr>
          <p:spPr>
            <a:xfrm rot="10800000">
              <a:off x="7176627" y="3276310"/>
              <a:ext cx="355966" cy="487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370" tIns="39370" rIns="39370" bIns="3937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1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328077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EF6CE2-DA8E-4816-991C-400854F8B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1EF6CE2-DA8E-4816-991C-400854F8B3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D1734C-BBD1-4438-B86C-F7EAC37DE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23D1734C-BBD1-4438-B86C-F7EAC37DE9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77253A-9938-4CF1-98A1-C3C030D12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E777253A-9938-4CF1-98A1-C3C030D12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A3B63A-7FB8-44F7-84B2-9C8D7F643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DBA3B63A-7FB8-44F7-84B2-9C8D7F643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449A16-B3EE-4645-AF29-E357A40DC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E5449A16-B3EE-4645-AF29-E357A40DC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5C525F-C5FE-4A9C-80EA-614E8275D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0E5C525F-C5FE-4A9C-80EA-614E8275D6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51CDE4-BAA0-47F5-A3E1-28CF68B9D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8251CDE4-BAA0-47F5-A3E1-28CF68B9D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 rev="1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 smtClean="0">
                <a:latin typeface="Monotype Corsiva" pitchFamily="66" charset="0"/>
              </a:rPr>
              <a:t>Участие в профессиональных конкурсах</a:t>
            </a:r>
          </a:p>
        </p:txBody>
      </p:sp>
      <p:sp>
        <p:nvSpPr>
          <p:cNvPr id="16388" name="Таблица 1"/>
          <p:cNvSpPr>
            <a:spLocks noGrp="1" noTextEdit="1"/>
          </p:cNvSpPr>
          <p:nvPr>
            <p:ph type="tbl" idx="1"/>
          </p:nvPr>
        </p:nvSpPr>
        <p:spPr/>
      </p:sp>
      <p:pic>
        <p:nvPicPr>
          <p:cNvPr id="16389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628775"/>
            <a:ext cx="3151188" cy="4140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6390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2944813" cy="4140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6391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2911475" cy="41386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6392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3084513" cy="4140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93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0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138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700808"/>
          </a:xfrm>
        </p:spPr>
        <p:txBody>
          <a:bodyPr/>
          <a:lstStyle/>
          <a:p>
            <a:pPr algn="ctr"/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964488" cy="6858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</a:p>
          <a:p>
            <a:pPr marL="0" indent="0" algn="ctr">
              <a:buNone/>
            </a:pPr>
            <a:endParaRPr lang="ru-RU" sz="1600" b="1" dirty="0" smtClean="0"/>
          </a:p>
          <a:p>
            <a:pPr marL="0" indent="0" algn="ctr">
              <a:buNone/>
            </a:pPr>
            <a:endParaRPr lang="ru-RU" sz="1600" b="1" dirty="0" smtClean="0"/>
          </a:p>
          <a:p>
            <a:pPr marL="0" indent="0" algn="ctr">
              <a:buNone/>
            </a:pPr>
            <a:r>
              <a:rPr lang="ru-RU" sz="2800" b="1" dirty="0" smtClean="0"/>
              <a:t>Программа</a:t>
            </a:r>
            <a:r>
              <a:rPr lang="ru-RU" sz="2800" dirty="0" smtClean="0"/>
              <a:t> </a:t>
            </a:r>
            <a:r>
              <a:rPr lang="ru-RU" sz="2800" b="1" dirty="0" smtClean="0"/>
              <a:t>дополнительного образования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</a:t>
            </a:r>
            <a:r>
              <a:rPr lang="ru-RU" sz="2800" b="1" dirty="0" smtClean="0"/>
              <a:t>по духовно-нравственному воспитанию для дошкольников   </a:t>
            </a:r>
            <a:r>
              <a:rPr lang="ru-RU" b="1" dirty="0" smtClean="0"/>
              <a:t>«Уроки </a:t>
            </a:r>
            <a:r>
              <a:rPr lang="ru-RU" b="1" dirty="0"/>
              <a:t>сказки».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 algn="r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http://uld1.mycdn.me/image?t=3&amp;bid=812448220933&amp;id=812448220933&amp;plc=WEB&amp;tkn=*lJUEj5KZDkuyJw-ys8vZCpCnN_c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3071810"/>
            <a:ext cx="3214678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00100" y="285728"/>
            <a:ext cx="7919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b="1" dirty="0" smtClean="0">
                <a:latin typeface="Monotype Corsiva" pitchFamily="66" charset="0"/>
              </a:rPr>
              <a:t>Участие в профессиональных конкурсах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18327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В 1998 г. Программа разработана&#10;коллективом сотрудников Научно-&#10;исследовательского института&#10;дошкольного образования&#10;им. А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112.jpe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0"/>
            <a:ext cx="4857784" cy="664371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9855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Диплом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4555465" cy="62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uld1.mycdn.me/image?t=3&amp;bid=812448220677&amp;id=812448220677&amp;plc=WEB&amp;tkn=*bvA6yXZit15yrdm6ens9qt0pNJ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57166"/>
            <a:ext cx="464343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7391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808740"/>
              </p:ext>
            </p:extLst>
          </p:nvPr>
        </p:nvGraphicFramePr>
        <p:xfrm>
          <a:off x="0" y="1643050"/>
          <a:ext cx="9144000" cy="521495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5214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 descr="Описание: http://ryabinkador.edusite.ru/images/novyiylogotipbezfon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9355" y="0"/>
            <a:ext cx="2088232" cy="1863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37" name="WordArt 1"/>
          <p:cNvSpPr>
            <a:spLocks noChangeArrowheads="1" noChangeShapeType="1" noTextEdit="1"/>
          </p:cNvSpPr>
          <p:nvPr/>
        </p:nvSpPr>
        <p:spPr bwMode="auto">
          <a:xfrm>
            <a:off x="857224" y="260648"/>
            <a:ext cx="8072494" cy="3797044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rtl="0"/>
            <a:r>
              <a:rPr lang="ru-RU" sz="3200" kern="10" spc="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6923C"/>
                </a:solidFill>
                <a:effectLst/>
                <a:latin typeface="Times New Roman"/>
                <a:cs typeface="Times New Roman"/>
              </a:rPr>
              <a:t>"</a:t>
            </a:r>
            <a:r>
              <a:rPr lang="ru-RU" sz="3200" b="1" kern="10" spc="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6923C"/>
                </a:solidFill>
                <a:effectLst/>
                <a:latin typeface="Times New Roman"/>
                <a:cs typeface="Times New Roman"/>
              </a:rPr>
              <a:t>Рябина и "Рябинка" </a:t>
            </a:r>
            <a:r>
              <a:rPr lang="ru-RU" sz="3200" kern="10" spc="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6923C"/>
                </a:solidFill>
                <a:effectLst/>
                <a:latin typeface="Times New Roman"/>
                <a:cs typeface="Times New Roman"/>
              </a:rPr>
              <a:t>"</a:t>
            </a:r>
            <a:endParaRPr lang="ru-RU" sz="3200" kern="10" spc="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76923C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3056" y="4191812"/>
            <a:ext cx="9103824" cy="26776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ПРОГРАММА</a:t>
            </a:r>
            <a:endParaRPr lang="ru-RU" sz="2800" dirty="0">
              <a:cs typeface="Arial" pitchFamily="34" charset="0"/>
            </a:endParaRP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ДОПОЛНИТЕЛЬНОГО </a:t>
            </a:r>
            <a:r>
              <a:rPr lang="ru-RU" sz="2800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2800" b="1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ПО ЭКОЛОГИЧЕСКОМУ ВОСПИТАНИЮ</a:t>
            </a:r>
            <a:endParaRPr lang="ru-RU" sz="2800" dirty="0">
              <a:cs typeface="Arial" pitchFamily="34" charset="0"/>
            </a:endParaRP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ДЛЯ ДЕТЕЙ 3 – 7 </a:t>
            </a:r>
            <a:r>
              <a:rPr lang="ru-RU" sz="2800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ЛЕТ</a:t>
            </a:r>
          </a:p>
          <a:p>
            <a:pPr lvl="0" indent="360363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cs typeface="Times New Roman" pitchFamily="18" charset="0"/>
              </a:rPr>
              <a:t>(опыт работы воспитателей:</a:t>
            </a:r>
          </a:p>
          <a:p>
            <a:pPr lvl="0" indent="360363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cs typeface="Times New Roman" pitchFamily="18" charset="0"/>
              </a:rPr>
              <a:t>Калининой</a:t>
            </a:r>
            <a:r>
              <a:rPr lang="ru-RU" sz="2800" b="1" dirty="0" smtClean="0">
                <a:solidFill>
                  <a:srgbClr val="000000"/>
                </a:solidFill>
                <a:cs typeface="Times New Roman" pitchFamily="18" charset="0"/>
              </a:rPr>
              <a:t> В.Н.;  Кулагиной Л.А.).</a:t>
            </a:r>
            <a:endParaRPr lang="ru-RU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457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71802" y="1428736"/>
            <a:ext cx="3071834" cy="5137361"/>
          </a:xfrm>
          <a:noFill/>
        </p:spPr>
      </p:pic>
      <p:pic>
        <p:nvPicPr>
          <p:cNvPr id="17411" name="Рисунок 5" descr="G:\СЕРТИФИКАТЫ\панова. сетрификаты\sertifikat (35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7298"/>
            <a:ext cx="31242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СЕРТИФИКАТЫ\diplom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1571613"/>
            <a:ext cx="2714644" cy="5000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Рябинка\Desktop\ФОТО САД\SDC110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785794"/>
            <a:ext cx="8429684" cy="53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602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152525" y="107950"/>
            <a:ext cx="7920038" cy="806450"/>
          </a:xfrm>
        </p:spPr>
        <p:txBody>
          <a:bodyPr/>
          <a:lstStyle/>
          <a:p>
            <a:r>
              <a:rPr lang="ru-RU" b="1" dirty="0" smtClean="0">
                <a:cs typeface="Times New Roman" pitchFamily="18" charset="0"/>
              </a:rPr>
              <a:t>Достижения воспитанников</a:t>
            </a:r>
          </a:p>
        </p:txBody>
      </p:sp>
      <p:pic>
        <p:nvPicPr>
          <p:cNvPr id="5" name="Таблица 4"/>
          <p:cNvPicPr>
            <a:picLocks noGrp="1" noChangeAspect="1"/>
          </p:cNvPicPr>
          <p:nvPr>
            <p:ph type="tbl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29" y="990600"/>
            <a:ext cx="2806078" cy="4135582"/>
          </a:xfrm>
          <a:ln>
            <a:solidFill>
              <a:srgbClr val="C00000"/>
            </a:solidFill>
          </a:ln>
          <a:scene3d>
            <a:camera prst="perspectiveRight"/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1143000"/>
            <a:ext cx="2964988" cy="414000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perspectiveRight"/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175657"/>
            <a:ext cx="2918156" cy="414000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perspectiveRight"/>
            <a:lightRig rig="threePt" dir="t"/>
          </a:scene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8841" y="1214422"/>
            <a:ext cx="3025159" cy="414000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000" y="108000"/>
            <a:ext cx="7920000" cy="2463744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Инновационная площадка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Апробация модели социализации и познавательного развития </a:t>
            </a:r>
            <a:br>
              <a:rPr lang="ru-RU" sz="32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 дороге в школу»</a:t>
            </a:r>
            <a:r>
              <a:rPr lang="ru-RU" sz="32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285992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t">
              <a:buFont typeface="Wingdings" pitchFamily="2" charset="2"/>
              <a:buChar char="q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Реализация проекта «Скоро в школу»; </a:t>
            </a:r>
          </a:p>
          <a:p>
            <a:pPr marL="342900" indent="-342900" fontAlgn="t">
              <a:buFont typeface="Wingdings" pitchFamily="2" charset="2"/>
              <a:buChar char="q"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Родительский клуб «По дороге в школу» </a:t>
            </a:r>
          </a:p>
          <a:p>
            <a:pPr fontAlgn="t">
              <a:defRPr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fontAlgn="t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Руководитель- Заведующий МБДОУ детский сад «Рябинка» Т.П. Краснова).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408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http://ryabinkador.edusite.ru/images/p82_sdc136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313" y="285750"/>
            <a:ext cx="8572500" cy="6286500"/>
          </a:xfrm>
          <a:noFill/>
        </p:spPr>
      </p:pic>
    </p:spTree>
    <p:extLst>
      <p:ext uri="{BB962C8B-B14F-4D97-AF65-F5344CB8AC3E}">
        <p14:creationId xmlns:p14="http://schemas.microsoft.com/office/powerpoint/2010/main" val="2017452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2532" name="Прямоугольник 6"/>
          <p:cNvSpPr>
            <a:spLocks noChangeArrowheads="1"/>
          </p:cNvSpPr>
          <p:nvPr/>
        </p:nvSpPr>
        <p:spPr bwMode="auto">
          <a:xfrm>
            <a:off x="581025" y="0"/>
            <a:ext cx="8001000" cy="1816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Инновационная площадка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«Школа правовых знаний как средство формирования социально-правовой компетенции личности».</a:t>
            </a:r>
          </a:p>
        </p:txBody>
      </p:sp>
      <p:pic>
        <p:nvPicPr>
          <p:cNvPr id="22533" name="Picture 4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785926"/>
            <a:ext cx="7581925" cy="483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8315356" cy="1224136"/>
          </a:xfrm>
        </p:spPr>
        <p:txBody>
          <a:bodyPr/>
          <a:lstStyle/>
          <a:p>
            <a:pPr algn="ctr"/>
            <a:r>
              <a:rPr lang="ru-RU" sz="3200" b="1" i="1" dirty="0" smtClean="0"/>
              <a:t>         Выставка рисунков «Права глазами                   ребёнка»</a:t>
            </a:r>
            <a:endParaRPr lang="ru-RU" sz="3200" dirty="0"/>
          </a:p>
        </p:txBody>
      </p:sp>
      <p:pic>
        <p:nvPicPr>
          <p:cNvPr id="4" name="Содержимое 3" descr="SDC11465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42" y="4143380"/>
            <a:ext cx="2016224" cy="248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DC1146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40" y="1643050"/>
            <a:ext cx="3786214" cy="2470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DC1145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31362" y="1571612"/>
            <a:ext cx="2112638" cy="2836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DC11460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40" y="4143380"/>
            <a:ext cx="1989078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uld1.mycdn.me/image?t=3&amp;bid=812448220421&amp;id=812448220421&amp;plc=WEB&amp;tkn=*Hb8Vi6um0hrv2PUvAgONnkxk5uQ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14488"/>
            <a:ext cx="300039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3863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рограмма «Истоки»&#10;В новом варианте программы&#10;«Истоки» содержание&#10;приведено в соответствие с&#10;ФГОС дошкольного&#10;образования,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864096"/>
          </a:xfrm>
        </p:spPr>
        <p:txBody>
          <a:bodyPr/>
          <a:lstStyle/>
          <a:p>
            <a:pPr algn="ctr"/>
            <a:r>
              <a:rPr lang="ru-RU" sz="2800" b="1" i="1" dirty="0">
                <a:effectLst/>
              </a:rPr>
              <a:t>Выставка рисунков «Мой друг»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2800" b="1" i="1" dirty="0">
                <a:effectLst/>
              </a:rPr>
              <a:t>Выставка рисунков «Моя </a:t>
            </a:r>
            <a:r>
              <a:rPr lang="ru-RU" sz="2800" b="1" i="1" dirty="0" smtClean="0">
                <a:effectLst/>
              </a:rPr>
              <a:t>семья»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76064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905672"/>
            <a:ext cx="364326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88" y="1071546"/>
            <a:ext cx="345638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4000504"/>
            <a:ext cx="3967176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DC11462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596" y="1071546"/>
            <a:ext cx="199961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7949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000" y="108000"/>
            <a:ext cx="7920000" cy="1260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latin typeface="+mn-lt"/>
              </a:rPr>
              <a:t>Работа с родителями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974304"/>
            <a:ext cx="7772400" cy="4191000"/>
          </a:xfrm>
        </p:spPr>
        <p:txBody>
          <a:bodyPr/>
          <a:lstStyle/>
          <a:p>
            <a:r>
              <a:rPr lang="ru-RU" dirty="0"/>
              <a:t>Наглядная информация</a:t>
            </a:r>
          </a:p>
          <a:p>
            <a:r>
              <a:rPr lang="ru-RU" dirty="0"/>
              <a:t>Семинары-практикумы</a:t>
            </a:r>
          </a:p>
          <a:p>
            <a:r>
              <a:rPr lang="ru-RU" dirty="0"/>
              <a:t>Родительские собрания</a:t>
            </a:r>
          </a:p>
          <a:p>
            <a:r>
              <a:rPr lang="ru-RU" dirty="0"/>
              <a:t>Открытые занятия </a:t>
            </a:r>
          </a:p>
          <a:p>
            <a:r>
              <a:rPr lang="ru-RU" dirty="0" smtClean="0"/>
              <a:t>Мастер-классы</a:t>
            </a:r>
          </a:p>
          <a:p>
            <a:r>
              <a:rPr lang="ru-RU" dirty="0" smtClean="0"/>
              <a:t>Выставки творческих работ</a:t>
            </a:r>
            <a:endParaRPr lang="ru-RU" dirty="0"/>
          </a:p>
        </p:txBody>
      </p:sp>
      <p:pic>
        <p:nvPicPr>
          <p:cNvPr id="9217" name="Picture 1" descr="C:\Users\СЕМИНАР 10 апреля\Desktop\ВОСПИТАТЕЛЬ ГОДА 2015 смоленск\DSCN13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105" y="4017479"/>
            <a:ext cx="3744416" cy="280831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218" name="Picture 2" descr="C:\Users\СЕМИНАР 10 апреля\Desktop\ВОСПИТАТЕЛЬ ГОДА 2015 смоленск\DSCN13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602178"/>
            <a:ext cx="3491880" cy="2618910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32110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выставка\DSCN267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291379"/>
            <a:ext cx="4247515" cy="3308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F:\выставка\DSCN267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9696" y="188640"/>
            <a:ext cx="4368444" cy="2972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F:\выставка\DSCN267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2" y="3161205"/>
            <a:ext cx="4595495" cy="343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9969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188" y="188913"/>
            <a:ext cx="8208962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4800" b="1" dirty="0" smtClean="0">
                <a:solidFill>
                  <a:srgbClr val="800000"/>
                </a:solidFill>
              </a:rPr>
              <a:t>П</a:t>
            </a:r>
            <a:r>
              <a:rPr lang="ru-RU" sz="4800" b="1" dirty="0" smtClean="0">
                <a:solidFill>
                  <a:srgbClr val="800000"/>
                </a:solidFill>
                <a:latin typeface="+mn-lt"/>
              </a:rPr>
              <a:t>роект:</a:t>
            </a:r>
          </a:p>
          <a:p>
            <a:pPr algn="ctr">
              <a:spcBef>
                <a:spcPts val="0"/>
              </a:spcBef>
              <a:defRPr/>
            </a:pPr>
            <a:endParaRPr lang="ru-RU" sz="4800" b="1" dirty="0" smtClean="0">
              <a:solidFill>
                <a:srgbClr val="800000"/>
              </a:solidFill>
              <a:latin typeface="+mn-lt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4800" b="1" dirty="0" smtClean="0">
                <a:solidFill>
                  <a:srgbClr val="800000"/>
                </a:solidFill>
                <a:latin typeface="+mn-lt"/>
              </a:rPr>
              <a:t>«Преемственность </a:t>
            </a:r>
            <a:r>
              <a:rPr lang="ru-RU" sz="4800" b="1" dirty="0">
                <a:solidFill>
                  <a:srgbClr val="800000"/>
                </a:solidFill>
                <a:latin typeface="+mn-lt"/>
              </a:rPr>
              <a:t>взаимодействия ДОУ и </a:t>
            </a:r>
            <a:r>
              <a:rPr lang="ru-RU" sz="4800" b="1" dirty="0" smtClean="0">
                <a:solidFill>
                  <a:srgbClr val="800000"/>
                </a:solidFill>
                <a:latin typeface="+mn-lt"/>
              </a:rPr>
              <a:t>школы»</a:t>
            </a:r>
            <a:endParaRPr lang="ru-RU" sz="200" b="1" dirty="0">
              <a:solidFill>
                <a:srgbClr val="800000"/>
              </a:solidFill>
              <a:latin typeface="Segoe Script" pitchFamily="34" charset="0"/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5350" y="3500438"/>
            <a:ext cx="2882930" cy="325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2819400" y="168275"/>
            <a:ext cx="3290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«Песочные фантазии»</a:t>
            </a:r>
          </a:p>
        </p:txBody>
      </p:sp>
      <p:pic>
        <p:nvPicPr>
          <p:cNvPr id="6" name="Picture 2" descr="C:\Users\Admin\Desktop\Световой стол\WP_20150521_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785794"/>
            <a:ext cx="7699015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5604" name="Прямоугольник 2"/>
          <p:cNvSpPr>
            <a:spLocks noChangeArrowheads="1"/>
          </p:cNvSpPr>
          <p:nvPr/>
        </p:nvSpPr>
        <p:spPr bwMode="auto">
          <a:xfrm>
            <a:off x="1857356" y="5572140"/>
            <a:ext cx="624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Работа педагога-психолога М.Ю. Лебедевой средствами песочной терапии по  развитию творческого воображения у дошкольников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428596" y="1714488"/>
            <a:ext cx="44291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Работа учителя-логопеда высшей квалификационной категории </a:t>
            </a:r>
          </a:p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Сауновой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И.В.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развитию познавательных и речевых способностей у дошкольников</a:t>
            </a:r>
          </a:p>
        </p:txBody>
      </p:sp>
      <p:pic>
        <p:nvPicPr>
          <p:cNvPr id="6" name="Picture 2" descr="C:\Users\Admin\Desktop\Световой стол\WP_20150420_00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4876" y="214290"/>
            <a:ext cx="4191000" cy="638628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431" y="188760"/>
            <a:ext cx="4296056" cy="322204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149" y="3581335"/>
            <a:ext cx="4296052" cy="322203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ryabinkador.edusite.ru/images/p58_sdc1217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62620"/>
            <a:ext cx="3684623" cy="3148182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5834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204864"/>
            <a:ext cx="8640960" cy="1143000"/>
          </a:xfrm>
        </p:spPr>
        <p:txBody>
          <a:bodyPr/>
          <a:lstStyle/>
          <a:p>
            <a:pPr algn="ctr"/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Обеспеченность&#10;учебно-методическим комплектом&#10;Программа, мониторинг, планирование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Методические пособия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772400" cy="2643182"/>
          </a:xfrm>
        </p:spPr>
        <p:txBody>
          <a:bodyPr/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ПРОГРАММА «ГАРМОНИЯ»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/>
              <a:t>К. Л. Тарасова, Т. В. Нестеренко, Т. Г. </a:t>
            </a:r>
            <a:r>
              <a:rPr lang="ru-RU" sz="2800" i="1" dirty="0" err="1" smtClean="0"/>
              <a:t>Рубан</a:t>
            </a:r>
            <a:r>
              <a:rPr lang="ru-RU" sz="2800" i="1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57884" y="1643050"/>
            <a:ext cx="2928958" cy="4929222"/>
          </a:xfrm>
        </p:spPr>
        <p:txBody>
          <a:bodyPr/>
          <a:lstStyle/>
          <a:p>
            <a:r>
              <a:rPr lang="ru-RU" sz="2400" b="1" dirty="0" smtClean="0"/>
              <a:t>Программа развития музыкальности у детей младшего дошкольного возраста (4-ый и 7 год жизни</a:t>
            </a:r>
            <a:r>
              <a:rPr lang="ru-RU" b="1" dirty="0" smtClean="0"/>
              <a:t>)</a:t>
            </a:r>
            <a:endParaRPr lang="ru-RU" dirty="0"/>
          </a:p>
        </p:txBody>
      </p:sp>
      <p:pic>
        <p:nvPicPr>
          <p:cNvPr id="40962" name="Picture 2" descr="0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571612"/>
            <a:ext cx="2857520" cy="4226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3" name="Picture 3" descr="0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1571612"/>
            <a:ext cx="2857520" cy="422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0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1571612"/>
            <a:ext cx="2762280" cy="412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6" name="Picture 6" descr="http://www.chtivo.ru/getpic3d/16775388/350/2254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1571612"/>
            <a:ext cx="3071834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gtn.edu.lokos.net/mdou/files/mdou46/%D0%BB%D0%B0%D0%B4%D0%BE%D1%88%D0%BA%D0%B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3" y="1537428"/>
            <a:ext cx="3714776" cy="5141559"/>
          </a:xfrm>
          <a:prstGeom prst="rect">
            <a:avLst/>
          </a:prstGeom>
          <a:noFill/>
        </p:spPr>
      </p:pic>
      <p:pic>
        <p:nvPicPr>
          <p:cNvPr id="18436" name="Picture 4" descr="http://shkola7gnomov.ru/upload/iblock/d8f/d8f29ec72a8c39c0736c74a1f321154e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500174"/>
            <a:ext cx="3571900" cy="51498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0"/>
            <a:ext cx="7500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Программа художественного воспитания, обучения и развития дошкольников И.А.Лыкова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.livelib.ru/boocover/1000682162/l/1abd/M._Yu._Kartushina__Zelenyj_ogonek_zdorovya._Programma_ozdorovleniya_doshkolni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643050"/>
            <a:ext cx="3049839" cy="47577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«Зеленый огонек здоровья»</a:t>
            </a:r>
          </a:p>
          <a:p>
            <a:pPr algn="ctr"/>
            <a:r>
              <a:rPr lang="ru-RU" sz="2800" b="1" dirty="0" smtClean="0"/>
              <a:t>Программа оздоровления дошкольников</a:t>
            </a:r>
          </a:p>
          <a:p>
            <a:pPr algn="ctr"/>
            <a:r>
              <a:rPr lang="ru-RU" sz="2800" b="1" dirty="0" smtClean="0"/>
              <a:t> </a:t>
            </a:r>
            <a:r>
              <a:rPr lang="ru-RU" sz="2800" b="1" i="1" u="sng" dirty="0" smtClean="0">
                <a:solidFill>
                  <a:schemeClr val="bg2"/>
                </a:solidFill>
                <a:hlinkClick r:id="rId3" tooltip="М. Ю. Картушина"/>
              </a:rPr>
              <a:t>М. Ю. </a:t>
            </a:r>
            <a:r>
              <a:rPr lang="ru-RU" sz="2800" b="1" i="1" u="sng" dirty="0" err="1" smtClean="0">
                <a:solidFill>
                  <a:schemeClr val="bg2"/>
                </a:solidFill>
                <a:hlinkClick r:id="rId3" tooltip="М. Ю. Картушина"/>
              </a:rPr>
              <a:t>Картушина</a:t>
            </a:r>
            <a:endParaRPr lang="ru-RU" sz="2800" b="1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3125" y="155486"/>
            <a:ext cx="3936138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857628"/>
            <a:ext cx="3359999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3367014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Рисунок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6" y="3857628"/>
            <a:ext cx="3701201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84" y="1857364"/>
            <a:ext cx="3820714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5987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исовая бумага">
  <a:themeElements>
    <a:clrScheme name="Рисовая бумага 2">
      <a:dk1>
        <a:srgbClr val="00264C"/>
      </a:dk1>
      <a:lt1>
        <a:srgbClr val="FFFFE9"/>
      </a:lt1>
      <a:dk2>
        <a:srgbClr val="333333"/>
      </a:dk2>
      <a:lt2>
        <a:srgbClr val="333333"/>
      </a:lt2>
      <a:accent1>
        <a:srgbClr val="78C0B2"/>
      </a:accent1>
      <a:accent2>
        <a:srgbClr val="262D4C"/>
      </a:accent2>
      <a:accent3>
        <a:srgbClr val="FFFFF2"/>
      </a:accent3>
      <a:accent4>
        <a:srgbClr val="001F40"/>
      </a:accent4>
      <a:accent5>
        <a:srgbClr val="BEDCD5"/>
      </a:accent5>
      <a:accent6>
        <a:srgbClr val="212844"/>
      </a:accent6>
      <a:hlink>
        <a:srgbClr val="598BBD"/>
      </a:hlink>
      <a:folHlink>
        <a:srgbClr val="4D4D4D"/>
      </a:folHlink>
    </a:clrScheme>
    <a:fontScheme name="Рисовая бумага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Рисовая бумага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исовая бумага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исовая бумага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исовая бумага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исовая бумага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3925</TotalTime>
  <Words>476</Words>
  <Application>Microsoft Office PowerPoint</Application>
  <PresentationFormat>Экран (4:3)</PresentationFormat>
  <Paragraphs>100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Рисовая бумага</vt:lpstr>
      <vt:lpstr>Муниципальное бюджетное дошкольное  образовательное учреждение «Детский сад «Рябинка»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ПРОГРАММА «ГАРМОНИЯ» К. Л. Тарасова, Т. В. Нестеренко, Т. Г. Рубан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Физкультурный праздник  «Вместе дружная семья»</vt:lpstr>
      <vt:lpstr>Тема педагогического опыта: </vt:lpstr>
      <vt:lpstr>Презентация PowerPoint</vt:lpstr>
      <vt:lpstr>Система работы по приобщению детей  к экспериментальной деятельности</vt:lpstr>
      <vt:lpstr>Участие в профессиональных конкурсах</vt:lpstr>
      <vt:lpstr>Презентация PowerPoint</vt:lpstr>
      <vt:lpstr> 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Достижения воспитанников</vt:lpstr>
      <vt:lpstr>   Инновационная площадка «Апробация модели социализации и познавательного развития  «По дороге в школу» </vt:lpstr>
      <vt:lpstr>Презентация PowerPoint</vt:lpstr>
      <vt:lpstr>Презентация PowerPoint</vt:lpstr>
      <vt:lpstr>         Выставка рисунков «Права глазами                   ребёнка»</vt:lpstr>
      <vt:lpstr>Выставка рисунков «Мой друг» Выставка рисунков «Моя семья»</vt:lpstr>
      <vt:lpstr>Работа с родителями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Company>РРЦ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ценностно-смысловой и общекультурной компетенций учащихся посредством системного анализа художественного текста.</dc:title>
  <dc:creator>Курсы ИКТ</dc:creator>
  <cp:lastModifiedBy>КДО-4</cp:lastModifiedBy>
  <cp:revision>354</cp:revision>
  <dcterms:created xsi:type="dcterms:W3CDTF">2013-04-09T19:26:32Z</dcterms:created>
  <dcterms:modified xsi:type="dcterms:W3CDTF">2015-12-23T06:26:09Z</dcterms:modified>
</cp:coreProperties>
</file>