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Default Extension="wdp" ContentType="image/vnd.ms-photo"/>
  <Override PartName="/ppt/charts/colors1.xml" ContentType="application/vnd.ms-office.chartcolorstyle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style1.xml" ContentType="application/vnd.ms-office.chart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2"/>
  </p:notesMasterIdLst>
  <p:sldIdLst>
    <p:sldId id="288" r:id="rId2"/>
    <p:sldId id="274" r:id="rId3"/>
    <p:sldId id="285" r:id="rId4"/>
    <p:sldId id="280" r:id="rId5"/>
    <p:sldId id="277" r:id="rId6"/>
    <p:sldId id="286" r:id="rId7"/>
    <p:sldId id="287" r:id="rId8"/>
    <p:sldId id="268" r:id="rId9"/>
    <p:sldId id="270" r:id="rId10"/>
    <p:sldId id="284" r:id="rId11"/>
  </p:sldIdLst>
  <p:sldSz cx="9144000" cy="6858000" type="screen4x3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000099"/>
    <a:srgbClr val="F0F5FA"/>
    <a:srgbClr val="000000"/>
    <a:srgbClr val="FFCDCD"/>
    <a:srgbClr val="FFE7E7"/>
    <a:srgbClr val="CCECFF"/>
    <a:srgbClr val="B3C5DB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494" autoAdjust="0"/>
  </p:normalViewPr>
  <p:slideViewPr>
    <p:cSldViewPr>
      <p:cViewPr>
        <p:scale>
          <a:sx n="80" d="100"/>
          <a:sy n="80" d="100"/>
        </p:scale>
        <p:origin x="-1062" y="-22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Style" Target="style1.xml"/><Relationship Id="rId2" Type="http://schemas.microsoft.com/office/2011/relationships/chartColorStyle" Target="colors1.xml"/><Relationship Id="rId1" Type="http://schemas.openxmlformats.org/officeDocument/2006/relationships/oleObject" Target="file:///C:\Users\user\Desktop\&#1040;&#1085;&#1082;&#1077;&#1090;&#1072;%20&#1076;&#1083;&#1103;%20&#1075;&#1088;&#1091;&#1087;&#1087;%20&#1080;%20&#1051;&#1044;(1)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plotArea>
      <c:layout>
        <c:manualLayout>
          <c:layoutTarget val="inner"/>
          <c:xMode val="edge"/>
          <c:yMode val="edge"/>
          <c:x val="0.2541504880144857"/>
          <c:y val="1.5824099705761326E-2"/>
          <c:w val="0.71734282990559683"/>
          <c:h val="0.91445062500490237"/>
        </c:manualLayout>
      </c:layout>
      <c:barChart>
        <c:barDir val="bar"/>
        <c:grouping val="clustered"/>
        <c:ser>
          <c:idx val="0"/>
          <c:order val="0"/>
          <c:tx>
            <c:strRef>
              <c:f>'Группы-классы'!$C$1</c:f>
              <c:strCache>
                <c:ptCount val="1"/>
                <c:pt idx="0">
                  <c:v>Количество участников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hade val="51000"/>
                    <a:satMod val="130000"/>
                  </a:schemeClr>
                </a:gs>
                <a:gs pos="80000">
                  <a:schemeClr val="accent1">
                    <a:shade val="93000"/>
                    <a:satMod val="130000"/>
                  </a:schemeClr>
                </a:gs>
                <a:gs pos="100000">
                  <a:schemeClr val="accent1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dPt>
            <c:idx val="0"/>
            <c:spPr>
              <a:solidFill>
                <a:srgbClr val="C00000"/>
              </a:soli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</c:dPt>
          <c:dPt>
            <c:idx val="3"/>
            <c:spPr>
              <a:solidFill>
                <a:srgbClr val="C00000"/>
              </a:soli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</c:dPt>
          <c:dPt>
            <c:idx val="9"/>
            <c:spPr>
              <a:solidFill>
                <a:srgbClr val="C00000"/>
              </a:soli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</c:dPt>
          <c:dPt>
            <c:idx val="13"/>
            <c:spPr>
              <a:solidFill>
                <a:srgbClr val="C00000"/>
              </a:soli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</c:dPt>
          <c:dPt>
            <c:idx val="16"/>
            <c:spPr>
              <a:solidFill>
                <a:srgbClr val="C00000"/>
              </a:soli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</c:dPt>
          <c:dLbls>
            <c:dLbl>
              <c:idx val="0"/>
              <c:layout/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/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/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/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/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/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/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/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8"/>
              <c:layout/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9"/>
              <c:layout/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0"/>
              <c:layout/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1"/>
              <c:layout/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2"/>
              <c:layout/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3"/>
              <c:layout/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4"/>
              <c:layout/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5"/>
              <c:layout/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6"/>
              <c:layout/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7"/>
              <c:layout/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8"/>
              <c:layout/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9"/>
              <c:layout/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0"/>
              <c:layout/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1"/>
              <c:layout/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2"/>
              <c:layout/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elete val="1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'Группы-классы'!$A$2:$A$24</c:f>
              <c:strCache>
                <c:ptCount val="23"/>
                <c:pt idx="0">
                  <c:v>Вяземский</c:v>
                </c:pt>
                <c:pt idx="1">
                  <c:v>Гагаринский</c:v>
                </c:pt>
                <c:pt idx="2">
                  <c:v>Десногорск</c:v>
                </c:pt>
                <c:pt idx="3">
                  <c:v>Дорогобужский</c:v>
                </c:pt>
                <c:pt idx="4">
                  <c:v>Сычевский</c:v>
                </c:pt>
                <c:pt idx="5">
                  <c:v>Краснинский</c:v>
                </c:pt>
                <c:pt idx="6">
                  <c:v>Духовщинский</c:v>
                </c:pt>
                <c:pt idx="7">
                  <c:v>Монастырщинский</c:v>
                </c:pt>
                <c:pt idx="8">
                  <c:v>Починковский</c:v>
                </c:pt>
                <c:pt idx="9">
                  <c:v>Рославльский</c:v>
                </c:pt>
                <c:pt idx="10">
                  <c:v>Смоленский</c:v>
                </c:pt>
                <c:pt idx="11">
                  <c:v>Руднянский</c:v>
                </c:pt>
                <c:pt idx="12">
                  <c:v>Холм-Жирковский</c:v>
                </c:pt>
                <c:pt idx="13">
                  <c:v>Ярцевский</c:v>
                </c:pt>
                <c:pt idx="14">
                  <c:v>Сафоновский</c:v>
                </c:pt>
                <c:pt idx="15">
                  <c:v>Областные учреждения</c:v>
                </c:pt>
                <c:pt idx="16">
                  <c:v>г. Смоленск</c:v>
                </c:pt>
                <c:pt idx="17">
                  <c:v>Ершичский</c:v>
                </c:pt>
                <c:pt idx="18">
                  <c:v>Ельнинский</c:v>
                </c:pt>
                <c:pt idx="19">
                  <c:v>Велижский</c:v>
                </c:pt>
                <c:pt idx="20">
                  <c:v>Шумячский</c:v>
                </c:pt>
                <c:pt idx="21">
                  <c:v>Глинковский</c:v>
                </c:pt>
                <c:pt idx="22">
                  <c:v>Демидовский</c:v>
                </c:pt>
              </c:strCache>
            </c:strRef>
          </c:cat>
          <c:val>
            <c:numRef>
              <c:f>'Группы-классы'!$C$2:$C$24</c:f>
              <c:numCache>
                <c:formatCode>General</c:formatCode>
                <c:ptCount val="23"/>
                <c:pt idx="0">
                  <c:v>21</c:v>
                </c:pt>
                <c:pt idx="1">
                  <c:v>9</c:v>
                </c:pt>
                <c:pt idx="2">
                  <c:v>11</c:v>
                </c:pt>
                <c:pt idx="3">
                  <c:v>21</c:v>
                </c:pt>
                <c:pt idx="4">
                  <c:v>2</c:v>
                </c:pt>
                <c:pt idx="5">
                  <c:v>7</c:v>
                </c:pt>
                <c:pt idx="6">
                  <c:v>4</c:v>
                </c:pt>
                <c:pt idx="7">
                  <c:v>15</c:v>
                </c:pt>
                <c:pt idx="8">
                  <c:v>2</c:v>
                </c:pt>
                <c:pt idx="9">
                  <c:v>32</c:v>
                </c:pt>
                <c:pt idx="10">
                  <c:v>1</c:v>
                </c:pt>
                <c:pt idx="11">
                  <c:v>4</c:v>
                </c:pt>
                <c:pt idx="12">
                  <c:v>2</c:v>
                </c:pt>
                <c:pt idx="13">
                  <c:v>18</c:v>
                </c:pt>
                <c:pt idx="14">
                  <c:v>8</c:v>
                </c:pt>
                <c:pt idx="15">
                  <c:v>8</c:v>
                </c:pt>
                <c:pt idx="16">
                  <c:v>20</c:v>
                </c:pt>
                <c:pt idx="17">
                  <c:v>1</c:v>
                </c:pt>
                <c:pt idx="18">
                  <c:v>4</c:v>
                </c:pt>
                <c:pt idx="19">
                  <c:v>4</c:v>
                </c:pt>
                <c:pt idx="20">
                  <c:v>6</c:v>
                </c:pt>
                <c:pt idx="21">
                  <c:v>2</c:v>
                </c:pt>
                <c:pt idx="22">
                  <c:v>2</c:v>
                </c:pt>
              </c:numCache>
            </c:numRef>
          </c:val>
        </c:ser>
        <c:gapWidth val="115"/>
        <c:overlap val="-20"/>
        <c:axId val="74566272"/>
        <c:axId val="74711424"/>
      </c:barChart>
      <c:catAx>
        <c:axId val="74566272"/>
        <c:scaling>
          <c:orientation val="minMax"/>
        </c:scaling>
        <c:axPos val="l"/>
        <c:numFmt formatCode="General" sourceLinked="1"/>
        <c:maj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74711424"/>
        <c:crosses val="autoZero"/>
        <c:auto val="1"/>
        <c:lblAlgn val="ctr"/>
        <c:lblOffset val="100"/>
      </c:catAx>
      <c:valAx>
        <c:axId val="74711424"/>
        <c:scaling>
          <c:orientation val="minMax"/>
        </c:scaling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74566272"/>
        <c:crosses val="autoZero"/>
        <c:crossBetween val="between"/>
      </c:valAx>
      <c:spPr>
        <a:solidFill>
          <a:schemeClr val="accent5">
            <a:lumMod val="40000"/>
            <a:lumOff val="60000"/>
          </a:schemeClr>
        </a:solidFill>
        <a:ln>
          <a:noFill/>
        </a:ln>
        <a:effectLst/>
      </c:spPr>
    </c:plotArea>
    <c:plotVisOnly val="1"/>
    <c:dispBlanksAs val="gap"/>
  </c:chart>
  <c:spPr>
    <a:solidFill>
      <a:schemeClr val="accent4">
        <a:lumMod val="40000"/>
        <a:lumOff val="60000"/>
      </a:schemeClr>
    </a:solidFill>
    <a:ln>
      <a:noFill/>
    </a:ln>
    <a:effectLst/>
  </c:spPr>
  <c:txPr>
    <a:bodyPr/>
    <a:lstStyle/>
    <a:p>
      <a:pPr>
        <a:defRPr/>
      </a:pPr>
      <a:endParaRPr lang="ru-RU"/>
    </a:p>
  </c:txPr>
  <c:externalData r:id="rId1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4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ize="5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0C99FA-C3C8-478C-8927-9B5CD04B4362}" type="datetimeFigureOut">
              <a:rPr lang="ru-RU" smtClean="0"/>
              <a:pPr/>
              <a:t>14.12.2016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AC1857-D501-4B93-92BD-5BD0EDDD6C0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0361081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AC1857-D501-4B93-92BD-5BD0EDDD6C08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2903542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AC1857-D501-4B93-92BD-5BD0EDDD6C08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07376908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AC1857-D501-4B93-92BD-5BD0EDDD6C08}" type="slidenum">
              <a:rPr lang="ru-RU" smtClean="0">
                <a:solidFill>
                  <a:prstClr val="black"/>
                </a:solidFill>
              </a:rPr>
              <a:pPr/>
              <a:t>4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85526947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AC1857-D501-4B93-92BD-5BD0EDDD6C08}" type="slidenum">
              <a:rPr lang="ru-RU" smtClean="0"/>
              <a:pPr/>
              <a:t>6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67316590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AC1857-D501-4B93-92BD-5BD0EDDD6C08}" type="slidenum">
              <a:rPr lang="ru-RU" smtClean="0"/>
              <a:pPr/>
              <a:t>10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1136181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ФИО автора, должность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162412752"/>
      </p:ext>
    </p:extLst>
  </p:cSld>
  <p:clrMapOvr>
    <a:masterClrMapping/>
  </p:clrMapOvr>
  <p:hf hd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ФИО автора, должность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0908481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ФИО автора, должность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9530663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 userDrawn="1"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ФИО автора, должность</a:t>
            </a: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Титульный слайд">
    <p:bg>
      <p:bgPr>
        <a:blipFill rotWithShape="1">
          <a:blip r:embed="rId2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="" xmlns:a14="http://schemas.microsoft.com/office/drawing/2010/main">
                  <a14:imgLayer r:embed="rId3">
                    <a14:imgEffect>
                      <a14:sharpenSoften amount="-10000"/>
                    </a14:imgEffect>
                    <a14:imgEffect>
                      <a14:colorTemperature colorTemp="5750"/>
                    </a14:imgEffect>
                    <a14:imgEffect>
                      <a14:saturation sat="15000"/>
                    </a14:imgEffect>
                    <a14:imgEffect>
                      <a14:brightnessContrast bright="-20000"/>
                    </a14:imgEffect>
                  </a14:imgLayer>
                </a14:imgProps>
              </a:ext>
            </a:extLst>
          </a:blip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 userDrawn="1"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52" name="Picture 4"/>
          <p:cNvPicPr>
            <a:picLocks noChangeAspect="1" noChangeArrowheads="1"/>
          </p:cNvPicPr>
          <p:nvPr userDrawn="1"/>
        </p:nvPicPr>
        <p:blipFill rotWithShape="1"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biLevel thresh="25000"/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3" r="39289" b="15616"/>
          <a:stretch/>
        </p:blipFill>
        <p:spPr bwMode="auto">
          <a:xfrm>
            <a:off x="2556000" y="108888"/>
            <a:ext cx="6496560" cy="6657672"/>
          </a:xfrm>
          <a:prstGeom prst="rect">
            <a:avLst/>
          </a:prstGeom>
          <a:noFill/>
          <a:ln>
            <a:noFill/>
          </a:ln>
          <a:effectLst>
            <a:softEdge rad="0"/>
          </a:effectLst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45483" y="3055621"/>
            <a:ext cx="6947845" cy="2245359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541822" y="5057551"/>
            <a:ext cx="6755166" cy="166092"/>
          </a:xfrm>
          <a:prstGeom prst="rect">
            <a:avLst/>
          </a:prstGeom>
          <a:solidFill>
            <a:schemeClr val="accent1">
              <a:lumMod val="75000"/>
            </a:schemeClr>
          </a:solidFill>
          <a:ln w="635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38971" y="3139440"/>
            <a:ext cx="6760868" cy="2077720"/>
          </a:xfrm>
          <a:prstGeom prst="rect">
            <a:avLst/>
          </a:prstGeom>
          <a:noFill/>
          <a:ln w="6350" cmpd="dbl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en-US" dirty="0"/>
          </a:p>
        </p:txBody>
      </p:sp>
      <p:sp>
        <p:nvSpPr>
          <p:cNvPr id="12" name="Прямоугольник 11"/>
          <p:cNvSpPr/>
          <p:nvPr userDrawn="1"/>
        </p:nvSpPr>
        <p:spPr>
          <a:xfrm>
            <a:off x="179512" y="188640"/>
            <a:ext cx="8784976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b="1" baseline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ГОСУДАРСТВЕННОЕ АВТОНОМНОЕ УЧРЕЖДЕНИЕ </a:t>
            </a:r>
          </a:p>
          <a:p>
            <a:pPr algn="ctr"/>
            <a:r>
              <a:rPr lang="ru-RU" sz="1400" b="1" baseline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ДОПОЛНИТЕЛЬНОГО ПРОФЕССИОНАЛЬНОГО ОБРАЗОВАНИЯ (ПОВЫШЕНИЯ КВАЛИФИКАЦИИ) СПЕЦИАЛИСТОВ</a:t>
            </a:r>
          </a:p>
          <a:p>
            <a:pPr algn="ctr"/>
            <a:r>
              <a:rPr lang="ru-RU" sz="1400" b="1" baseline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“СМОЛЕНСКИЙ ОБЛАСТНОЙ ИНСТИТУТ РАЗВИТИЯ ОБРАЗОВАНИЯ”</a:t>
            </a:r>
            <a:endParaRPr lang="ru-RU" sz="1400" b="1" baseline="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Скругленный прямоугольник 7"/>
          <p:cNvSpPr/>
          <p:nvPr userDrawn="1"/>
        </p:nvSpPr>
        <p:spPr>
          <a:xfrm>
            <a:off x="107504" y="116632"/>
            <a:ext cx="8928992" cy="6624736"/>
          </a:xfrm>
          <a:prstGeom prst="roundRect">
            <a:avLst>
              <a:gd name="adj" fmla="val 1647"/>
            </a:avLst>
          </a:prstGeom>
          <a:solidFill>
            <a:srgbClr val="F0F5F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8000" y="1700808"/>
            <a:ext cx="8568952" cy="4484712"/>
          </a:xfrm>
        </p:spPr>
        <p:txBody>
          <a:bodyPr/>
          <a:lstStyle>
            <a:lvl1pPr>
              <a:buClrTx/>
              <a:defRPr/>
            </a:lvl1pPr>
            <a:lvl2pPr>
              <a:buClrTx/>
              <a:defRPr/>
            </a:lvl2pPr>
            <a:lvl3pPr>
              <a:buClrTx/>
              <a:defRPr/>
            </a:lvl3pPr>
            <a:lvl4pPr>
              <a:buClrTx/>
              <a:defRPr/>
            </a:lvl4pPr>
            <a:lvl5pPr>
              <a:buClrTx/>
              <a:defRPr/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1520" y="6368839"/>
            <a:ext cx="7704856" cy="365125"/>
          </a:xfrm>
        </p:spPr>
        <p:txBody>
          <a:bodyPr/>
          <a:lstStyle>
            <a:lvl1pPr algn="l">
              <a:defRPr sz="800"/>
            </a:lvl1pPr>
          </a:lstStyle>
          <a:p>
            <a:r>
              <a:rPr lang="ru-RU" dirty="0" smtClean="0"/>
              <a:t>ФИО автора, должность</a:t>
            </a:r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56376" y="6368839"/>
            <a:ext cx="936104" cy="365125"/>
          </a:xfrm>
        </p:spPr>
        <p:txBody>
          <a:bodyPr/>
          <a:lstStyle>
            <a:lvl1pPr>
              <a:defRPr sz="800"/>
            </a:lvl1pPr>
          </a:lstStyle>
          <a:p>
            <a:fld id="{C06C50F1-8CFA-411F-AD37-A72DFD69FB28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11" name="Группа 10"/>
          <p:cNvGrpSpPr/>
          <p:nvPr userDrawn="1"/>
        </p:nvGrpSpPr>
        <p:grpSpPr>
          <a:xfrm>
            <a:off x="245397" y="219636"/>
            <a:ext cx="8647083" cy="1260000"/>
            <a:chOff x="245397" y="219636"/>
            <a:chExt cx="8647083" cy="1409164"/>
          </a:xfrm>
        </p:grpSpPr>
        <p:sp>
          <p:nvSpPr>
            <p:cNvPr id="9" name="Rectangle 8"/>
            <p:cNvSpPr/>
            <p:nvPr userDrawn="1"/>
          </p:nvSpPr>
          <p:spPr>
            <a:xfrm>
              <a:off x="245397" y="219636"/>
              <a:ext cx="8647083" cy="1409164"/>
            </a:xfrm>
            <a:prstGeom prst="rect">
              <a:avLst/>
            </a:prstGeom>
            <a:solidFill>
              <a:srgbClr val="FFFFFF">
                <a:alpha val="83000"/>
              </a:srgbClr>
            </a:solidFill>
            <a:ln>
              <a:noFill/>
            </a:ln>
            <a:effectLst>
              <a:softEdge rad="127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13"/>
            <p:cNvSpPr/>
            <p:nvPr userDrawn="1"/>
          </p:nvSpPr>
          <p:spPr>
            <a:xfrm>
              <a:off x="331422" y="294210"/>
              <a:ext cx="8475032" cy="1260016"/>
            </a:xfrm>
            <a:prstGeom prst="rect">
              <a:avLst/>
            </a:prstGeom>
            <a:solidFill>
              <a:srgbClr val="FFFFFF"/>
            </a:solidFill>
            <a:ln w="6350" cmpd="dbl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332656"/>
            <a:ext cx="7704856" cy="1008112"/>
          </a:xfrm>
        </p:spPr>
        <p:txBody>
          <a:bodyPr>
            <a:normAutofit/>
          </a:bodyPr>
          <a:lstStyle>
            <a:lvl1pPr algn="l">
              <a:defRPr sz="2800" b="1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pic>
        <p:nvPicPr>
          <p:cNvPr id="12" name="Picture 2" descr="C:\Users\Владелец\Desktop\ПТИЦА_БЕЛАЯ.png"/>
          <p:cNvPicPr>
            <a:picLocks noChangeAspect="1" noChangeArrowheads="1"/>
          </p:cNvPicPr>
          <p:nvPr userDrawn="1"/>
        </p:nvPicPr>
        <p:blipFill>
          <a:blip r:embed="rId2" cstate="print">
            <a:duotone>
              <a:prstClr val="black"/>
              <a:srgbClr val="F0F5FA">
                <a:tint val="45000"/>
                <a:satMod val="400000"/>
              </a:srgbClr>
            </a:duoton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1422" y="310618"/>
            <a:ext cx="642716" cy="36004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 userDrawn="1"/>
        </p:nvSpPr>
        <p:spPr>
          <a:xfrm>
            <a:off x="107504" y="116632"/>
            <a:ext cx="8928992" cy="6624736"/>
          </a:xfrm>
          <a:prstGeom prst="roundRect">
            <a:avLst>
              <a:gd name="adj" fmla="val 1647"/>
            </a:avLst>
          </a:prstGeom>
          <a:solidFill>
            <a:srgbClr val="F0F5F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87992" y="1700809"/>
            <a:ext cx="4212000" cy="4464495"/>
          </a:xfrm>
        </p:spPr>
        <p:txBody>
          <a:bodyPr vert="horz" lIns="91440" tIns="45720" rIns="91440" bIns="45720" rtlCol="0">
            <a:normAutofit/>
          </a:bodyPr>
          <a:lstStyle>
            <a:lvl1pPr>
              <a:buClrTx/>
              <a:defRPr lang="ru-RU" smtClean="0"/>
            </a:lvl1pPr>
            <a:lvl2pPr>
              <a:buClrTx/>
              <a:defRPr lang="ru-RU" smtClean="0"/>
            </a:lvl2pPr>
            <a:lvl3pPr>
              <a:buClrTx/>
              <a:defRPr lang="ru-RU" smtClean="0"/>
            </a:lvl3pPr>
            <a:lvl4pPr>
              <a:buClrTx/>
              <a:defRPr lang="ru-RU" smtClean="0"/>
            </a:lvl4pPr>
            <a:lvl5pPr>
              <a:buClrTx/>
              <a:defRPr lang="en-US" dirty="0"/>
            </a:lvl5pPr>
          </a:lstStyle>
          <a:p>
            <a:pPr lvl="0">
              <a:buClrTx/>
            </a:pPr>
            <a:r>
              <a:rPr lang="ru-RU" dirty="0" smtClean="0"/>
              <a:t>Образец текста</a:t>
            </a:r>
          </a:p>
          <a:p>
            <a:pPr lvl="1">
              <a:buClrTx/>
            </a:pPr>
            <a:r>
              <a:rPr lang="ru-RU" dirty="0" smtClean="0"/>
              <a:t>Второй уровень</a:t>
            </a:r>
          </a:p>
          <a:p>
            <a:pPr lvl="2">
              <a:buClrTx/>
            </a:pPr>
            <a:r>
              <a:rPr lang="ru-RU" dirty="0" smtClean="0"/>
              <a:t>Третий уровень</a:t>
            </a:r>
          </a:p>
          <a:p>
            <a:pPr lvl="3">
              <a:buClrTx/>
            </a:pPr>
            <a:r>
              <a:rPr lang="ru-RU" dirty="0" smtClean="0"/>
              <a:t>Четвертый уровень</a:t>
            </a:r>
          </a:p>
          <a:p>
            <a:pPr lvl="4">
              <a:buClrTx/>
            </a:pPr>
            <a:r>
              <a:rPr lang="ru-RU" dirty="0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4008" y="1700809"/>
            <a:ext cx="4212000" cy="4464495"/>
          </a:xfrm>
        </p:spPr>
        <p:txBody>
          <a:bodyPr vert="horz" lIns="91440" tIns="45720" rIns="91440" bIns="45720" rtlCol="0">
            <a:normAutofit/>
          </a:bodyPr>
          <a:lstStyle>
            <a:lvl1pPr>
              <a:buClrTx/>
              <a:defRPr lang="ru-RU" smtClean="0"/>
            </a:lvl1pPr>
            <a:lvl2pPr>
              <a:buClrTx/>
              <a:defRPr lang="ru-RU" smtClean="0"/>
            </a:lvl2pPr>
            <a:lvl3pPr>
              <a:buClrTx/>
              <a:defRPr lang="ru-RU" smtClean="0"/>
            </a:lvl3pPr>
            <a:lvl4pPr>
              <a:buClrTx/>
              <a:defRPr lang="ru-RU" smtClean="0"/>
            </a:lvl4pPr>
            <a:lvl5pPr>
              <a:buClrTx/>
              <a:defRPr lang="en-US" dirty="0"/>
            </a:lvl5pPr>
          </a:lstStyle>
          <a:p>
            <a:pPr lvl="0">
              <a:buClrTx/>
            </a:pPr>
            <a:r>
              <a:rPr lang="ru-RU" smtClean="0"/>
              <a:t>Образец текста</a:t>
            </a:r>
          </a:p>
          <a:p>
            <a:pPr lvl="1">
              <a:buClrTx/>
            </a:pPr>
            <a:r>
              <a:rPr lang="ru-RU" smtClean="0"/>
              <a:t>Второй уровень</a:t>
            </a:r>
          </a:p>
          <a:p>
            <a:pPr lvl="2">
              <a:buClrTx/>
            </a:pPr>
            <a:r>
              <a:rPr lang="ru-RU" smtClean="0"/>
              <a:t>Третий уровень</a:t>
            </a:r>
          </a:p>
          <a:p>
            <a:pPr lvl="3">
              <a:buClrTx/>
            </a:pPr>
            <a:r>
              <a:rPr lang="ru-RU" smtClean="0"/>
              <a:t>Четвертый уровень</a:t>
            </a:r>
          </a:p>
          <a:p>
            <a:pPr lvl="4">
              <a:buClrTx/>
            </a:pPr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1520" y="6368839"/>
            <a:ext cx="7704856" cy="365125"/>
          </a:xfrm>
        </p:spPr>
        <p:txBody>
          <a:bodyPr/>
          <a:lstStyle>
            <a:lvl1pPr algn="l">
              <a:defRPr sz="800"/>
            </a:lvl1pPr>
          </a:lstStyle>
          <a:p>
            <a:r>
              <a:rPr lang="ru-RU" dirty="0" smtClean="0"/>
              <a:t>ФИО автора, должность</a:t>
            </a:r>
            <a:endParaRPr lang="ru-RU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56376" y="6368839"/>
            <a:ext cx="936104" cy="365125"/>
          </a:xfrm>
        </p:spPr>
        <p:txBody>
          <a:bodyPr/>
          <a:lstStyle>
            <a:lvl1pPr>
              <a:defRPr sz="800"/>
            </a:lvl1pPr>
          </a:lstStyle>
          <a:p>
            <a:fld id="{C06C50F1-8CFA-411F-AD37-A72DFD69FB28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11" name="Группа 10"/>
          <p:cNvGrpSpPr/>
          <p:nvPr userDrawn="1"/>
        </p:nvGrpSpPr>
        <p:grpSpPr>
          <a:xfrm>
            <a:off x="245397" y="219636"/>
            <a:ext cx="8647083" cy="1260000"/>
            <a:chOff x="245397" y="219636"/>
            <a:chExt cx="8647083" cy="1409164"/>
          </a:xfrm>
        </p:grpSpPr>
        <p:sp>
          <p:nvSpPr>
            <p:cNvPr id="12" name="Rectangle 8"/>
            <p:cNvSpPr/>
            <p:nvPr userDrawn="1"/>
          </p:nvSpPr>
          <p:spPr>
            <a:xfrm>
              <a:off x="245397" y="219636"/>
              <a:ext cx="8647083" cy="1409164"/>
            </a:xfrm>
            <a:prstGeom prst="rect">
              <a:avLst/>
            </a:prstGeom>
            <a:solidFill>
              <a:srgbClr val="FFFFFF">
                <a:alpha val="83000"/>
              </a:srgbClr>
            </a:solidFill>
            <a:ln>
              <a:noFill/>
            </a:ln>
            <a:effectLst>
              <a:softEdge rad="127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3"/>
            <p:cNvSpPr/>
            <p:nvPr userDrawn="1"/>
          </p:nvSpPr>
          <p:spPr>
            <a:xfrm>
              <a:off x="331422" y="294210"/>
              <a:ext cx="8475032" cy="1260016"/>
            </a:xfrm>
            <a:prstGeom prst="rect">
              <a:avLst/>
            </a:prstGeom>
            <a:solidFill>
              <a:srgbClr val="FFFFFF"/>
            </a:solidFill>
            <a:ln w="6350" cmpd="dbl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8" name="Заголовок 1"/>
          <p:cNvSpPr>
            <a:spLocks noGrp="1"/>
          </p:cNvSpPr>
          <p:nvPr>
            <p:ph type="title"/>
          </p:nvPr>
        </p:nvSpPr>
        <p:spPr>
          <a:xfrm>
            <a:off x="1043608" y="332656"/>
            <a:ext cx="7704856" cy="1008112"/>
          </a:xfrm>
        </p:spPr>
        <p:txBody>
          <a:bodyPr>
            <a:normAutofit/>
          </a:bodyPr>
          <a:lstStyle>
            <a:lvl1pPr algn="l">
              <a:defRPr sz="2800" b="1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pic>
        <p:nvPicPr>
          <p:cNvPr id="19" name="Picture 2" descr="C:\Users\Владелец\Desktop\ПТИЦА_БЕЛАЯ.png"/>
          <p:cNvPicPr>
            <a:picLocks noChangeAspect="1" noChangeArrowheads="1"/>
          </p:cNvPicPr>
          <p:nvPr userDrawn="1"/>
        </p:nvPicPr>
        <p:blipFill>
          <a:blip r:embed="rId2" cstate="print">
            <a:duotone>
              <a:prstClr val="black"/>
              <a:srgbClr val="F0F5FA">
                <a:tint val="45000"/>
                <a:satMod val="400000"/>
              </a:srgbClr>
            </a:duoton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1422" y="310618"/>
            <a:ext cx="642716" cy="36004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ounded Rectangle 10"/>
          <p:cNvSpPr/>
          <p:nvPr userDrawn="1"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Скругленный прямоугольник 11"/>
          <p:cNvSpPr/>
          <p:nvPr userDrawn="1"/>
        </p:nvSpPr>
        <p:spPr>
          <a:xfrm>
            <a:off x="107504" y="116632"/>
            <a:ext cx="8928992" cy="6624736"/>
          </a:xfrm>
          <a:prstGeom prst="roundRect">
            <a:avLst>
              <a:gd name="adj" fmla="val 1647"/>
            </a:avLst>
          </a:prstGeom>
          <a:solidFill>
            <a:srgbClr val="F0F5F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1520" y="6368839"/>
            <a:ext cx="7704856" cy="365125"/>
          </a:xfrm>
        </p:spPr>
        <p:txBody>
          <a:bodyPr/>
          <a:lstStyle>
            <a:lvl1pPr algn="l">
              <a:defRPr sz="800"/>
            </a:lvl1pPr>
          </a:lstStyle>
          <a:p>
            <a:r>
              <a:rPr lang="ru-RU" dirty="0" smtClean="0"/>
              <a:t>ФИО автора, должность</a:t>
            </a:r>
            <a:endParaRPr lang="ru-RU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56376" y="6368839"/>
            <a:ext cx="936104" cy="365125"/>
          </a:xfrm>
        </p:spPr>
        <p:txBody>
          <a:bodyPr/>
          <a:lstStyle>
            <a:lvl1pPr>
              <a:defRPr sz="800"/>
            </a:lvl1pPr>
          </a:lstStyle>
          <a:p>
            <a:fld id="{C06C50F1-8CFA-411F-AD37-A72DFD69FB28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14" name="Picture 2" descr="C:\Users\Владелец\Desktop\ПТИЦА_БЕЛАЯ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1422" y="310618"/>
            <a:ext cx="642716" cy="36004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843DDC-9087-4390-8E4D-08229911FC88}" type="datetimeFigureOut">
              <a:rPr lang="ru-RU" smtClean="0"/>
              <a:pPr/>
              <a:t>14.12.2016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ФИО автора, должность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Скругленный прямоугольник 6"/>
          <p:cNvSpPr/>
          <p:nvPr userDrawn="1"/>
        </p:nvSpPr>
        <p:spPr>
          <a:xfrm>
            <a:off x="107504" y="116632"/>
            <a:ext cx="8928992" cy="6624736"/>
          </a:xfrm>
          <a:prstGeom prst="roundRect">
            <a:avLst>
              <a:gd name="adj" fmla="val 1647"/>
            </a:avLst>
          </a:prstGeom>
          <a:solidFill>
            <a:srgbClr val="F0F5F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8" name="Группа 7"/>
          <p:cNvGrpSpPr/>
          <p:nvPr userDrawn="1"/>
        </p:nvGrpSpPr>
        <p:grpSpPr>
          <a:xfrm>
            <a:off x="245397" y="219636"/>
            <a:ext cx="8647083" cy="1260000"/>
            <a:chOff x="245397" y="219636"/>
            <a:chExt cx="8647083" cy="1409164"/>
          </a:xfrm>
        </p:grpSpPr>
        <p:sp>
          <p:nvSpPr>
            <p:cNvPr id="9" name="Rectangle 8"/>
            <p:cNvSpPr/>
            <p:nvPr userDrawn="1"/>
          </p:nvSpPr>
          <p:spPr>
            <a:xfrm>
              <a:off x="245397" y="219636"/>
              <a:ext cx="8647083" cy="1409164"/>
            </a:xfrm>
            <a:prstGeom prst="rect">
              <a:avLst/>
            </a:prstGeom>
            <a:solidFill>
              <a:srgbClr val="FFFFFF">
                <a:alpha val="83000"/>
              </a:srgbClr>
            </a:solidFill>
            <a:ln>
              <a:noFill/>
            </a:ln>
            <a:effectLst>
              <a:softEdge rad="127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13"/>
            <p:cNvSpPr/>
            <p:nvPr userDrawn="1"/>
          </p:nvSpPr>
          <p:spPr>
            <a:xfrm>
              <a:off x="331422" y="294210"/>
              <a:ext cx="8475032" cy="1260016"/>
            </a:xfrm>
            <a:prstGeom prst="rect">
              <a:avLst/>
            </a:prstGeom>
            <a:solidFill>
              <a:srgbClr val="FFFFFF"/>
            </a:solidFill>
            <a:ln w="6350" cmpd="dbl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11" name="Picture 2" descr="C:\Users\Владелец\Desktop\ПТИЦА_БЕЛАЯ.png"/>
          <p:cNvPicPr>
            <a:picLocks noChangeAspect="1" noChangeArrowheads="1"/>
          </p:cNvPicPr>
          <p:nvPr userDrawn="1"/>
        </p:nvPicPr>
        <p:blipFill>
          <a:blip r:embed="rId2" cstate="print">
            <a:duotone>
              <a:prstClr val="black"/>
              <a:srgbClr val="F0F5FA">
                <a:tint val="45000"/>
                <a:satMod val="400000"/>
              </a:srgbClr>
            </a:duoton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1422" y="310618"/>
            <a:ext cx="642716" cy="36004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33539395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ФИО автора, должность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500790556"/>
      </p:ext>
    </p:extLst>
  </p:cSld>
  <p:clrMapOvr>
    <a:masterClrMapping/>
  </p:clrMapOvr>
  <p:hf hd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843DDC-9087-4390-8E4D-08229911FC88}" type="datetimeFigureOut">
              <a:rPr lang="ru-RU" smtClean="0"/>
              <a:pPr/>
              <a:t>14.12.2016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ФИО автора, должность</a:t>
            </a:r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кругленный прямоугольник 7"/>
          <p:cNvSpPr/>
          <p:nvPr userDrawn="1"/>
        </p:nvSpPr>
        <p:spPr>
          <a:xfrm>
            <a:off x="107504" y="116632"/>
            <a:ext cx="8928992" cy="6624736"/>
          </a:xfrm>
          <a:prstGeom prst="roundRect">
            <a:avLst>
              <a:gd name="adj" fmla="val 1647"/>
            </a:avLst>
          </a:prstGeom>
          <a:solidFill>
            <a:srgbClr val="F0F5F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9" name="Группа 8"/>
          <p:cNvGrpSpPr/>
          <p:nvPr userDrawn="1"/>
        </p:nvGrpSpPr>
        <p:grpSpPr>
          <a:xfrm>
            <a:off x="245397" y="219636"/>
            <a:ext cx="8647083" cy="1260000"/>
            <a:chOff x="245397" y="219636"/>
            <a:chExt cx="8647083" cy="1409164"/>
          </a:xfrm>
        </p:grpSpPr>
        <p:sp>
          <p:nvSpPr>
            <p:cNvPr id="10" name="Rectangle 8"/>
            <p:cNvSpPr/>
            <p:nvPr userDrawn="1"/>
          </p:nvSpPr>
          <p:spPr>
            <a:xfrm>
              <a:off x="245397" y="219636"/>
              <a:ext cx="8647083" cy="1409164"/>
            </a:xfrm>
            <a:prstGeom prst="rect">
              <a:avLst/>
            </a:prstGeom>
            <a:solidFill>
              <a:srgbClr val="FFFFFF">
                <a:alpha val="83000"/>
              </a:srgbClr>
            </a:solidFill>
            <a:ln>
              <a:noFill/>
            </a:ln>
            <a:effectLst>
              <a:softEdge rad="127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ectangle 13"/>
            <p:cNvSpPr/>
            <p:nvPr userDrawn="1"/>
          </p:nvSpPr>
          <p:spPr>
            <a:xfrm>
              <a:off x="331422" y="294210"/>
              <a:ext cx="8475032" cy="1260016"/>
            </a:xfrm>
            <a:prstGeom prst="rect">
              <a:avLst/>
            </a:prstGeom>
            <a:solidFill>
              <a:srgbClr val="FFFFFF"/>
            </a:solidFill>
            <a:ln w="6350" cmpd="dbl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12" name="Picture 2" descr="C:\Users\Владелец\Desktop\ПТИЦА_БЕЛАЯ.png"/>
          <p:cNvPicPr>
            <a:picLocks noChangeAspect="1" noChangeArrowheads="1"/>
          </p:cNvPicPr>
          <p:nvPr userDrawn="1"/>
        </p:nvPicPr>
        <p:blipFill>
          <a:blip r:embed="rId2" cstate="print">
            <a:duotone>
              <a:prstClr val="black"/>
              <a:srgbClr val="F0F5FA">
                <a:tint val="45000"/>
                <a:satMod val="400000"/>
              </a:srgbClr>
            </a:duoton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1422" y="310618"/>
            <a:ext cx="642716" cy="36004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9926579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ФИО автора, должность</a:t>
            </a: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5131592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ФИО автора, должность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1825542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843DDC-9087-4390-8E4D-08229911FC88}" type="datetimeFigureOut">
              <a:rPr lang="ru-RU" smtClean="0"/>
              <a:pPr/>
              <a:t>14.12.2016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ФИО автора, должность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‹#›</a:t>
            </a:fld>
            <a:endParaRPr lang="ru-RU"/>
          </a:p>
        </p:txBody>
      </p:sp>
      <p:sp useBgFill="1">
        <p:nvSpPr>
          <p:cNvPr id="5" name="Rounded Rectangle 10"/>
          <p:cNvSpPr/>
          <p:nvPr userDrawn="1"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Скругленный прямоугольник 5"/>
          <p:cNvSpPr/>
          <p:nvPr userDrawn="1"/>
        </p:nvSpPr>
        <p:spPr>
          <a:xfrm>
            <a:off x="107504" y="116632"/>
            <a:ext cx="8928992" cy="6624736"/>
          </a:xfrm>
          <a:prstGeom prst="roundRect">
            <a:avLst>
              <a:gd name="adj" fmla="val 1647"/>
            </a:avLst>
          </a:prstGeom>
          <a:solidFill>
            <a:srgbClr val="F0F5F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7" name="Picture 2" descr="C:\Users\Владелец\Desktop\ПТИЦА_БЕЛАЯ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1422" y="310618"/>
            <a:ext cx="642716" cy="36004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36671983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ФИО автора, должность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763002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ФИО автора, должность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0160737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ru-RU" smtClean="0"/>
              <a:t>ФИО автора, должность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6C50F1-8CFA-411F-AD37-A72DFD69FB2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9789861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  <p:sldLayoutId id="2147483712" r:id="rId13"/>
    <p:sldLayoutId id="2147483686" r:id="rId14"/>
    <p:sldLayoutId id="2147483688" r:id="rId15"/>
    <p:sldLayoutId id="2147483691" r:id="rId16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714135"/>
          </a:xfrm>
        </p:spPr>
        <p:txBody>
          <a:bodyPr/>
          <a:lstStyle/>
          <a:p>
            <a:r>
              <a:rPr lang="ru-RU" sz="19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ПРЕЗЕНТАЦИЯ РАБОТЫ ОБЛАСТНОГО МЕТОДИЧЕСКОГО ОБЪЕДИНЕНИЯ ПЕДАГОГОВ ДОПОЛНИТЕЛЬНОГО ОБРАЗОВАНИЯ</a:t>
            </a:r>
            <a:r>
              <a:rPr lang="ru-RU" sz="19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19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ru-RU" sz="18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Токарева А.С., председатель ОМО педагогов дополнительного образования</a:t>
            </a:r>
            <a:endParaRPr lang="ru-RU" sz="1800" dirty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3906552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251520" y="2492896"/>
            <a:ext cx="7992888" cy="3168352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lvl="0">
              <a:spcBef>
                <a:spcPts val="0"/>
              </a:spcBef>
            </a:pPr>
            <a:r>
              <a:rPr lang="ru-RU" sz="6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БЛАГОДАРЮ ЗА ВНИМАНИЕ!</a:t>
            </a:r>
            <a:endParaRPr lang="ru-RU" sz="6000" dirty="0">
              <a:solidFill>
                <a:schemeClr val="bg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251520" y="188640"/>
            <a:ext cx="8585210" cy="160043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endParaRPr lang="ru-RU" sz="1400" dirty="0" smtClean="0"/>
          </a:p>
          <a:p>
            <a:pPr algn="ctr"/>
            <a:r>
              <a:rPr lang="ru-RU" sz="1400" dirty="0" smtClean="0">
                <a:latin typeface="Arial" pitchFamily="34" charset="0"/>
                <a:cs typeface="Arial" pitchFamily="34" charset="0"/>
              </a:rPr>
              <a:t>ГОСУДАРСТВЕННОЕ </a:t>
            </a:r>
            <a:r>
              <a:rPr lang="ru-RU" sz="1400" dirty="0">
                <a:latin typeface="Arial" pitchFamily="34" charset="0"/>
                <a:cs typeface="Arial" pitchFamily="34" charset="0"/>
              </a:rPr>
              <a:t>АВТОНОМНОЕ </a:t>
            </a:r>
            <a:r>
              <a:rPr lang="ru-RU" sz="1400" dirty="0" smtClean="0">
                <a:latin typeface="Arial" pitchFamily="34" charset="0"/>
                <a:cs typeface="Arial" pitchFamily="34" charset="0"/>
              </a:rPr>
              <a:t>УЧРЕЖДЕНИЕ ДОПОЛНИТЕЛЬНОГО ПРОФЕССИОНАЛЬНОГО ОБРАЗОВАНИЯ</a:t>
            </a:r>
            <a:endParaRPr lang="ru-RU" sz="1400" dirty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sz="1400" dirty="0" smtClean="0">
                <a:latin typeface="Arial" pitchFamily="34" charset="0"/>
                <a:cs typeface="Arial" pitchFamily="34" charset="0"/>
              </a:rPr>
              <a:t>«</a:t>
            </a:r>
            <a:r>
              <a:rPr lang="ru-RU" sz="1400" dirty="0">
                <a:latin typeface="Arial" pitchFamily="34" charset="0"/>
                <a:cs typeface="Arial" pitchFamily="34" charset="0"/>
              </a:rPr>
              <a:t>СМОЛЕНСКИЙ ОБЛАСТНОЙ ИНСТИТУТ РАЗВИТИЯ ОБРАЗОВАНИЯ</a:t>
            </a:r>
            <a:r>
              <a:rPr lang="ru-RU" sz="1400" dirty="0" smtClean="0">
                <a:latin typeface="Arial" pitchFamily="34" charset="0"/>
                <a:cs typeface="Arial" pitchFamily="34" charset="0"/>
              </a:rPr>
              <a:t>»</a:t>
            </a:r>
          </a:p>
          <a:p>
            <a:pPr algn="ctr"/>
            <a:endParaRPr lang="ru-RU" sz="1400" dirty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sz="1400" b="1" dirty="0" smtClean="0">
                <a:latin typeface="Arial" pitchFamily="34" charset="0"/>
                <a:cs typeface="Arial" pitchFamily="34" charset="0"/>
              </a:rPr>
              <a:t> ОБЛАСТНОЕ МЕТОДИЧЕСКОЕ ОБЪЕДИНЕНИЕ  ПЕДАГОГОВ ДОПОЛНИТЕЛЬНОГО ОБРАЗОВАНИЯ  СМОЛЕНСКОЙ ОБЛАСТИ</a:t>
            </a:r>
            <a:endParaRPr lang="ru-RU" sz="14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315598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251520" y="1484784"/>
            <a:ext cx="8585210" cy="5112568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t"/>
          <a:lstStyle/>
          <a:p>
            <a:pPr algn="l"/>
            <a:r>
              <a:rPr lang="ru-RU" sz="2400" dirty="0" smtClean="0">
                <a:latin typeface="Arial" pitchFamily="34" charset="0"/>
                <a:cs typeface="Arial" pitchFamily="34" charset="0"/>
              </a:rPr>
              <a:t>БЮРО:</a:t>
            </a:r>
            <a:br>
              <a:rPr lang="ru-RU" sz="2400" dirty="0" smtClean="0">
                <a:latin typeface="Arial" pitchFamily="34" charset="0"/>
                <a:cs typeface="Arial" pitchFamily="34" charset="0"/>
              </a:rPr>
            </a:br>
            <a:r>
              <a:rPr lang="ru-RU" sz="2300" dirty="0" smtClean="0">
                <a:latin typeface="Arial" pitchFamily="34" charset="0"/>
                <a:cs typeface="Arial" pitchFamily="34" charset="0"/>
              </a:rPr>
              <a:t>1. Кондрашова Татьяна Михайловна, методист высшей категории МБУ ДО ДДТ г. Рудня;</a:t>
            </a:r>
            <a:br>
              <a:rPr lang="ru-RU" sz="2300" dirty="0" smtClean="0">
                <a:latin typeface="Arial" pitchFamily="34" charset="0"/>
                <a:cs typeface="Arial" pitchFamily="34" charset="0"/>
              </a:rPr>
            </a:br>
            <a:r>
              <a:rPr lang="ru-RU" sz="2300" dirty="0" smtClean="0">
                <a:latin typeface="Arial" pitchFamily="34" charset="0"/>
                <a:cs typeface="Arial" pitchFamily="34" charset="0"/>
              </a:rPr>
              <a:t>2. Королева Светлана Владимировна, заместитель директора по УМР МБУ ДО ЦЭВ «Молодость» г. Вязьма;</a:t>
            </a:r>
            <a:br>
              <a:rPr lang="ru-RU" sz="2300" dirty="0" smtClean="0">
                <a:latin typeface="Arial" pitchFamily="34" charset="0"/>
                <a:cs typeface="Arial" pitchFamily="34" charset="0"/>
              </a:rPr>
            </a:br>
            <a:r>
              <a:rPr lang="ru-RU" sz="2300" dirty="0" smtClean="0">
                <a:latin typeface="Arial" pitchFamily="34" charset="0"/>
                <a:cs typeface="Arial" pitchFamily="34" charset="0"/>
              </a:rPr>
              <a:t>3. </a:t>
            </a:r>
            <a:r>
              <a:rPr lang="ru-RU" sz="2300" dirty="0" err="1" smtClean="0">
                <a:latin typeface="Arial" pitchFamily="34" charset="0"/>
                <a:cs typeface="Arial" pitchFamily="34" charset="0"/>
              </a:rPr>
              <a:t>Азаренкова</a:t>
            </a:r>
            <a:r>
              <a:rPr lang="ru-RU" sz="2300" dirty="0" smtClean="0">
                <a:latin typeface="Arial" pitchFamily="34" charset="0"/>
                <a:cs typeface="Arial" pitchFamily="34" charset="0"/>
              </a:rPr>
              <a:t> Рита Александровна, методист высшей категории МБУ ДО </a:t>
            </a:r>
            <a:r>
              <a:rPr lang="ru-RU" sz="2300" dirty="0" err="1" smtClean="0">
                <a:latin typeface="Arial" pitchFamily="34" charset="0"/>
                <a:cs typeface="Arial" pitchFamily="34" charset="0"/>
              </a:rPr>
              <a:t>Монастырщинский</a:t>
            </a:r>
            <a:r>
              <a:rPr lang="ru-RU" sz="2300" dirty="0" smtClean="0">
                <a:latin typeface="Arial" pitchFamily="34" charset="0"/>
                <a:cs typeface="Arial" pitchFamily="34" charset="0"/>
              </a:rPr>
              <a:t> Центр внешкольной работы; </a:t>
            </a:r>
            <a:br>
              <a:rPr lang="ru-RU" sz="2300" dirty="0" smtClean="0">
                <a:latin typeface="Arial" pitchFamily="34" charset="0"/>
                <a:cs typeface="Arial" pitchFamily="34" charset="0"/>
              </a:rPr>
            </a:br>
            <a:r>
              <a:rPr lang="ru-RU" sz="2300" dirty="0" smtClean="0">
                <a:latin typeface="Arial" pitchFamily="34" charset="0"/>
                <a:cs typeface="Arial" pitchFamily="34" charset="0"/>
              </a:rPr>
              <a:t>4. </a:t>
            </a:r>
            <a:r>
              <a:rPr lang="ru-RU" sz="2300" dirty="0" err="1" smtClean="0">
                <a:latin typeface="Arial" pitchFamily="34" charset="0"/>
                <a:cs typeface="Arial" pitchFamily="34" charset="0"/>
              </a:rPr>
              <a:t>Долженко</a:t>
            </a:r>
            <a:r>
              <a:rPr lang="ru-RU" sz="2300" dirty="0" smtClean="0">
                <a:latin typeface="Arial" pitchFamily="34" charset="0"/>
                <a:cs typeface="Arial" pitchFamily="34" charset="0"/>
              </a:rPr>
              <a:t> Елена Юрьевна, заместитель директора МБУ ДО ДДТ г. Десногорск;</a:t>
            </a:r>
            <a:br>
              <a:rPr lang="ru-RU" sz="2300" dirty="0" smtClean="0">
                <a:latin typeface="Arial" pitchFamily="34" charset="0"/>
                <a:cs typeface="Arial" pitchFamily="34" charset="0"/>
              </a:rPr>
            </a:br>
            <a:r>
              <a:rPr lang="ru-RU" sz="2300" dirty="0" smtClean="0">
                <a:latin typeface="Arial" pitchFamily="34" charset="0"/>
                <a:cs typeface="Arial" pitchFamily="34" charset="0"/>
              </a:rPr>
              <a:t>5. Новикова Валентина Павловна, методист МБУ ДО ЦДТ г. Ярцево.</a:t>
            </a:r>
            <a:br>
              <a:rPr lang="ru-RU" sz="2300" dirty="0" smtClean="0">
                <a:latin typeface="Arial" pitchFamily="34" charset="0"/>
                <a:cs typeface="Arial" pitchFamily="34" charset="0"/>
              </a:rPr>
            </a:br>
            <a:r>
              <a:rPr lang="ru-RU" sz="2300" dirty="0" smtClean="0"/>
              <a:t> </a:t>
            </a:r>
            <a:r>
              <a:rPr lang="ru-RU" sz="2300" dirty="0" smtClean="0">
                <a:latin typeface="Arial" pitchFamily="34" charset="0"/>
                <a:cs typeface="Arial" pitchFamily="34" charset="0"/>
              </a:rPr>
              <a:t>Председатель: Токарева Анна Сергеевна, директор МБУ ДО Дорогобужский ДДТ</a:t>
            </a:r>
            <a:r>
              <a:rPr lang="ru-RU" sz="23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2300" dirty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263487" y="188640"/>
            <a:ext cx="8585210" cy="73866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endParaRPr lang="ru-RU" sz="1400" dirty="0" smtClean="0"/>
          </a:p>
          <a:p>
            <a:pPr algn="ctr"/>
            <a:r>
              <a:rPr lang="ru-RU" sz="1400" b="1" dirty="0" smtClean="0">
                <a:latin typeface="Arial" pitchFamily="34" charset="0"/>
                <a:cs typeface="Arial" pitchFamily="34" charset="0"/>
              </a:rPr>
              <a:t>  ОБЛАСТНОЕ МЕТОДИЧЕСКОЕ ОБЪЕДИНЕНИЕ  ПЕДАГОГОВ ДОПОЛНИТЕЛЬНОГО ОБРАЗОВАНИЯ  СМОЛЕНСКОЙ ОБЛАСТИ</a:t>
            </a:r>
            <a:endParaRPr lang="ru-RU" sz="1400" b="1" i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623148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251520" y="1484784"/>
            <a:ext cx="8585210" cy="5112568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t"/>
          <a:lstStyle/>
          <a:p>
            <a:pPr algn="l"/>
            <a:r>
              <a:rPr lang="ru-RU" sz="3200" b="1" dirty="0" smtClean="0">
                <a:solidFill>
                  <a:srgbClr val="002060"/>
                </a:solidFill>
              </a:rPr>
              <a:t>       		</a:t>
            </a:r>
            <a:r>
              <a:rPr lang="ru-RU" sz="3200" b="1" dirty="0" smtClean="0">
                <a:solidFill>
                  <a:srgbClr val="000099"/>
                </a:solidFill>
              </a:rPr>
              <a:t> </a:t>
            </a:r>
            <a:r>
              <a:rPr lang="ru-RU" sz="20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ТЕМЫ </a:t>
            </a:r>
            <a:r>
              <a:rPr lang="ru-RU" sz="20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ВЕБИНАРОВ И ГОРЯЧИХ ЛИНИЙ </a:t>
            </a:r>
            <a:r>
              <a:rPr lang="ru-RU" sz="20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20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</a:br>
            <a:r>
              <a:rPr lang="ru-RU" sz="20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			В </a:t>
            </a:r>
            <a:r>
              <a:rPr lang="ru-RU" sz="20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2015-2016 </a:t>
            </a:r>
            <a:r>
              <a:rPr lang="ru-RU" sz="20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УЧЕБНОМ </a:t>
            </a:r>
            <a:r>
              <a:rPr lang="ru-RU" sz="20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ГОДУ</a:t>
            </a:r>
            <a:br>
              <a:rPr lang="ru-RU" sz="20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</a:br>
            <a:r>
              <a:rPr lang="ru-RU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· </a:t>
            </a:r>
            <a:r>
              <a:rPr lang="ru-RU" sz="20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Особенности мониторинговой деятельности в учреждениях </a:t>
            </a:r>
            <a:r>
              <a:rPr lang="ru-RU" sz="20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дополнительного </a:t>
            </a:r>
            <a:r>
              <a:rPr lang="ru-RU" sz="20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образования.</a:t>
            </a:r>
            <a:br>
              <a:rPr lang="ru-RU" sz="20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</a:br>
            <a:r>
              <a:rPr lang="ru-RU" sz="2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· </a:t>
            </a:r>
            <a:r>
              <a:rPr lang="ru-RU" sz="20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Организация обучения и воспитания детей с ОВЗ в условиях дополни-тельного образования.</a:t>
            </a:r>
            <a:r>
              <a:rPr lang="ru-RU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</a:br>
            <a:r>
              <a:rPr lang="ru-RU" sz="2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·</a:t>
            </a:r>
            <a:r>
              <a:rPr lang="ru-RU" sz="2000" b="1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Основные направления деятельности педагога дополнительного </a:t>
            </a:r>
            <a:r>
              <a:rPr lang="ru-RU" sz="2000" b="1" dirty="0" err="1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образо-вания</a:t>
            </a:r>
            <a:r>
              <a:rPr lang="ru-RU" sz="2000" b="1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в условиях перехода на новые образовательные стандарты.</a:t>
            </a:r>
            <a:br>
              <a:rPr lang="ru-RU" sz="2000" b="1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ru-RU" sz="2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· </a:t>
            </a:r>
            <a:r>
              <a:rPr lang="ru-RU" sz="2000" b="1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Современные требования, структура и содержание дополнительной общеобразовательной общеразвивающей программы</a:t>
            </a:r>
            <a:r>
              <a:rPr lang="ru-RU" sz="2000" b="1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.</a:t>
            </a:r>
            <a:br>
              <a:rPr lang="ru-RU" sz="2000" b="1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ru-RU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· </a:t>
            </a:r>
            <a:r>
              <a:rPr lang="ru-RU" sz="2000" b="1" dirty="0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Система формирования универсальных УУД на занятиях объединений по направлениям деятельности. </a:t>
            </a:r>
            <a:r>
              <a:rPr lang="ru-RU" sz="2000" b="1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2000" b="1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ru-RU" sz="2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· </a:t>
            </a:r>
            <a:r>
              <a:rPr lang="ru-RU" sz="20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Векторы развития организация дополнительного образования в </a:t>
            </a:r>
            <a:r>
              <a:rPr lang="ru-RU" sz="2000" b="1" dirty="0" err="1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контек-сте</a:t>
            </a:r>
            <a:r>
              <a:rPr lang="ru-RU" sz="20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государственной образовательной политики.</a:t>
            </a:r>
            <a:br>
              <a:rPr lang="ru-RU" sz="20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</a:br>
            <a:endParaRPr lang="ru-RU" sz="2000" b="1" dirty="0">
              <a:solidFill>
                <a:schemeClr val="accent6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263487" y="188640"/>
            <a:ext cx="8585210" cy="73866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endParaRPr lang="ru-RU" sz="1400" dirty="0" smtClean="0"/>
          </a:p>
          <a:p>
            <a:pPr algn="ctr"/>
            <a:r>
              <a:rPr lang="ru-RU" sz="1400" b="1" dirty="0" smtClean="0">
                <a:latin typeface="Arial" pitchFamily="34" charset="0"/>
                <a:cs typeface="Arial" pitchFamily="34" charset="0"/>
              </a:rPr>
              <a:t> ОБЛАСТНОЕ МЕТОДИЧЕСКОЕ ОБЪЕДИНЕНИЕ  ПЕДАГОГОВ ДОПОЛНИТЕЛЬНОГО ОБРАЗОВАНИЯ  СМОЛЕНСКОЙ ОБЛАСТИ</a:t>
            </a:r>
            <a:endParaRPr lang="ru-RU" sz="1400" b="1" i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249039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251520" y="1484784"/>
            <a:ext cx="8585210" cy="5184576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t"/>
          <a:lstStyle/>
          <a:p>
            <a:r>
              <a:rPr lang="ru-RU" sz="36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Участвовало </a:t>
            </a:r>
            <a:r>
              <a:rPr lang="ru-RU" sz="36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в </a:t>
            </a:r>
            <a:r>
              <a:rPr lang="ru-RU" sz="36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вебинарах</a:t>
            </a:r>
            <a:r>
              <a:rPr lang="ru-RU" sz="36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:</a:t>
            </a:r>
            <a:br>
              <a:rPr lang="ru-RU" sz="36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</a:br>
            <a:r>
              <a:rPr lang="ru-RU" sz="3600" b="1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23</a:t>
            </a:r>
            <a:r>
              <a:rPr lang="ru-RU" sz="2800" b="1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800" b="1" dirty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муниципальных </a:t>
            </a:r>
            <a:r>
              <a:rPr lang="ru-RU" sz="2800" b="1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образования</a:t>
            </a:r>
            <a:r>
              <a:rPr lang="ru-RU" sz="2800" b="1" dirty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2800" b="1" dirty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ru-RU" sz="3200" b="1" dirty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216</a:t>
            </a:r>
            <a:r>
              <a:rPr lang="ru-RU" sz="2800" b="1" dirty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800" b="1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участников</a:t>
            </a:r>
            <a:r>
              <a:rPr lang="ru-RU" sz="2800" b="1" dirty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2800" b="1" dirty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ru-RU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самые активные муниципальные </a:t>
            </a:r>
            <a:r>
              <a:rPr lang="ru-RU" sz="28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образования:</a:t>
            </a:r>
            <a:br>
              <a:rPr lang="ru-RU" sz="28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</a:br>
            <a:r>
              <a:rPr lang="ru-RU" sz="28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Рославльский</a:t>
            </a:r>
            <a:r>
              <a:rPr lang="ru-RU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8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район</a:t>
            </a:r>
            <a:br>
              <a:rPr lang="ru-RU" sz="28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</a:br>
            <a:r>
              <a:rPr lang="ru-RU" sz="28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Вяземский район</a:t>
            </a:r>
            <a:br>
              <a:rPr lang="ru-RU" sz="28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</a:br>
            <a:r>
              <a:rPr lang="ru-RU" sz="28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Дорогобужский район</a:t>
            </a:r>
            <a:br>
              <a:rPr lang="ru-RU" sz="28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</a:br>
            <a:r>
              <a:rPr lang="ru-RU" sz="28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учреждения г. Смоленска</a:t>
            </a:r>
            <a:br>
              <a:rPr lang="ru-RU" sz="28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</a:br>
            <a:r>
              <a:rPr lang="ru-RU" sz="28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Ярцевский</a:t>
            </a:r>
            <a:r>
              <a:rPr lang="ru-RU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район</a:t>
            </a:r>
            <a:r>
              <a:rPr lang="ru-RU" sz="28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28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</a:br>
            <a:endParaRPr lang="ru-RU" sz="28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251520" y="188639"/>
            <a:ext cx="8585210" cy="73866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endParaRPr lang="ru-RU" sz="1400" dirty="0" smtClean="0">
              <a:solidFill>
                <a:prstClr val="black"/>
              </a:solidFill>
            </a:endParaRPr>
          </a:p>
          <a:p>
            <a:pPr algn="ctr"/>
            <a:r>
              <a:rPr lang="ru-RU" sz="1400" b="1" dirty="0" smtClean="0">
                <a:latin typeface="Arial" pitchFamily="34" charset="0"/>
                <a:cs typeface="Arial" pitchFamily="34" charset="0"/>
              </a:rPr>
              <a:t> ОБЛАСТНОЕ МЕТОДИЧЕСКОЕ ОБЪЕДИНЕНИЕ  ПЕДАГОГОВ ДОПОЛНИТЕЛЬНОГО ОБРАЗОВАНИЯ  СМОЛЕНСКОЙ ОБЛАСТИ</a:t>
            </a:r>
            <a:endParaRPr lang="ru-RU" sz="14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079869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ФИО автора, должность</a:t>
            </a:r>
            <a:endParaRPr lang="ru-RU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5</a:t>
            </a:fld>
            <a:endParaRPr lang="ru-RU"/>
          </a:p>
        </p:txBody>
      </p:sp>
      <p:graphicFrame>
        <p:nvGraphicFramePr>
          <p:cNvPr id="6" name="Диаграмма 5"/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2465699873"/>
              </p:ext>
            </p:extLst>
          </p:nvPr>
        </p:nvGraphicFramePr>
        <p:xfrm>
          <a:off x="179512" y="456778"/>
          <a:ext cx="8784976" cy="626469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8" name="Рисунок 7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295116" y="-315416"/>
            <a:ext cx="6553768" cy="1008112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6750931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ФИО автора, должность</a:t>
            </a:r>
            <a:endParaRPr lang="ru-RU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6</a:t>
            </a:fld>
            <a:endParaRPr lang="ru-RU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187764780"/>
              </p:ext>
            </p:extLst>
          </p:nvPr>
        </p:nvGraphicFramePr>
        <p:xfrm>
          <a:off x="251521" y="511296"/>
          <a:ext cx="8568951" cy="62537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58306"/>
                <a:gridCol w="2510245"/>
                <a:gridCol w="3600400"/>
              </a:tblGrid>
              <a:tr h="386829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РАЙОН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ФИО участника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Должность</a:t>
                      </a:r>
                      <a:endParaRPr lang="ru-RU" dirty="0"/>
                    </a:p>
                  </a:txBody>
                  <a:tcPr/>
                </a:tc>
              </a:tr>
              <a:tr h="864047">
                <a:tc>
                  <a:txBody>
                    <a:bodyPr/>
                    <a:lstStyle/>
                    <a:p>
                      <a:pPr algn="ctr"/>
                      <a:r>
                        <a:rPr lang="ru-RU" b="1" dirty="0" err="1" smtClean="0"/>
                        <a:t>Монастырщинский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err="1" smtClean="0"/>
                        <a:t>Азаренкова</a:t>
                      </a:r>
                      <a:r>
                        <a:rPr lang="ru-RU" sz="1600" b="1" dirty="0" smtClean="0"/>
                        <a:t> Р.А.</a:t>
                      </a:r>
                      <a:endParaRPr lang="ru-RU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/>
                        <a:t>Методист МБУДО </a:t>
                      </a:r>
                      <a:r>
                        <a:rPr lang="ru-RU" sz="1600" b="1" dirty="0" err="1" smtClean="0"/>
                        <a:t>Монастырщинский</a:t>
                      </a:r>
                      <a:r>
                        <a:rPr lang="ru-RU" sz="1600" b="1" dirty="0" smtClean="0"/>
                        <a:t> Центр внешкольной работы</a:t>
                      </a:r>
                      <a:endParaRPr lang="ru-RU" sz="1600" b="1" dirty="0"/>
                    </a:p>
                  </a:txBody>
                  <a:tcPr/>
                </a:tc>
              </a:tr>
              <a:tr h="612479">
                <a:tc rowSpan="3">
                  <a:txBody>
                    <a:bodyPr/>
                    <a:lstStyle/>
                    <a:p>
                      <a:pPr algn="ctr"/>
                      <a:endParaRPr lang="ru-RU" sz="1800" b="1" dirty="0" smtClean="0"/>
                    </a:p>
                    <a:p>
                      <a:pPr algn="ctr"/>
                      <a:endParaRPr lang="ru-RU" sz="1800" b="1" dirty="0" smtClean="0"/>
                    </a:p>
                    <a:p>
                      <a:pPr algn="ctr"/>
                      <a:endParaRPr lang="ru-RU" sz="1800" b="1" dirty="0" smtClean="0"/>
                    </a:p>
                    <a:p>
                      <a:pPr algn="ctr"/>
                      <a:r>
                        <a:rPr lang="ru-RU" sz="1800" b="1" dirty="0" smtClean="0"/>
                        <a:t>г.</a:t>
                      </a:r>
                      <a:r>
                        <a:rPr lang="ru-RU" sz="1800" b="1" baseline="0" dirty="0" smtClean="0"/>
                        <a:t> </a:t>
                      </a:r>
                      <a:r>
                        <a:rPr lang="ru-RU" sz="1800" b="1" dirty="0" smtClean="0"/>
                        <a:t>Смоленск (областные УДО)</a:t>
                      </a:r>
                      <a:endParaRPr lang="ru-RU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err="1" smtClean="0"/>
                        <a:t>Коренькова</a:t>
                      </a:r>
                      <a:r>
                        <a:rPr lang="ru-RU" sz="1600" b="1" dirty="0" smtClean="0"/>
                        <a:t> Н.В.</a:t>
                      </a:r>
                      <a:endParaRPr lang="ru-RU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/>
                        <a:t>Заместитель директора СОГБУДО «Станция юннатов»</a:t>
                      </a:r>
                      <a:endParaRPr lang="ru-RU" sz="1600" b="1" dirty="0"/>
                    </a:p>
                  </a:txBody>
                  <a:tcPr/>
                </a:tc>
              </a:tr>
              <a:tr h="870364">
                <a:tc vMerge="1">
                  <a:txBody>
                    <a:bodyPr/>
                    <a:lstStyle/>
                    <a:p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/>
                        <a:t>Глухарева И.И.</a:t>
                      </a:r>
                      <a:endParaRPr lang="ru-RU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/>
                        <a:t>Методист</a:t>
                      </a:r>
                      <a:r>
                        <a:rPr lang="ru-RU" sz="1600" b="1" baseline="0" dirty="0" smtClean="0"/>
                        <a:t> СОГБУДО «Детско-юношеский центр туризма, краеведения и спорта»</a:t>
                      </a:r>
                      <a:endParaRPr lang="ru-RU" sz="1600" b="1" dirty="0"/>
                    </a:p>
                  </a:txBody>
                  <a:tcPr/>
                </a:tc>
              </a:tr>
              <a:tr h="864047">
                <a:tc vMerge="1">
                  <a:txBody>
                    <a:bodyPr/>
                    <a:lstStyle/>
                    <a:p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/>
                        <a:t>Василевич В.В.</a:t>
                      </a:r>
                      <a:endParaRPr lang="ru-RU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/>
                        <a:t>Методист СОГБУДО «Центр развития творчества детей и юношества»</a:t>
                      </a:r>
                      <a:endParaRPr lang="ru-RU" sz="1600" b="1" dirty="0"/>
                    </a:p>
                  </a:txBody>
                  <a:tcPr/>
                </a:tc>
              </a:tr>
              <a:tr h="612479">
                <a:tc rowSpan="4">
                  <a:txBody>
                    <a:bodyPr/>
                    <a:lstStyle/>
                    <a:p>
                      <a:pPr algn="ctr"/>
                      <a:endParaRPr lang="ru-RU" sz="1800" b="1" dirty="0" smtClean="0"/>
                    </a:p>
                    <a:p>
                      <a:pPr algn="ctr"/>
                      <a:endParaRPr lang="ru-RU" sz="1800" b="1" dirty="0" smtClean="0"/>
                    </a:p>
                    <a:p>
                      <a:pPr algn="ctr"/>
                      <a:endParaRPr lang="ru-RU" sz="1800" b="1" dirty="0" smtClean="0"/>
                    </a:p>
                    <a:p>
                      <a:pPr algn="ctr"/>
                      <a:r>
                        <a:rPr lang="ru-RU" sz="1800" b="1" dirty="0" smtClean="0"/>
                        <a:t>Дорогобужский</a:t>
                      </a:r>
                      <a:endParaRPr lang="ru-RU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/>
                        <a:t>Борисов П.М.</a:t>
                      </a:r>
                      <a:endParaRPr lang="ru-RU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/>
                        <a:t>Тренер преподаватель МБУДО «Верхнеднепровская ДЮСШ»</a:t>
                      </a:r>
                      <a:endParaRPr lang="ru-RU" sz="1600" b="1" dirty="0"/>
                    </a:p>
                  </a:txBody>
                  <a:tcPr/>
                </a:tc>
              </a:tr>
              <a:tr h="779421">
                <a:tc vMerge="1">
                  <a:txBody>
                    <a:bodyPr/>
                    <a:lstStyle/>
                    <a:p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/>
                        <a:t>Токарева А.С.</a:t>
                      </a:r>
                      <a:endParaRPr lang="ru-RU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/>
                        <a:t>Директор МБУДО Дорогобужский ДДТ, </a:t>
                      </a:r>
                    </a:p>
                    <a:p>
                      <a:pPr algn="ctr"/>
                      <a:r>
                        <a:rPr lang="ru-RU" sz="1600" b="1" dirty="0" smtClean="0"/>
                        <a:t>председатель ОМО педагогов ДОД</a:t>
                      </a:r>
                      <a:endParaRPr lang="ru-RU" sz="1600" b="1" dirty="0"/>
                    </a:p>
                  </a:txBody>
                  <a:tcPr/>
                </a:tc>
              </a:tr>
              <a:tr h="608034">
                <a:tc vMerge="1">
                  <a:txBody>
                    <a:bodyPr/>
                    <a:lstStyle/>
                    <a:p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err="1" smtClean="0"/>
                        <a:t>Храмченкова</a:t>
                      </a:r>
                      <a:r>
                        <a:rPr lang="ru-RU" sz="1600" b="1" dirty="0" smtClean="0"/>
                        <a:t> Ю.Г.</a:t>
                      </a:r>
                      <a:endParaRPr lang="ru-RU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/>
                        <a:t>Методист</a:t>
                      </a:r>
                      <a:r>
                        <a:rPr lang="ru-RU" sz="1600" b="1" baseline="0" dirty="0" smtClean="0"/>
                        <a:t> МБУДО Дорогобужский ДДТ</a:t>
                      </a:r>
                      <a:endParaRPr lang="ru-RU" sz="1600" b="1" dirty="0"/>
                    </a:p>
                  </a:txBody>
                  <a:tcPr/>
                </a:tc>
              </a:tr>
              <a:tr h="612479">
                <a:tc vMerge="1">
                  <a:txBody>
                    <a:bodyPr/>
                    <a:lstStyle/>
                    <a:p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/>
                        <a:t>Решетняк Ю.Н.</a:t>
                      </a:r>
                      <a:endParaRPr lang="ru-RU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/>
                        <a:t>Заместитель директора Дорогобужский ДДТ</a:t>
                      </a:r>
                      <a:endParaRPr lang="ru-RU" sz="1600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Заголовок 1"/>
          <p:cNvSpPr txBox="1">
            <a:spLocks/>
          </p:cNvSpPr>
          <p:nvPr/>
        </p:nvSpPr>
        <p:spPr>
          <a:xfrm>
            <a:off x="914400" y="-99392"/>
            <a:ext cx="7772400" cy="578495"/>
          </a:xfrm>
          <a:prstGeom prst="rect">
            <a:avLst/>
          </a:prstGeom>
        </p:spPr>
        <p:txBody>
          <a:bodyPr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3200" b="1" smtClean="0">
                <a:solidFill>
                  <a:srgbClr val="002060"/>
                </a:solidFill>
              </a:rPr>
              <a:t>Опытом своей работы смогли поделиться:</a:t>
            </a:r>
            <a:endParaRPr lang="ru-RU" sz="32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872265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ФИО автора, должность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7</a:t>
            </a:fld>
            <a:endParaRPr lang="ru-RU"/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/>
          </p:nvPr>
        </p:nvGraphicFramePr>
        <p:xfrm>
          <a:off x="18846" y="0"/>
          <a:ext cx="9125153" cy="685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93731"/>
                <a:gridCol w="1917049"/>
                <a:gridCol w="5214373"/>
              </a:tblGrid>
              <a:tr h="476818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РАЙОН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ФИО участника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Должность</a:t>
                      </a:r>
                      <a:endParaRPr lang="ru-RU" dirty="0"/>
                    </a:p>
                  </a:txBody>
                  <a:tcPr/>
                </a:tc>
              </a:tr>
              <a:tr h="476818">
                <a:tc rowSpan="3">
                  <a:txBody>
                    <a:bodyPr/>
                    <a:lstStyle/>
                    <a:p>
                      <a:pPr algn="ctr"/>
                      <a:endParaRPr lang="ru-RU" b="1" dirty="0" smtClean="0"/>
                    </a:p>
                    <a:p>
                      <a:pPr algn="ctr"/>
                      <a:endParaRPr lang="ru-RU" b="1" dirty="0" smtClean="0"/>
                    </a:p>
                    <a:p>
                      <a:pPr algn="ctr"/>
                      <a:r>
                        <a:rPr lang="ru-RU" b="1" dirty="0" err="1" smtClean="0"/>
                        <a:t>Ярцевский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/>
                        <a:t>Малина М.В.</a:t>
                      </a:r>
                      <a:endParaRPr lang="ru-RU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/>
                        <a:t>Педагог-психолог МБУДО Центр детского творчества</a:t>
                      </a:r>
                      <a:endParaRPr lang="ru-RU" sz="1600" b="1" dirty="0"/>
                    </a:p>
                  </a:txBody>
                  <a:tcPr/>
                </a:tc>
              </a:tr>
              <a:tr h="476818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/>
                        <a:t>Корчагина Е.А.</a:t>
                      </a:r>
                      <a:endParaRPr lang="ru-RU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/>
                        <a:t>Директор МБУДО ЦДТ</a:t>
                      </a:r>
                      <a:endParaRPr lang="ru-RU" sz="1600" b="1" dirty="0"/>
                    </a:p>
                  </a:txBody>
                  <a:tcPr/>
                </a:tc>
              </a:tr>
              <a:tr h="476818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/>
                        <a:t>Новикова В.П.</a:t>
                      </a:r>
                      <a:endParaRPr lang="ru-RU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/>
                        <a:t>Методист МБУДО ЦДТ</a:t>
                      </a:r>
                      <a:endParaRPr lang="ru-RU" sz="1600" b="1" dirty="0"/>
                    </a:p>
                  </a:txBody>
                  <a:tcPr/>
                </a:tc>
              </a:tr>
              <a:tr h="639130">
                <a:tc rowSpan="7">
                  <a:txBody>
                    <a:bodyPr/>
                    <a:lstStyle/>
                    <a:p>
                      <a:pPr algn="ctr"/>
                      <a:endParaRPr lang="ru-RU" b="1" dirty="0" smtClean="0"/>
                    </a:p>
                    <a:p>
                      <a:pPr algn="ctr"/>
                      <a:endParaRPr lang="ru-RU" b="1" dirty="0" smtClean="0"/>
                    </a:p>
                    <a:p>
                      <a:pPr algn="ctr"/>
                      <a:endParaRPr lang="ru-RU" b="1" dirty="0" smtClean="0"/>
                    </a:p>
                    <a:p>
                      <a:pPr algn="ctr"/>
                      <a:endParaRPr lang="ru-RU" b="1" dirty="0" smtClean="0"/>
                    </a:p>
                    <a:p>
                      <a:pPr algn="ctr"/>
                      <a:endParaRPr lang="ru-RU" b="1" dirty="0" smtClean="0"/>
                    </a:p>
                    <a:p>
                      <a:pPr algn="ctr"/>
                      <a:endParaRPr lang="ru-RU" b="1" dirty="0" smtClean="0"/>
                    </a:p>
                    <a:p>
                      <a:pPr algn="ctr"/>
                      <a:r>
                        <a:rPr lang="ru-RU" b="1" dirty="0" smtClean="0"/>
                        <a:t>г. Смоленск 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/>
                        <a:t>Кочергина Г.Д.</a:t>
                      </a:r>
                      <a:endParaRPr lang="ru-RU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err="1" smtClean="0"/>
                        <a:t>Зав.кафедрой</a:t>
                      </a:r>
                      <a:r>
                        <a:rPr lang="ru-RU" sz="1600" b="1" dirty="0" smtClean="0"/>
                        <a:t> воспитания и социализации детей и молодежи ГАУ ДПОС СОИРО</a:t>
                      </a:r>
                      <a:endParaRPr lang="ru-RU" sz="1600" b="1" dirty="0"/>
                    </a:p>
                  </a:txBody>
                  <a:tcPr/>
                </a:tc>
              </a:tr>
              <a:tr h="639130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err="1" smtClean="0"/>
                        <a:t>Зевакова</a:t>
                      </a:r>
                      <a:r>
                        <a:rPr lang="ru-RU" sz="1600" b="1" dirty="0" smtClean="0"/>
                        <a:t> Н.С.</a:t>
                      </a:r>
                      <a:endParaRPr lang="ru-RU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err="1" smtClean="0"/>
                        <a:t>Зав.отделом</a:t>
                      </a:r>
                      <a:r>
                        <a:rPr lang="ru-RU" sz="1600" b="1" dirty="0" smtClean="0"/>
                        <a:t> воспитания и дополнительного </a:t>
                      </a:r>
                    </a:p>
                    <a:p>
                      <a:pPr algn="ctr"/>
                      <a:r>
                        <a:rPr lang="ru-RU" sz="1600" b="1" dirty="0" smtClean="0"/>
                        <a:t>образования детей ГАУ ДПОС СОИРО</a:t>
                      </a:r>
                      <a:endParaRPr lang="ru-RU" sz="1600" b="1" dirty="0"/>
                    </a:p>
                  </a:txBody>
                  <a:tcPr/>
                </a:tc>
              </a:tr>
              <a:tr h="639130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err="1" smtClean="0"/>
                        <a:t>Сечковская</a:t>
                      </a:r>
                      <a:r>
                        <a:rPr lang="ru-RU" sz="1600" b="1" baseline="0" dirty="0" smtClean="0"/>
                        <a:t> Н.В.</a:t>
                      </a:r>
                      <a:endParaRPr lang="ru-RU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/>
                        <a:t>Методист отдела воспитания и дополнительного образования детей ГАУ ДПОС СОИРО </a:t>
                      </a:r>
                      <a:endParaRPr lang="ru-RU" sz="1600" b="1" dirty="0"/>
                    </a:p>
                  </a:txBody>
                  <a:tcPr/>
                </a:tc>
              </a:tr>
              <a:tr h="639130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/>
                        <a:t>Буренина</a:t>
                      </a:r>
                      <a:r>
                        <a:rPr lang="ru-RU" sz="1600" b="1" baseline="0" dirty="0" smtClean="0"/>
                        <a:t> Е.Е.</a:t>
                      </a:r>
                      <a:endParaRPr lang="ru-RU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/>
                        <a:t>Доцент кафедры воспитания и социализации детей и молодежи ГАУ ДПОС СОИРО</a:t>
                      </a:r>
                      <a:r>
                        <a:rPr lang="ru-RU" sz="1600" b="1" baseline="0" dirty="0" smtClean="0"/>
                        <a:t> </a:t>
                      </a:r>
                      <a:endParaRPr lang="ru-RU" sz="1600" b="1" dirty="0"/>
                    </a:p>
                  </a:txBody>
                  <a:tcPr/>
                </a:tc>
              </a:tr>
              <a:tr h="639130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/>
                        <a:t>Новикова Н.А.</a:t>
                      </a:r>
                      <a:endParaRPr lang="ru-RU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/>
                        <a:t>Преподаватель кафедры психолого-педагогического проектирования ГАУ ДПОС СОИРО</a:t>
                      </a:r>
                      <a:endParaRPr lang="ru-RU" sz="1600" b="1" dirty="0"/>
                    </a:p>
                  </a:txBody>
                  <a:tcPr/>
                </a:tc>
              </a:tr>
              <a:tr h="639130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err="1" smtClean="0"/>
                        <a:t>Рудинская</a:t>
                      </a:r>
                      <a:r>
                        <a:rPr lang="ru-RU" sz="1600" b="1" dirty="0" smtClean="0"/>
                        <a:t> В.В.</a:t>
                      </a:r>
                      <a:endParaRPr lang="ru-RU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err="1" smtClean="0"/>
                        <a:t>Зав.отделом</a:t>
                      </a:r>
                      <a:r>
                        <a:rPr lang="ru-RU" sz="1600" b="1" dirty="0" smtClean="0"/>
                        <a:t> информационного сопровождения образовательного процесса ГАУ ДПОС СОИРО</a:t>
                      </a:r>
                      <a:endParaRPr lang="ru-RU" sz="1600" b="1" dirty="0"/>
                    </a:p>
                  </a:txBody>
                  <a:tcPr/>
                </a:tc>
              </a:tr>
              <a:tr h="476818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/>
                        <a:t>Бояринов Д.А.</a:t>
                      </a:r>
                      <a:endParaRPr lang="ru-RU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/>
                        <a:t>Директор Центра непрерывного образования СМОЛГУ</a:t>
                      </a:r>
                      <a:endParaRPr lang="ru-RU" sz="1600" b="1" dirty="0"/>
                    </a:p>
                  </a:txBody>
                  <a:tcPr/>
                </a:tc>
              </a:tr>
              <a:tr h="639130">
                <a:tc>
                  <a:txBody>
                    <a:bodyPr/>
                    <a:lstStyle/>
                    <a:p>
                      <a:pPr algn="ctr"/>
                      <a:r>
                        <a:rPr lang="ru-RU" b="1" dirty="0" err="1" smtClean="0">
                          <a:solidFill>
                            <a:schemeClr val="tx1"/>
                          </a:solidFill>
                        </a:rPr>
                        <a:t>Рославльский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/>
                        <a:t>Щапова С.Н.</a:t>
                      </a:r>
                      <a:endParaRPr lang="ru-RU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/>
                        <a:t>Педагог дополнительного образования </a:t>
                      </a:r>
                    </a:p>
                    <a:p>
                      <a:pPr algn="ctr"/>
                      <a:r>
                        <a:rPr lang="ru-RU" sz="1600" b="1" dirty="0" smtClean="0"/>
                        <a:t>МБУДО «ЦРТД</a:t>
                      </a:r>
                      <a:r>
                        <a:rPr lang="ru-RU" sz="1600" b="1" baseline="0" dirty="0" smtClean="0"/>
                        <a:t> и Ю»</a:t>
                      </a:r>
                      <a:endParaRPr lang="ru-RU" sz="1600" b="1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33844406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>
          <a:xfrm>
            <a:off x="323527" y="6093296"/>
            <a:ext cx="8352928" cy="628179"/>
          </a:xfrm>
        </p:spPr>
        <p:txBody>
          <a:bodyPr/>
          <a:lstStyle/>
          <a:p>
            <a:pPr lvl="0" algn="just"/>
            <a:r>
              <a:rPr lang="ru-RU" altLang="ru-RU" sz="1600" b="1" i="1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 </a:t>
            </a:r>
            <a:r>
              <a:rPr lang="ru-RU" altLang="ru-RU" sz="1600" b="1" i="1" dirty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каждом направлении могут быть: </a:t>
            </a:r>
            <a:r>
              <a:rPr lang="ru-RU" altLang="ru-RU" sz="1600" b="1" i="1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организационная, </a:t>
            </a:r>
            <a:r>
              <a:rPr lang="ru-RU" altLang="ru-RU" sz="1600" b="1" i="1" dirty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научно-методическая, учебно-методическая, </a:t>
            </a:r>
            <a:r>
              <a:rPr lang="ru-RU" altLang="ru-RU" sz="1600" b="1" i="1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консультационная, экспертная </a:t>
            </a:r>
            <a:r>
              <a:rPr lang="ru-RU" altLang="ru-RU" sz="1600" b="1" i="1" dirty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деятельность.</a:t>
            </a:r>
            <a:endParaRPr lang="ru-RU" altLang="ru-RU" sz="20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190397428"/>
              </p:ext>
            </p:extLst>
          </p:nvPr>
        </p:nvGraphicFramePr>
        <p:xfrm>
          <a:off x="107504" y="1584091"/>
          <a:ext cx="8784975" cy="508125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736304"/>
                <a:gridCol w="2736304"/>
                <a:gridCol w="1728192"/>
                <a:gridCol w="1584175"/>
              </a:tblGrid>
              <a:tr h="119181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Направление деятельности</a:t>
                      </a:r>
                      <a:endParaRPr lang="ru-RU" sz="1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001" marR="460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Форма </a:t>
                      </a:r>
                      <a:r>
                        <a:rPr lang="ru-RU" sz="1800" dirty="0" smtClean="0">
                          <a:effectLst/>
                        </a:rPr>
                        <a:t>работы</a:t>
                      </a:r>
                      <a:endParaRPr lang="ru-RU" sz="1800" dirty="0">
                        <a:effectLst/>
                      </a:endParaRPr>
                    </a:p>
                  </a:txBody>
                  <a:tcPr marL="46001" marR="460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</a:rPr>
                        <a:t>Форма  проведения заседания (оч./д.)</a:t>
                      </a:r>
                      <a:endParaRPr lang="ru-RU" sz="1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001" marR="460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Сроки проведения</a:t>
                      </a:r>
                      <a:endParaRPr lang="ru-RU" sz="1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001" marR="46001" marT="0" marB="0" anchor="ctr"/>
                </a:tc>
              </a:tr>
              <a:tr h="138891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chemeClr val="tx1"/>
                          </a:solidFill>
                          <a:effectLst/>
                        </a:rPr>
                        <a:t>1.В части профессионального совершенствования деятельности педагогических работников</a:t>
                      </a:r>
                      <a:endParaRPr lang="ru-RU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001" marR="4600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 </a:t>
                      </a:r>
                      <a:r>
                        <a:rPr lang="ru-RU" sz="1600" b="1" dirty="0" err="1" smtClean="0">
                          <a:effectLst/>
                        </a:rPr>
                        <a:t>Вебинар</a:t>
                      </a:r>
                      <a:r>
                        <a:rPr lang="ru-RU" sz="1600" b="1" dirty="0" smtClean="0">
                          <a:effectLst/>
                        </a:rPr>
                        <a:t> «Организация воспитательной деятельности в учреждении дополнительного образования детей: современные подходы и механизмы реализации»</a:t>
                      </a:r>
                      <a:endParaRPr lang="ru-RU" sz="16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001" marR="46001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Дистанционная Методическая копилка на сайте СОИРО</a:t>
                      </a:r>
                      <a:endParaRPr lang="ru-RU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001" marR="46001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 </a:t>
                      </a:r>
                      <a:r>
                        <a:rPr lang="ru-RU" sz="1400" b="1" dirty="0" smtClean="0">
                          <a:effectLst/>
                        </a:rPr>
                        <a:t>Октябрь</a:t>
                      </a:r>
                      <a:endParaRPr lang="ru-RU" sz="14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001" marR="46001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185646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chemeClr val="tx1"/>
                          </a:solidFill>
                          <a:effectLst/>
                        </a:rPr>
                        <a:t>2.  В части государственной аккредитации, государственного контроля</a:t>
                      </a:r>
                      <a:endParaRPr lang="ru-RU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001" marR="46001" marT="0" marB="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Вебинар</a:t>
                      </a:r>
                      <a:r>
                        <a:rPr lang="ru-RU" sz="16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«Мониторинг воспитательной деятельности в системе дополнительного образования детей»</a:t>
                      </a:r>
                      <a:r>
                        <a:rPr lang="ru-RU" sz="16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46001" marR="46001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Дистанционная размещение на сайте СОИРО материалов по итогу </a:t>
                      </a:r>
                      <a:r>
                        <a:rPr lang="ru-RU" sz="14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вебинара</a:t>
                      </a:r>
                      <a:r>
                        <a:rPr lang="ru-RU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46001" marR="46001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Декабрь</a:t>
                      </a:r>
                      <a:r>
                        <a:rPr lang="ru-RU" sz="14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46001" marR="46001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0" y="14429"/>
            <a:ext cx="91440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4508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45085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План работы</a:t>
            </a:r>
            <a:endParaRPr kumimoji="0" lang="ru-RU" alt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45085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областного методического объединения</a:t>
            </a:r>
            <a:endParaRPr kumimoji="0" lang="ru-RU" alt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45085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altLang="ru-RU" sz="2400" b="1" dirty="0">
                <a:ea typeface="Times New Roman" pitchFamily="18" charset="0"/>
              </a:rPr>
              <a:t>п</a:t>
            </a:r>
            <a:r>
              <a:rPr lang="ru-RU" altLang="ru-RU" sz="2400" b="1" dirty="0" smtClean="0">
                <a:ea typeface="Times New Roman" pitchFamily="18" charset="0"/>
              </a:rPr>
              <a:t>едагогов дополнительного образования </a:t>
            </a:r>
          </a:p>
          <a:p>
            <a:pPr marL="0" marR="0" lvl="0" indent="45085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Смоленской области</a:t>
            </a:r>
            <a:r>
              <a:rPr lang="ru-RU" altLang="ru-RU" sz="1200" dirty="0"/>
              <a:t> </a:t>
            </a:r>
            <a:r>
              <a:rPr lang="ru-RU" altLang="ru-RU" sz="1200" dirty="0" smtClean="0"/>
              <a:t> </a:t>
            </a:r>
            <a:r>
              <a:rPr kumimoji="0" lang="ru-RU" alt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на 2016-2017 уч. г.</a:t>
            </a:r>
            <a:endParaRPr kumimoji="0" lang="ru-RU" altLang="ru-RU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5949696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4061445815"/>
              </p:ext>
            </p:extLst>
          </p:nvPr>
        </p:nvGraphicFramePr>
        <p:xfrm>
          <a:off x="251520" y="404664"/>
          <a:ext cx="8712968" cy="577149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736304"/>
                <a:gridCol w="2691550"/>
                <a:gridCol w="1772946"/>
                <a:gridCol w="1512168"/>
              </a:tblGrid>
              <a:tr h="134085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Направление деятельности</a:t>
                      </a:r>
                      <a:endParaRPr lang="ru-RU" sz="1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001" marR="4600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Форма </a:t>
                      </a:r>
                      <a:r>
                        <a:rPr lang="ru-RU" sz="1800" dirty="0" smtClean="0">
                          <a:effectLst/>
                        </a:rPr>
                        <a:t>работы</a:t>
                      </a:r>
                      <a:endParaRPr lang="ru-RU" sz="1800" dirty="0">
                        <a:effectLst/>
                      </a:endParaRPr>
                    </a:p>
                  </a:txBody>
                  <a:tcPr marL="46001" marR="4600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Форма  проведения </a:t>
                      </a:r>
                      <a:r>
                        <a:rPr lang="ru-RU" sz="1800" dirty="0" smtClean="0">
                          <a:effectLst/>
                        </a:rPr>
                        <a:t>заседания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</a:rPr>
                        <a:t> (оч./д.)</a:t>
                      </a:r>
                      <a:endParaRPr lang="ru-RU" sz="1800" dirty="0" smtClean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001" marR="4600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Сроки проведения</a:t>
                      </a:r>
                      <a:endParaRPr lang="ru-RU" sz="1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001" marR="46001" marT="0" marB="0"/>
                </a:tc>
              </a:tr>
              <a:tr h="205523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r>
                        <a:rPr lang="ru-RU" sz="1600" dirty="0" smtClean="0">
                          <a:solidFill>
                            <a:schemeClr val="tx1"/>
                          </a:solidFill>
                          <a:effectLst/>
                        </a:rPr>
                        <a:t>.  </a:t>
                      </a: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</a:rPr>
                        <a:t>В части государственной аккредитации, государственного </a:t>
                      </a:r>
                      <a:r>
                        <a:rPr lang="ru-RU" sz="1600" dirty="0" smtClean="0">
                          <a:solidFill>
                            <a:schemeClr val="tx1"/>
                          </a:solidFill>
                          <a:effectLst/>
                        </a:rPr>
                        <a:t>контроля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46001" marR="4600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err="1" smtClean="0">
                          <a:effectLst/>
                        </a:rPr>
                        <a:t>Вебинар</a:t>
                      </a:r>
                      <a:r>
                        <a:rPr lang="ru-RU" sz="1600" b="1" dirty="0" smtClean="0">
                          <a:effectLst/>
                        </a:rPr>
                        <a:t> «Внедрение профессионального стандарта «Педагог дополнительного образования детей и взрослых»</a:t>
                      </a:r>
                      <a:r>
                        <a:rPr lang="ru-RU" sz="1600" b="1" dirty="0">
                          <a:effectLst/>
                        </a:rPr>
                        <a:t> </a:t>
                      </a:r>
                      <a:endParaRPr lang="ru-RU" sz="16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001" marR="46001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Дистанционная размещение на сайте СОИРО материалов по итогу </a:t>
                      </a:r>
                      <a:r>
                        <a:rPr lang="ru-RU" sz="1400" dirty="0" err="1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вебинара</a:t>
                      </a:r>
                      <a:r>
                        <a:rPr lang="ru-RU" sz="1400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001" marR="46001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</a:rPr>
                        <a:t>Февраль</a:t>
                      </a:r>
                      <a:r>
                        <a:rPr lang="ru-RU" sz="1400" b="1" dirty="0">
                          <a:effectLst/>
                        </a:rPr>
                        <a:t> </a:t>
                      </a:r>
                      <a:endParaRPr lang="ru-RU" sz="14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001" marR="46001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213892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chemeClr val="tx1"/>
                          </a:solidFill>
                          <a:effectLst/>
                        </a:rPr>
                        <a:t>4.  </a:t>
                      </a: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</a:rPr>
                        <a:t>В части профессионального совершенствования деятельности педагогических работников </a:t>
                      </a:r>
                    </a:p>
                  </a:txBody>
                  <a:tcPr marL="46001" marR="4600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effectLst/>
                        </a:rPr>
                        <a:t>Круглый стол «Модели сопровождения одаренных детей в учреждениях дополнительного образования»</a:t>
                      </a:r>
                      <a:r>
                        <a:rPr lang="ru-RU" sz="1600" b="1" dirty="0">
                          <a:effectLst/>
                        </a:rPr>
                        <a:t> </a:t>
                      </a:r>
                      <a:endParaRPr lang="ru-RU" sz="16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001" marR="46001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Очная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Методическая копилка на сайте СОИРО</a:t>
                      </a: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001" marR="46001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</a:rPr>
                        <a:t>Апрель</a:t>
                      </a:r>
                      <a:r>
                        <a:rPr lang="ru-RU" sz="1400" b="1" dirty="0">
                          <a:effectLst/>
                        </a:rPr>
                        <a:t> </a:t>
                      </a:r>
                      <a:endParaRPr lang="ru-RU" sz="14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001" marR="46001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171211519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1284</TotalTime>
  <Words>499</Words>
  <Application>Microsoft Office PowerPoint</Application>
  <PresentationFormat>Экран (4:3)</PresentationFormat>
  <Paragraphs>149</Paragraphs>
  <Slides>10</Slides>
  <Notes>5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ПРЕЗЕНТАЦИЯ РАБОТЫ ОБЛАСТНОГО МЕТОДИЧЕСКОГО ОБЪЕДИНЕНИЯ ПЕДАГОГОВ ДОПОЛНИТЕЛЬНОГО ОБРАЗОВАНИЯ Токарева А.С., председатель ОМО педагогов дополнительного образования</vt:lpstr>
      <vt:lpstr>БЮРО: 1. Кондрашова Татьяна Михайловна, методист высшей категории МБУ ДО ДДТ г. Рудня; 2. Королева Светлана Владимировна, заместитель директора по УМР МБУ ДО ЦЭВ «Молодость» г. Вязьма; 3. Азаренкова Рита Александровна, методист высшей категории МБУ ДО Монастырщинский Центр внешкольной работы;  4. Долженко Елена Юрьевна, заместитель директора МБУ ДО ДДТ г. Десногорск; 5. Новикова Валентина Павловна, методист МБУ ДО ЦДТ г. Ярцево.  Председатель: Токарева Анна Сергеевна, директор МБУ ДО Дорогобужский ДДТ </vt:lpstr>
      <vt:lpstr>          ТЕМЫ ВЕБИНАРОВ И ГОРЯЧИХ ЛИНИЙ     В 2015-2016 УЧЕБНОМ ГОДУ · Особенности мониторинговой деятельности в учреждениях дополнительного образования. · Организация обучения и воспитания детей с ОВЗ в условиях дополни-тельного образования. · Основные направления деятельности педагога дополнительного образо-вания в условиях перехода на новые образовательные стандарты. · Современные требования, структура и содержание дополнительной общеобразовательной общеразвивающей программы.  · Система формирования универсальных УУД на занятиях объединений по направлениям деятельности.  · Векторы развития организация дополнительного образования в контек-сте государственной образовательной политики. </vt:lpstr>
      <vt:lpstr>Участвовало в вебинарах: 23 муниципальных образования 216 участников самые активные муниципальные образования: Рославльский район Вяземский район Дорогобужский район учреждения г. Смоленска Ярцевский район </vt:lpstr>
      <vt:lpstr>Слайд 5</vt:lpstr>
      <vt:lpstr>Слайд 6</vt:lpstr>
      <vt:lpstr>Слайд 7</vt:lpstr>
      <vt:lpstr>Слайд 8</vt:lpstr>
      <vt:lpstr>Слайд 9</vt:lpstr>
      <vt:lpstr>БЛАГОДАРЮ ЗА ВНИМАНИЕ!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Орешкова</dc:creator>
  <cp:lastModifiedBy>Admin</cp:lastModifiedBy>
  <cp:revision>132</cp:revision>
  <cp:lastPrinted>2016-09-21T08:04:30Z</cp:lastPrinted>
  <dcterms:created xsi:type="dcterms:W3CDTF">2012-06-27T06:59:33Z</dcterms:created>
  <dcterms:modified xsi:type="dcterms:W3CDTF">2016-12-14T20:35:48Z</dcterms:modified>
</cp:coreProperties>
</file>