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88" r:id="rId2"/>
    <p:sldId id="274" r:id="rId3"/>
    <p:sldId id="285" r:id="rId4"/>
    <p:sldId id="280" r:id="rId5"/>
    <p:sldId id="277" r:id="rId6"/>
    <p:sldId id="286" r:id="rId7"/>
    <p:sldId id="287" r:id="rId8"/>
    <p:sldId id="268" r:id="rId9"/>
    <p:sldId id="270" r:id="rId10"/>
    <p:sldId id="284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F0F5FA"/>
    <a:srgbClr val="000000"/>
    <a:srgbClr val="FFCDCD"/>
    <a:srgbClr val="FFE7E7"/>
    <a:srgbClr val="CCECFF"/>
    <a:srgbClr val="B3C5D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494" autoAdjust="0"/>
  </p:normalViewPr>
  <p:slideViewPr>
    <p:cSldViewPr>
      <p:cViewPr>
        <p:scale>
          <a:sx n="80" d="100"/>
          <a:sy n="80" d="100"/>
        </p:scale>
        <p:origin x="-106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esktop\&#1040;&#1085;&#1082;&#1077;&#1090;&#1072;%20&#1076;&#1083;&#1103;%20&#1075;&#1088;&#1091;&#1087;&#1087;%20&#1080;%20&#1051;&#1044;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541504880144857"/>
          <c:y val="1.5824099705761326E-2"/>
          <c:w val="0.71734282990559683"/>
          <c:h val="0.91445062500490237"/>
        </c:manualLayout>
      </c:layout>
      <c:barChart>
        <c:barDir val="bar"/>
        <c:grouping val="clustered"/>
        <c:ser>
          <c:idx val="0"/>
          <c:order val="0"/>
          <c:tx>
            <c:strRef>
              <c:f>'Группы-классы'!$C$1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3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6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'Группы-классы'!$A$2:$A$24</c:f>
              <c:strCache>
                <c:ptCount val="23"/>
                <c:pt idx="0">
                  <c:v>Вяземский</c:v>
                </c:pt>
                <c:pt idx="1">
                  <c:v>Гагаринский</c:v>
                </c:pt>
                <c:pt idx="2">
                  <c:v>Десногорск</c:v>
                </c:pt>
                <c:pt idx="3">
                  <c:v>Дорогобужский</c:v>
                </c:pt>
                <c:pt idx="4">
                  <c:v>Сычевский</c:v>
                </c:pt>
                <c:pt idx="5">
                  <c:v>Краснинский</c:v>
                </c:pt>
                <c:pt idx="6">
                  <c:v>Духовщинский</c:v>
                </c:pt>
                <c:pt idx="7">
                  <c:v>Монастырщинский</c:v>
                </c:pt>
                <c:pt idx="8">
                  <c:v>Починковский</c:v>
                </c:pt>
                <c:pt idx="9">
                  <c:v>Рославльский</c:v>
                </c:pt>
                <c:pt idx="10">
                  <c:v>Смоленский</c:v>
                </c:pt>
                <c:pt idx="11">
                  <c:v>Руднянский</c:v>
                </c:pt>
                <c:pt idx="12">
                  <c:v>Холм-Жирковский</c:v>
                </c:pt>
                <c:pt idx="13">
                  <c:v>Ярцевский</c:v>
                </c:pt>
                <c:pt idx="14">
                  <c:v>Сафоновский</c:v>
                </c:pt>
                <c:pt idx="15">
                  <c:v>Областные учреждения</c:v>
                </c:pt>
                <c:pt idx="16">
                  <c:v>г. Смоленск</c:v>
                </c:pt>
                <c:pt idx="17">
                  <c:v>Ершичский</c:v>
                </c:pt>
                <c:pt idx="18">
                  <c:v>Ельнинский</c:v>
                </c:pt>
                <c:pt idx="19">
                  <c:v>Велижский</c:v>
                </c:pt>
                <c:pt idx="20">
                  <c:v>Шумячский</c:v>
                </c:pt>
                <c:pt idx="21">
                  <c:v>Глинковский</c:v>
                </c:pt>
                <c:pt idx="22">
                  <c:v>Демидовский</c:v>
                </c:pt>
              </c:strCache>
            </c:strRef>
          </c:cat>
          <c:val>
            <c:numRef>
              <c:f>'Группы-классы'!$C$2:$C$24</c:f>
              <c:numCache>
                <c:formatCode>General</c:formatCode>
                <c:ptCount val="23"/>
                <c:pt idx="0">
                  <c:v>21</c:v>
                </c:pt>
                <c:pt idx="1">
                  <c:v>9</c:v>
                </c:pt>
                <c:pt idx="2">
                  <c:v>11</c:v>
                </c:pt>
                <c:pt idx="3">
                  <c:v>21</c:v>
                </c:pt>
                <c:pt idx="4">
                  <c:v>2</c:v>
                </c:pt>
                <c:pt idx="5">
                  <c:v>7</c:v>
                </c:pt>
                <c:pt idx="6">
                  <c:v>4</c:v>
                </c:pt>
                <c:pt idx="7">
                  <c:v>15</c:v>
                </c:pt>
                <c:pt idx="8">
                  <c:v>2</c:v>
                </c:pt>
                <c:pt idx="9">
                  <c:v>32</c:v>
                </c:pt>
                <c:pt idx="10">
                  <c:v>1</c:v>
                </c:pt>
                <c:pt idx="11">
                  <c:v>4</c:v>
                </c:pt>
                <c:pt idx="12">
                  <c:v>2</c:v>
                </c:pt>
                <c:pt idx="13">
                  <c:v>18</c:v>
                </c:pt>
                <c:pt idx="14">
                  <c:v>8</c:v>
                </c:pt>
                <c:pt idx="15">
                  <c:v>8</c:v>
                </c:pt>
                <c:pt idx="16">
                  <c:v>20</c:v>
                </c:pt>
                <c:pt idx="17">
                  <c:v>1</c:v>
                </c:pt>
                <c:pt idx="18">
                  <c:v>4</c:v>
                </c:pt>
                <c:pt idx="19">
                  <c:v>4</c:v>
                </c:pt>
                <c:pt idx="20">
                  <c:v>6</c:v>
                </c:pt>
                <c:pt idx="21">
                  <c:v>2</c:v>
                </c:pt>
                <c:pt idx="22">
                  <c:v>2</c:v>
                </c:pt>
              </c:numCache>
            </c:numRef>
          </c:val>
        </c:ser>
        <c:gapWidth val="115"/>
        <c:overlap val="-20"/>
        <c:axId val="74566272"/>
        <c:axId val="74711424"/>
      </c:barChart>
      <c:catAx>
        <c:axId val="745662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11424"/>
        <c:crosses val="autoZero"/>
        <c:auto val="1"/>
        <c:lblAlgn val="ctr"/>
        <c:lblOffset val="100"/>
      </c:catAx>
      <c:valAx>
        <c:axId val="747114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566272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gap"/>
  </c:chart>
  <c:spPr>
    <a:solidFill>
      <a:schemeClr val="accent4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035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376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526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316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1857-D501-4B93-92BD-5BD0EDDD6C0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361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241275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084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306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colorTemperature colorTemp="5750"/>
                    </a14:imgEffect>
                    <a14:imgEffect>
                      <a14:saturation sat="1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" r="39289" b="15616"/>
          <a:stretch/>
        </p:blipFill>
        <p:spPr bwMode="auto">
          <a:xfrm>
            <a:off x="2556000" y="108888"/>
            <a:ext cx="6496560" cy="6657672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5057551"/>
            <a:ext cx="6755166" cy="1660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9512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ГОСУДАРСТВЕННОЕ АВТОНОМНОЕ УЧРЕЖДЕНИЕ </a:t>
            </a:r>
          </a:p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ДОПОЛНИТЕЛЬНОГО ПРОФЕССИОНАЛЬНОГО ОБРАЗОВАНИЯ (ПОВЫШЕНИЯ КВАЛИФИКАЦИИ) СПЕЦИАЛИСТОВ</a:t>
            </a:r>
          </a:p>
          <a:p>
            <a:pPr algn="ctr"/>
            <a:r>
              <a:rPr lang="ru-RU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“СМОЛЕНСКИЙ ОБЛАСТНОЙ ИНСТИТУТ РАЗВИТИЯ ОБРАЗОВАНИЯ”</a:t>
            </a:r>
            <a:endParaRPr lang="ru-RU" sz="1400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700808"/>
            <a:ext cx="8568952" cy="4484712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2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dirty="0" smtClean="0"/>
              <a:t>Образец текста</a:t>
            </a:r>
          </a:p>
          <a:p>
            <a:pPr lvl="1">
              <a:buClrTx/>
            </a:pPr>
            <a:r>
              <a:rPr lang="ru-RU" dirty="0" smtClean="0"/>
              <a:t>Второй уровень</a:t>
            </a:r>
          </a:p>
          <a:p>
            <a:pPr lvl="2">
              <a:buClrTx/>
            </a:pPr>
            <a:r>
              <a:rPr lang="ru-RU" dirty="0" smtClean="0"/>
              <a:t>Третий уровень</a:t>
            </a:r>
          </a:p>
          <a:p>
            <a:pPr lvl="3">
              <a:buClrTx/>
            </a:pPr>
            <a:r>
              <a:rPr lang="ru-RU" dirty="0" smtClean="0"/>
              <a:t>Четвертый уровень</a:t>
            </a:r>
          </a:p>
          <a:p>
            <a:pPr lvl="4">
              <a:buClrTx/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smtClean="0"/>
              <a:t>Образец текста</a:t>
            </a:r>
          </a:p>
          <a:p>
            <a:pPr lvl="1">
              <a:buClrTx/>
            </a:pPr>
            <a:r>
              <a:rPr lang="ru-RU" smtClean="0"/>
              <a:t>Второй уровень</a:t>
            </a:r>
          </a:p>
          <a:p>
            <a:pPr lvl="2">
              <a:buClrTx/>
            </a:pPr>
            <a:r>
              <a:rPr lang="ru-RU" smtClean="0"/>
              <a:t>Третий уровень</a:t>
            </a:r>
          </a:p>
          <a:p>
            <a:pPr lvl="3">
              <a:buClrTx/>
            </a:pPr>
            <a:r>
              <a:rPr lang="ru-RU" smtClean="0"/>
              <a:t>Четвертый уровень</a:t>
            </a:r>
          </a:p>
          <a:p>
            <a:pPr lvl="4">
              <a:buClrTx/>
            </a:pPr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2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9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5393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79055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0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9265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315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255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 useBgFill="1">
        <p:nvSpPr>
          <p:cNvPr id="5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671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300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607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898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2" r:id="rId13"/>
    <p:sldLayoutId id="2147483686" r:id="rId14"/>
    <p:sldLayoutId id="2147483688" r:id="rId15"/>
    <p:sldLayoutId id="2147483691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714135"/>
          </a:xfrm>
        </p:spPr>
        <p:txBody>
          <a:bodyPr/>
          <a:lstStyle/>
          <a:p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ПРЕЗЕНТАЦИЯ РАБОТЫ ОБЛАСТНОГО МЕТОДИЧЕСКОГО ОБЪЕДИНЕНИЯ ПЕДАГОГОВ ДОПОЛНИТЕЛЬНОГО ОБРАЗОВАНИЯ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Токарева А.С., председатель ОМО педагогов дополнительного образования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065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7992888" cy="31683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spcBef>
                <a:spcPts val="0"/>
              </a:spcBef>
            </a:pP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6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585210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ГОСУДАРСТВЕННОЕ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АВТОНОМНОЕ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УЧРЕЖДЕНИЕ ДОПОЛНИТЕЛЬНОГО ПРОФЕССИОНАЛЬНОГО ОБРАЗОВАНИЯ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СМОЛЕНСКИЙ ОБЛАСТНОЙ ИНСТИТУТ РАЗВИТИЯ ОБРАЗОВАНИЯ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ОБЛАСТНОЕ МЕТОДИЧЕСКОЕ ОБЪЕДИНЕНИЕ  ПЕДАГОГОВ ДОПОЛНИТЕЛЬНОГО ОБРАЗОВАНИЯ  СМОЛЕНСКОЙ ОБЛАСТИ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5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585210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l"/>
            <a:r>
              <a:rPr lang="ru-RU" sz="2400" dirty="0" smtClean="0">
                <a:latin typeface="Arial" pitchFamily="34" charset="0"/>
                <a:cs typeface="Arial" pitchFamily="34" charset="0"/>
              </a:rPr>
              <a:t>БЮРО: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 smtClean="0">
                <a:latin typeface="Arial" pitchFamily="34" charset="0"/>
                <a:cs typeface="Arial" pitchFamily="34" charset="0"/>
              </a:rPr>
              <a:t>1. Кондрашова Татьяна Михайловна, методист высшей категории МБУ ДО ДДТ г. Рудня;</a:t>
            </a:r>
            <a:br>
              <a:rPr lang="ru-RU" sz="23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 smtClean="0">
                <a:latin typeface="Arial" pitchFamily="34" charset="0"/>
                <a:cs typeface="Arial" pitchFamily="34" charset="0"/>
              </a:rPr>
              <a:t>2. Королева Светлана Владимировна, заместитель директора по УМР МБУ ДО ЦЭВ «Молодость» г. Вязьма;</a:t>
            </a:r>
            <a:br>
              <a:rPr lang="ru-RU" sz="23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Азаренкова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Рита Александровна, методист высшей категории МБУ ДО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Монастырщинский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Центр внешкольной работы; </a:t>
            </a:r>
            <a:br>
              <a:rPr lang="ru-RU" sz="23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Долженко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Елена Юрьевна, заместитель директора МБУ ДО ДДТ г. Десногорск;</a:t>
            </a:r>
            <a:br>
              <a:rPr lang="ru-RU" sz="23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 smtClean="0">
                <a:latin typeface="Arial" pitchFamily="34" charset="0"/>
                <a:cs typeface="Arial" pitchFamily="34" charset="0"/>
              </a:rPr>
              <a:t>5. Новикова Валентина Павловна, методист МБУ ДО ЦДТ г. Ярцево.</a:t>
            </a:r>
            <a:br>
              <a:rPr lang="ru-RU" sz="23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 smtClean="0"/>
              <a:t>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Председатель: Токарева Анна Сергеевна, директор МБУ ДО Дорогобужский ДДТ</a:t>
            </a:r>
            <a:r>
              <a:rPr lang="ru-RU" sz="2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487" y="188640"/>
            <a:ext cx="858521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ОБЛАСТНОЕ МЕТОДИЧЕСКОЕ ОБЪЕДИНЕНИЕ  ПЕДАГОГОВ ДОПОЛНИТЕЛЬНОГО ОБРАЗОВАНИЯ  СМОЛЕНСКОЙ ОБЛАСТИ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31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585210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       		</a:t>
            </a:r>
            <a:r>
              <a:rPr lang="ru-RU" sz="3200" b="1" dirty="0" smtClean="0">
                <a:solidFill>
                  <a:srgbClr val="000099"/>
                </a:solidFill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ТЕМЫ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ВЕБИНАРОВ И ГОРЯЧИХ ЛИНИЙ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			В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2015-2016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УЧЕБНОМ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ГОДУ</a:t>
            </a:r>
            <a:b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Особенности мониторинговой деятельности в учреждениях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дополнительного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образования.</a:t>
            </a:r>
            <a:b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обучения и воспитания детей с ОВЗ в условиях дополни-тельного образования.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Основные направления деятельности педагога дополнительного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образо-вания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условиях перехода на новые образовательные стандарты.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Современные требования, структура и содержание дополнительной общеобразовательной общеразвивающей программы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·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формирования универсальных УУД на занятиях объединений по направлениям деятельности.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Векторы развития организация дополнительного образования в </a:t>
            </a:r>
            <a:r>
              <a:rPr lang="ru-RU" sz="20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контек-сте</a:t>
            </a: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государственной образовательной политики.</a:t>
            </a:r>
            <a:b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487" y="188640"/>
            <a:ext cx="858521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ОБЛАСТНОЕ МЕТОДИЧЕСКОЕ ОБЪЕДИНЕНИЕ  ПЕДАГОГОВ ДОПОЛНИТЕЛЬНОГО ОБРАЗОВАНИЯ  СМОЛЕНСКОЙ ОБЛАСТИ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90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585210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Участвовало </a:t>
            </a:r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вебинарах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муниципальных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216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участников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самые активные муниципальные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образования:</a:t>
            </a:r>
            <a:b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Рославльский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район</a:t>
            </a:r>
            <a:b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Вяземский район</a:t>
            </a:r>
            <a:b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Дорогобужский район</a:t>
            </a:r>
            <a:b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учреждения г. Смоленска</a:t>
            </a:r>
            <a:b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Ярцевский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район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39"/>
            <a:ext cx="858521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prstClr val="black"/>
              </a:solidFill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ОБЛАСТНОЕ МЕТОДИЧЕСКОЕ ОБЪЕДИНЕНИЕ  ПЕДАГОГОВ ДОПОЛНИТЕЛЬНОГО ОБРАЗОВАНИЯ  СМОЛЕНСКОЙ ОБЛАСТИ</a:t>
            </a:r>
            <a:endParaRPr lang="ru-RU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98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65699873"/>
              </p:ext>
            </p:extLst>
          </p:nvPr>
        </p:nvGraphicFramePr>
        <p:xfrm>
          <a:off x="179512" y="456778"/>
          <a:ext cx="8784976" cy="626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116" y="-315416"/>
            <a:ext cx="6553768" cy="1008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509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7764780"/>
              </p:ext>
            </p:extLst>
          </p:nvPr>
        </p:nvGraphicFramePr>
        <p:xfrm>
          <a:off x="251521" y="511296"/>
          <a:ext cx="8568951" cy="625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306"/>
                <a:gridCol w="2510245"/>
                <a:gridCol w="3600400"/>
              </a:tblGrid>
              <a:tr h="3868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</a:tr>
              <a:tr h="864047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Монастырщинский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Азаренкова</a:t>
                      </a:r>
                      <a:r>
                        <a:rPr lang="ru-RU" sz="1600" b="1" dirty="0" smtClean="0"/>
                        <a:t> Р.А.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Методист МБУДО </a:t>
                      </a:r>
                      <a:r>
                        <a:rPr lang="ru-RU" sz="1600" b="1" dirty="0" err="1" smtClean="0"/>
                        <a:t>Монастырщинский</a:t>
                      </a:r>
                      <a:r>
                        <a:rPr lang="ru-RU" sz="1600" b="1" dirty="0" smtClean="0"/>
                        <a:t> Центр внешкольной работы</a:t>
                      </a:r>
                      <a:endParaRPr lang="ru-RU" sz="1600" b="1" dirty="0"/>
                    </a:p>
                  </a:txBody>
                  <a:tcPr/>
                </a:tc>
              </a:tr>
              <a:tr h="612479">
                <a:tc rowSpan="3"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г.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Смоленск (областные УДО)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Коренькова</a:t>
                      </a:r>
                      <a:r>
                        <a:rPr lang="ru-RU" sz="1600" b="1" dirty="0" smtClean="0"/>
                        <a:t> Н.В.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Заместитель директора СОГБУДО «Станция юннатов»</a:t>
                      </a:r>
                      <a:endParaRPr lang="ru-RU" sz="1600" b="1" dirty="0"/>
                    </a:p>
                  </a:txBody>
                  <a:tcPr/>
                </a:tc>
              </a:tr>
              <a:tr h="87036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Глухарева И.И.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Методист</a:t>
                      </a:r>
                      <a:r>
                        <a:rPr lang="ru-RU" sz="1600" b="1" baseline="0" dirty="0" smtClean="0"/>
                        <a:t> СОГБУДО «Детско-юношеский центр туризма, краеведения и спорта»</a:t>
                      </a:r>
                      <a:endParaRPr lang="ru-RU" sz="1600" b="1" dirty="0"/>
                    </a:p>
                  </a:txBody>
                  <a:tcPr/>
                </a:tc>
              </a:tr>
              <a:tr h="864047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Василевич В.В.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Методист СОГБУДО «Центр развития творчества детей и юношества»</a:t>
                      </a:r>
                      <a:endParaRPr lang="ru-RU" sz="1600" b="1" dirty="0"/>
                    </a:p>
                  </a:txBody>
                  <a:tcPr/>
                </a:tc>
              </a:tr>
              <a:tr h="612479">
                <a:tc rowSpan="4"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Дорогобужский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Борисов П.М.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Тренер преподаватель МБУДО «Верхнеднепровская ДЮСШ»</a:t>
                      </a:r>
                      <a:endParaRPr lang="ru-RU" sz="1600" b="1" dirty="0"/>
                    </a:p>
                  </a:txBody>
                  <a:tcPr/>
                </a:tc>
              </a:tr>
              <a:tr h="77942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Токарева А.С.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Директор МБУДО Дорогобужский ДДТ, </a:t>
                      </a:r>
                    </a:p>
                    <a:p>
                      <a:pPr algn="ctr"/>
                      <a:r>
                        <a:rPr lang="ru-RU" sz="1600" b="1" dirty="0" smtClean="0"/>
                        <a:t>председатель ОМО педагогов ДОД</a:t>
                      </a:r>
                      <a:endParaRPr lang="ru-RU" sz="1600" b="1" dirty="0"/>
                    </a:p>
                  </a:txBody>
                  <a:tcPr/>
                </a:tc>
              </a:tr>
              <a:tr h="60803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Храмченкова</a:t>
                      </a:r>
                      <a:r>
                        <a:rPr lang="ru-RU" sz="1600" b="1" dirty="0" smtClean="0"/>
                        <a:t> Ю.Г.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Методист</a:t>
                      </a:r>
                      <a:r>
                        <a:rPr lang="ru-RU" sz="1600" b="1" baseline="0" dirty="0" smtClean="0"/>
                        <a:t> МБУДО Дорогобужский ДДТ</a:t>
                      </a:r>
                      <a:endParaRPr lang="ru-RU" sz="1600" b="1" dirty="0"/>
                    </a:p>
                  </a:txBody>
                  <a:tcPr/>
                </a:tc>
              </a:tr>
              <a:tr h="61247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Решетняк Ю.Н.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Заместитель директора Дорогобужский ДДТ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914400" y="-99392"/>
            <a:ext cx="7772400" cy="57849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2060"/>
                </a:solidFill>
              </a:rPr>
              <a:t>Опытом своей работы смогли поделиться: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2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8846" y="0"/>
          <a:ext cx="912515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731"/>
                <a:gridCol w="1917049"/>
                <a:gridCol w="5214373"/>
              </a:tblGrid>
              <a:tr h="476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</a:tr>
              <a:tr h="476818">
                <a:tc rowSpan="3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err="1" smtClean="0"/>
                        <a:t>Ярцевский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Малина М.В.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Педагог-психолог МБУДО Центр детского творчества</a:t>
                      </a:r>
                      <a:endParaRPr lang="ru-RU" sz="1600" b="1" dirty="0"/>
                    </a:p>
                  </a:txBody>
                  <a:tcPr/>
                </a:tc>
              </a:tr>
              <a:tr h="4768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Корчагина Е.А.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Директор МБУДО ЦДТ</a:t>
                      </a:r>
                      <a:endParaRPr lang="ru-RU" sz="1600" b="1" dirty="0"/>
                    </a:p>
                  </a:txBody>
                  <a:tcPr/>
                </a:tc>
              </a:tr>
              <a:tr h="4768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Новикова В.П.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Методист МБУДО ЦДТ</a:t>
                      </a:r>
                      <a:endParaRPr lang="ru-RU" sz="1600" b="1" dirty="0"/>
                    </a:p>
                  </a:txBody>
                  <a:tcPr/>
                </a:tc>
              </a:tr>
              <a:tr h="639130">
                <a:tc rowSpan="7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г. Смоленск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Кочергина Г.Д.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Зав.кафедрой</a:t>
                      </a:r>
                      <a:r>
                        <a:rPr lang="ru-RU" sz="1600" b="1" dirty="0" smtClean="0"/>
                        <a:t> воспитания и социализации детей и молодежи ГАУ ДПОС СОИРО</a:t>
                      </a:r>
                      <a:endParaRPr lang="ru-RU" sz="1600" b="1" dirty="0"/>
                    </a:p>
                  </a:txBody>
                  <a:tcPr/>
                </a:tc>
              </a:tr>
              <a:tr h="6391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Зевакова</a:t>
                      </a:r>
                      <a:r>
                        <a:rPr lang="ru-RU" sz="1600" b="1" dirty="0" smtClean="0"/>
                        <a:t> Н.С.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Зав.отделом</a:t>
                      </a:r>
                      <a:r>
                        <a:rPr lang="ru-RU" sz="1600" b="1" dirty="0" smtClean="0"/>
                        <a:t> воспитания и дополнительного </a:t>
                      </a:r>
                    </a:p>
                    <a:p>
                      <a:pPr algn="ctr"/>
                      <a:r>
                        <a:rPr lang="ru-RU" sz="1600" b="1" dirty="0" smtClean="0"/>
                        <a:t>образования детей ГАУ ДПОС СОИРО</a:t>
                      </a:r>
                      <a:endParaRPr lang="ru-RU" sz="1600" b="1" dirty="0"/>
                    </a:p>
                  </a:txBody>
                  <a:tcPr/>
                </a:tc>
              </a:tr>
              <a:tr h="6391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Сечковская</a:t>
                      </a:r>
                      <a:r>
                        <a:rPr lang="ru-RU" sz="1600" b="1" baseline="0" dirty="0" smtClean="0"/>
                        <a:t> Н.В.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Методист отдела воспитания и дополнительного образования детей ГАУ ДПОС СОИРО </a:t>
                      </a:r>
                      <a:endParaRPr lang="ru-RU" sz="1600" b="1" dirty="0"/>
                    </a:p>
                  </a:txBody>
                  <a:tcPr/>
                </a:tc>
              </a:tr>
              <a:tr h="6391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Буренина</a:t>
                      </a:r>
                      <a:r>
                        <a:rPr lang="ru-RU" sz="1600" b="1" baseline="0" dirty="0" smtClean="0"/>
                        <a:t> Е.Е.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Доцент кафедры воспитания и социализации детей и молодежи ГАУ ДПОС СОИРО</a:t>
                      </a:r>
                      <a:r>
                        <a:rPr lang="ru-RU" sz="1600" b="1" baseline="0" dirty="0" smtClean="0"/>
                        <a:t> </a:t>
                      </a:r>
                      <a:endParaRPr lang="ru-RU" sz="1600" b="1" dirty="0"/>
                    </a:p>
                  </a:txBody>
                  <a:tcPr/>
                </a:tc>
              </a:tr>
              <a:tr h="6391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Новикова Н.А.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Преподаватель кафедры психолого-педагогического проектирования ГАУ ДПОС СОИРО</a:t>
                      </a:r>
                      <a:endParaRPr lang="ru-RU" sz="1600" b="1" dirty="0"/>
                    </a:p>
                  </a:txBody>
                  <a:tcPr/>
                </a:tc>
              </a:tr>
              <a:tr h="6391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Рудинская</a:t>
                      </a:r>
                      <a:r>
                        <a:rPr lang="ru-RU" sz="1600" b="1" dirty="0" smtClean="0"/>
                        <a:t> В.В.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Зав.отделом</a:t>
                      </a:r>
                      <a:r>
                        <a:rPr lang="ru-RU" sz="1600" b="1" dirty="0" smtClean="0"/>
                        <a:t> информационного сопровождения образовательного процесса ГАУ ДПОС СОИРО</a:t>
                      </a:r>
                      <a:endParaRPr lang="ru-RU" sz="1600" b="1" dirty="0"/>
                    </a:p>
                  </a:txBody>
                  <a:tcPr/>
                </a:tc>
              </a:tr>
              <a:tr h="4768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Бояринов Д.А.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Директор Центра непрерывного образования СМОЛГУ</a:t>
                      </a:r>
                      <a:endParaRPr lang="ru-RU" sz="1600" b="1" dirty="0"/>
                    </a:p>
                  </a:txBody>
                  <a:tcPr/>
                </a:tc>
              </a:tr>
              <a:tr h="63913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Рославльский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Щапова С.Н.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Педагог дополнительного образования </a:t>
                      </a:r>
                    </a:p>
                    <a:p>
                      <a:pPr algn="ctr"/>
                      <a:r>
                        <a:rPr lang="ru-RU" sz="1600" b="1" dirty="0" smtClean="0"/>
                        <a:t>МБУДО «ЦРТД</a:t>
                      </a:r>
                      <a:r>
                        <a:rPr lang="ru-RU" sz="1600" b="1" baseline="0" dirty="0" smtClean="0"/>
                        <a:t> и Ю»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444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3527" y="6093296"/>
            <a:ext cx="8352928" cy="628179"/>
          </a:xfrm>
        </p:spPr>
        <p:txBody>
          <a:bodyPr/>
          <a:lstStyle/>
          <a:p>
            <a:pPr lvl="0" algn="just"/>
            <a:r>
              <a:rPr lang="ru-RU" altLang="ru-RU" sz="16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каждом направлении могут быть: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организационная, 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научно-методическая, учебно-методическая,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консультационная, экспертная 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деятельность.</a:t>
            </a:r>
            <a:endParaRPr lang="ru-RU" alt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0397428"/>
              </p:ext>
            </p:extLst>
          </p:nvPr>
        </p:nvGraphicFramePr>
        <p:xfrm>
          <a:off x="107504" y="1584091"/>
          <a:ext cx="8784975" cy="5081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2736304"/>
                <a:gridCol w="1728192"/>
                <a:gridCol w="1584175"/>
              </a:tblGrid>
              <a:tr h="1191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Направление деятельности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</a:t>
                      </a:r>
                      <a:r>
                        <a:rPr lang="ru-RU" sz="1800" dirty="0" smtClean="0">
                          <a:effectLst/>
                        </a:rPr>
                        <a:t>работы</a:t>
                      </a:r>
                      <a:endParaRPr lang="ru-RU" sz="1800" dirty="0">
                        <a:effectLst/>
                      </a:endParaRPr>
                    </a:p>
                  </a:txBody>
                  <a:tcPr marL="46001" marR="46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Форма  проведения заседания (оч./д.)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Сроки проведения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 anchor="ctr"/>
                </a:tc>
              </a:tr>
              <a:tr h="138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1.В части профессионального совершенствования деятельности педагогических работников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err="1" smtClean="0">
                          <a:effectLst/>
                        </a:rPr>
                        <a:t>Вебинар</a:t>
                      </a:r>
                      <a:r>
                        <a:rPr lang="ru-RU" sz="1600" b="1" dirty="0" smtClean="0">
                          <a:effectLst/>
                        </a:rPr>
                        <a:t> «Организация воспитательной деятельности в учреждении дополнительного образования детей: современные подходы и механизмы реализации»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Дистанционная Методическая копилка на сайте СОИРО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Октябрь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2.  В части государственной аккредитации, государственного контроля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«Мониторинг воспитательной деятельности в системе дополнительного образования детей»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Дистанционная размещение на сайте СОИРО материалов по итогу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Декабрь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4429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План работы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областного методического объединения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ea typeface="Times New Roman" pitchFamily="18" charset="0"/>
              </a:rPr>
              <a:t>п</a:t>
            </a:r>
            <a:r>
              <a:rPr lang="ru-RU" altLang="ru-RU" sz="2400" b="1" dirty="0" smtClean="0">
                <a:ea typeface="Times New Roman" pitchFamily="18" charset="0"/>
              </a:rPr>
              <a:t>едагогов дополнительного образования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Смоленской области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на 2016-2017 уч. г.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496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1445815"/>
              </p:ext>
            </p:extLst>
          </p:nvPr>
        </p:nvGraphicFramePr>
        <p:xfrm>
          <a:off x="251520" y="404664"/>
          <a:ext cx="8712968" cy="5771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2691550"/>
                <a:gridCol w="1772946"/>
                <a:gridCol w="1512168"/>
              </a:tblGrid>
              <a:tr h="1340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Направление деятельности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</a:t>
                      </a:r>
                      <a:r>
                        <a:rPr lang="ru-RU" sz="1800" dirty="0" smtClean="0">
                          <a:effectLst/>
                        </a:rPr>
                        <a:t>работы</a:t>
                      </a:r>
                      <a:endParaRPr lang="ru-RU" sz="1800" dirty="0">
                        <a:effectLst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 проведения </a:t>
                      </a:r>
                      <a:r>
                        <a:rPr lang="ru-RU" sz="1800" dirty="0" smtClean="0">
                          <a:effectLst/>
                        </a:rPr>
                        <a:t>заседания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(оч./д.)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Сроки проведения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055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 части государственной аккредитации, государственного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контроля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Вебинар</a:t>
                      </a:r>
                      <a:r>
                        <a:rPr lang="ru-RU" sz="1600" b="1" dirty="0" smtClean="0">
                          <a:effectLst/>
                        </a:rPr>
                        <a:t> «Внедрение профессионального стандарта «Педагог дополнительного образования детей и взрослых»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Дистанционная размещение на сайте СОИРО материалов по итогу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вебинара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Февраль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38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4.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 части профессионального совершенствования деятельности педагогических работников </a:t>
                      </a: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Круглый стол «Модели сопровождения одаренных детей в учреждениях дополнительного образования»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Очная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Методическая копилка на сайте СОИРО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Апрель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12115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499</Words>
  <Application>Microsoft Office PowerPoint</Application>
  <PresentationFormat>Экран (4:3)</PresentationFormat>
  <Paragraphs>149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РАБОТЫ ОБЛАСТНОГО МЕТОДИЧЕСКОГО ОБЪЕДИНЕНИЯ ПЕДАГОГОВ ДОПОЛНИТЕЛЬНОГО ОБРАЗОВАНИЯ Токарева А.С., председатель ОМО педагогов дополнительного образования</vt:lpstr>
      <vt:lpstr>БЮРО: 1. Кондрашова Татьяна Михайловна, методист высшей категории МБУ ДО ДДТ г. Рудня; 2. Королева Светлана Владимировна, заместитель директора по УМР МБУ ДО ЦЭВ «Молодость» г. Вязьма; 3. Азаренкова Рита Александровна, методист высшей категории МБУ ДО Монастырщинский Центр внешкольной работы;  4. Долженко Елена Юрьевна, заместитель директора МБУ ДО ДДТ г. Десногорск; 5. Новикова Валентина Павловна, методист МБУ ДО ЦДТ г. Ярцево.  Председатель: Токарева Анна Сергеевна, директор МБУ ДО Дорогобужский ДДТ </vt:lpstr>
      <vt:lpstr>          ТЕМЫ ВЕБИНАРОВ И ГОРЯЧИХ ЛИНИЙ     В 2015-2016 УЧЕБНОМ ГОДУ · Особенности мониторинговой деятельности в учреждениях дополнительного образования. · Организация обучения и воспитания детей с ОВЗ в условиях дополни-тельного образования. · Основные направления деятельности педагога дополнительного образо-вания в условиях перехода на новые образовательные стандарты. · Современные требования, структура и содержание дополнительной общеобразовательной общеразвивающей программы.  · Система формирования универсальных УУД на занятиях объединений по направлениям деятельности.  · Векторы развития организация дополнительного образования в контек-сте государственной образовательной политики. </vt:lpstr>
      <vt:lpstr>Участвовало в вебинарах: 23 муниципальных образования 216 участников самые активные муниципальные образования: Рославльский район Вяземский район Дорогобужский район учреждения г. Смоленска Ярцевский район </vt:lpstr>
      <vt:lpstr>Слайд 5</vt:lpstr>
      <vt:lpstr>Слайд 6</vt:lpstr>
      <vt:lpstr>Слайд 7</vt:lpstr>
      <vt:lpstr>Слайд 8</vt:lpstr>
      <vt:lpstr>Слайд 9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Admin</cp:lastModifiedBy>
  <cp:revision>132</cp:revision>
  <cp:lastPrinted>2016-09-21T08:04:30Z</cp:lastPrinted>
  <dcterms:created xsi:type="dcterms:W3CDTF">2012-06-27T06:59:33Z</dcterms:created>
  <dcterms:modified xsi:type="dcterms:W3CDTF">2016-12-14T20:35:48Z</dcterms:modified>
</cp:coreProperties>
</file>