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Рейтинг школьных предметов</a:t>
            </a:r>
          </a:p>
          <a:p>
            <a:pPr>
              <a:defRPr/>
            </a:pPr>
            <a:r>
              <a:rPr lang="ru-RU"/>
              <a:t>3 А класс</a:t>
            </a:r>
          </a:p>
          <a:p>
            <a:pPr>
              <a:defRPr/>
            </a:pPr>
            <a:endParaRPr lang="ru-RU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888888888889E-3"/>
          <c:y val="0.3228805774278215"/>
          <c:w val="0.81388888888888888"/>
          <c:h val="0.46963254593175852"/>
        </c:manualLayout>
      </c:layout>
      <c:pie3DChart>
        <c:varyColors val="1"/>
        <c:ser>
          <c:idx val="0"/>
          <c:order val="0"/>
          <c:dLbls>
            <c:spPr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>
                    <a:ln>
                      <a:solidFill>
                        <a:sysClr val="windowText" lastClr="000000"/>
                      </a:solidFill>
                    </a:ln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Математика</c:v>
                </c:pt>
                <c:pt idx="1">
                  <c:v>Иностранный язык</c:v>
                </c:pt>
                <c:pt idx="2">
                  <c:v>Аск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68245901114568"/>
          <c:y val="0.70679181067034347"/>
          <c:w val="0.27038168075486907"/>
          <c:h val="0.25793083166805353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Рейтинг школьных предметов</a:t>
            </a:r>
          </a:p>
          <a:p>
            <a:pPr>
              <a:defRPr/>
            </a:pPr>
            <a:r>
              <a:rPr lang="ru-RU"/>
              <a:t>3 Б класс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83684387209515E-2"/>
          <c:y val="0.31546551472732581"/>
          <c:w val="0.71635717410323707"/>
          <c:h val="0.5262448964712743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математика</c:v>
                </c:pt>
                <c:pt idx="1">
                  <c:v>Литературное чтение</c:v>
                </c:pt>
                <c:pt idx="2">
                  <c:v>АСк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290419947506564"/>
          <c:y val="0.58881321941570153"/>
          <c:w val="0.30042913385826769"/>
          <c:h val="0.308500214535686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обученности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А</c:v>
                </c:pt>
                <c:pt idx="1">
                  <c:v>3 Б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А</c:v>
                </c:pt>
                <c:pt idx="1">
                  <c:v>3 Б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0.93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47008"/>
        <c:axId val="88348544"/>
      </c:barChart>
      <c:catAx>
        <c:axId val="8834700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48544"/>
        <c:crosses val="autoZero"/>
        <c:auto val="1"/>
        <c:lblAlgn val="ctr"/>
        <c:lblOffset val="100"/>
        <c:noMultiLvlLbl val="0"/>
      </c:catAx>
      <c:valAx>
        <c:axId val="88348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8347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51478-A5E2-4488-A784-A5ABBEC900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92BD3-DFA2-47C6-9875-9F82B1F581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Использование электронных учебных приложений </a:t>
          </a:r>
          <a:endParaRPr lang="ru-RU" sz="2800" dirty="0"/>
        </a:p>
      </dgm:t>
    </dgm:pt>
    <dgm:pt modelId="{0994BA76-B561-4B6A-862C-A2D10CDC1874}" type="parTrans" cxnId="{90E0AB4C-08D0-42E7-87E4-1E36E18D376C}">
      <dgm:prSet/>
      <dgm:spPr/>
      <dgm:t>
        <a:bodyPr/>
        <a:lstStyle/>
        <a:p>
          <a:endParaRPr lang="ru-RU" sz="2800"/>
        </a:p>
      </dgm:t>
    </dgm:pt>
    <dgm:pt modelId="{4FDB6555-E705-4DD2-B42A-B1FADAEF5372}" type="sibTrans" cxnId="{90E0AB4C-08D0-42E7-87E4-1E36E18D376C}">
      <dgm:prSet/>
      <dgm:spPr/>
      <dgm:t>
        <a:bodyPr/>
        <a:lstStyle/>
        <a:p>
          <a:endParaRPr lang="ru-RU" sz="2800"/>
        </a:p>
      </dgm:t>
    </dgm:pt>
    <dgm:pt modelId="{3BB8D398-EAF1-452B-8C7B-9FF2F0492DC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Повышает эффективность обучения по предмету</a:t>
          </a:r>
          <a:endParaRPr lang="ru-RU" sz="2800" dirty="0"/>
        </a:p>
      </dgm:t>
    </dgm:pt>
    <dgm:pt modelId="{B1EE015B-BC2B-4547-9CAC-6F836F111406}" type="parTrans" cxnId="{53AB4A1E-F2E0-42F9-9783-AE64C3B73FA3}">
      <dgm:prSet/>
      <dgm:spPr/>
      <dgm:t>
        <a:bodyPr/>
        <a:lstStyle/>
        <a:p>
          <a:endParaRPr lang="ru-RU" sz="2800"/>
        </a:p>
      </dgm:t>
    </dgm:pt>
    <dgm:pt modelId="{E492CAC0-D15D-483F-B4A4-7644CF85CF2E}" type="sibTrans" cxnId="{53AB4A1E-F2E0-42F9-9783-AE64C3B73FA3}">
      <dgm:prSet/>
      <dgm:spPr/>
      <dgm:t>
        <a:bodyPr/>
        <a:lstStyle/>
        <a:p>
          <a:endParaRPr lang="ru-RU" sz="2800"/>
        </a:p>
      </dgm:t>
    </dgm:pt>
    <dgm:pt modelId="{9C304682-ED3C-4BFB-8821-FF693A1EB0F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Повышает учебную мотивацию</a:t>
          </a:r>
          <a:endParaRPr lang="ru-RU" sz="2800" dirty="0"/>
        </a:p>
      </dgm:t>
    </dgm:pt>
    <dgm:pt modelId="{3069FB63-201F-4B08-8CC7-7372C236EC61}" type="parTrans" cxnId="{2120974E-16E3-43AB-9364-A6EC65830711}">
      <dgm:prSet/>
      <dgm:spPr/>
      <dgm:t>
        <a:bodyPr/>
        <a:lstStyle/>
        <a:p>
          <a:endParaRPr lang="ru-RU" sz="2800"/>
        </a:p>
      </dgm:t>
    </dgm:pt>
    <dgm:pt modelId="{20235739-4155-43D8-80A2-CDB13CCA4EC2}" type="sibTrans" cxnId="{2120974E-16E3-43AB-9364-A6EC65830711}">
      <dgm:prSet/>
      <dgm:spPr/>
      <dgm:t>
        <a:bodyPr/>
        <a:lstStyle/>
        <a:p>
          <a:endParaRPr lang="ru-RU" sz="2800"/>
        </a:p>
      </dgm:t>
    </dgm:pt>
    <dgm:pt modelId="{04A2EC2F-928E-4623-937C-9D69324494D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Успешно формирует  ИКТ-компетентность</a:t>
          </a:r>
          <a:endParaRPr lang="ru-RU" sz="2800" dirty="0"/>
        </a:p>
      </dgm:t>
    </dgm:pt>
    <dgm:pt modelId="{5686CDB4-E8D1-4CDE-834F-1B0D7DC93845}" type="parTrans" cxnId="{C90F667B-61BF-4D10-80F6-581C10D6750B}">
      <dgm:prSet/>
      <dgm:spPr/>
      <dgm:t>
        <a:bodyPr/>
        <a:lstStyle/>
        <a:p>
          <a:endParaRPr lang="ru-RU" sz="2800"/>
        </a:p>
      </dgm:t>
    </dgm:pt>
    <dgm:pt modelId="{52B57C2A-2F0D-4F45-A039-1B2DABFC201C}" type="sibTrans" cxnId="{C90F667B-61BF-4D10-80F6-581C10D6750B}">
      <dgm:prSet/>
      <dgm:spPr/>
      <dgm:t>
        <a:bodyPr/>
        <a:lstStyle/>
        <a:p>
          <a:endParaRPr lang="ru-RU" sz="2800"/>
        </a:p>
      </dgm:t>
    </dgm:pt>
    <dgm:pt modelId="{1720B37E-8C89-4332-BAD7-BCE08394B4B4}" type="pres">
      <dgm:prSet presAssocID="{12C51478-A5E2-4488-A784-A5ABBEC900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7872B1-3624-4BAF-B7AE-CED04C48ABE4}" type="pres">
      <dgm:prSet presAssocID="{CC092BD3-DFA2-47C6-9875-9F82B1F58106}" presName="hierRoot1" presStyleCnt="0">
        <dgm:presLayoutVars>
          <dgm:hierBranch val="init"/>
        </dgm:presLayoutVars>
      </dgm:prSet>
      <dgm:spPr/>
    </dgm:pt>
    <dgm:pt modelId="{BE53284D-6F20-49D9-9D13-ABF78D61301D}" type="pres">
      <dgm:prSet presAssocID="{CC092BD3-DFA2-47C6-9875-9F82B1F58106}" presName="rootComposite1" presStyleCnt="0"/>
      <dgm:spPr/>
    </dgm:pt>
    <dgm:pt modelId="{63081DC6-5831-4063-980F-3871AE2AE57C}" type="pres">
      <dgm:prSet presAssocID="{CC092BD3-DFA2-47C6-9875-9F82B1F58106}" presName="rootText1" presStyleLbl="node0" presStyleIdx="0" presStyleCnt="1" custScaleX="197667" custScaleY="147847" custLinFactNeighborX="-3705" custLinFactNeighborY="-36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1ABE2-EBB2-4265-9417-EB25CE646D19}" type="pres">
      <dgm:prSet presAssocID="{CC092BD3-DFA2-47C6-9875-9F82B1F581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D3F778-C60C-43DC-8B2E-F6A687059C03}" type="pres">
      <dgm:prSet presAssocID="{CC092BD3-DFA2-47C6-9875-9F82B1F58106}" presName="hierChild2" presStyleCnt="0"/>
      <dgm:spPr/>
    </dgm:pt>
    <dgm:pt modelId="{6113933E-2581-4231-B332-77AD48D2B889}" type="pres">
      <dgm:prSet presAssocID="{B1EE015B-BC2B-4547-9CAC-6F836F11140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44E904C-AF6F-4C5F-9C7C-860E513171EE}" type="pres">
      <dgm:prSet presAssocID="{3BB8D398-EAF1-452B-8C7B-9FF2F0492DC8}" presName="hierRoot2" presStyleCnt="0">
        <dgm:presLayoutVars>
          <dgm:hierBranch val="init"/>
        </dgm:presLayoutVars>
      </dgm:prSet>
      <dgm:spPr/>
    </dgm:pt>
    <dgm:pt modelId="{5581F5E6-A926-4EB9-A061-12906FD6944C}" type="pres">
      <dgm:prSet presAssocID="{3BB8D398-EAF1-452B-8C7B-9FF2F0492DC8}" presName="rootComposite" presStyleCnt="0"/>
      <dgm:spPr/>
    </dgm:pt>
    <dgm:pt modelId="{385054F3-F8CE-406A-AE33-2838BFEF7B1F}" type="pres">
      <dgm:prSet presAssocID="{3BB8D398-EAF1-452B-8C7B-9FF2F0492DC8}" presName="rootText" presStyleLbl="node2" presStyleIdx="0" presStyleCnt="3" custScaleX="112189" custScaleY="149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BB0A30-F9DA-46C2-B1CE-C703F0424C59}" type="pres">
      <dgm:prSet presAssocID="{3BB8D398-EAF1-452B-8C7B-9FF2F0492DC8}" presName="rootConnector" presStyleLbl="node2" presStyleIdx="0" presStyleCnt="3"/>
      <dgm:spPr/>
      <dgm:t>
        <a:bodyPr/>
        <a:lstStyle/>
        <a:p>
          <a:endParaRPr lang="ru-RU"/>
        </a:p>
      </dgm:t>
    </dgm:pt>
    <dgm:pt modelId="{4F7DD5DE-5113-4332-A125-ED77C3D8F42A}" type="pres">
      <dgm:prSet presAssocID="{3BB8D398-EAF1-452B-8C7B-9FF2F0492DC8}" presName="hierChild4" presStyleCnt="0"/>
      <dgm:spPr/>
    </dgm:pt>
    <dgm:pt modelId="{3EB4EDBB-9B4B-43A5-AFE8-D63175826376}" type="pres">
      <dgm:prSet presAssocID="{3BB8D398-EAF1-452B-8C7B-9FF2F0492DC8}" presName="hierChild5" presStyleCnt="0"/>
      <dgm:spPr/>
    </dgm:pt>
    <dgm:pt modelId="{EB2237FF-2546-4A4B-B648-88AAB3E781CC}" type="pres">
      <dgm:prSet presAssocID="{3069FB63-201F-4B08-8CC7-7372C236EC6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FCC1FAC-F4B7-498C-B6A9-2D8F74680EEE}" type="pres">
      <dgm:prSet presAssocID="{9C304682-ED3C-4BFB-8821-FF693A1EB0F6}" presName="hierRoot2" presStyleCnt="0">
        <dgm:presLayoutVars>
          <dgm:hierBranch val="init"/>
        </dgm:presLayoutVars>
      </dgm:prSet>
      <dgm:spPr/>
    </dgm:pt>
    <dgm:pt modelId="{327D1BCE-2AF9-4F7A-A386-925978B9B621}" type="pres">
      <dgm:prSet presAssocID="{9C304682-ED3C-4BFB-8821-FF693A1EB0F6}" presName="rootComposite" presStyleCnt="0"/>
      <dgm:spPr/>
    </dgm:pt>
    <dgm:pt modelId="{C3D5D82C-07B6-4F8E-9302-95F3D40F15B4}" type="pres">
      <dgm:prSet presAssocID="{9C304682-ED3C-4BFB-8821-FF693A1EB0F6}" presName="rootText" presStyleLbl="node2" presStyleIdx="1" presStyleCnt="3" custScaleX="102438" custScaleY="147086" custLinFactNeighborX="-1076" custLinFactNeighborY="5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ADE68-8784-485D-9F0F-1CEC3C230BDE}" type="pres">
      <dgm:prSet presAssocID="{9C304682-ED3C-4BFB-8821-FF693A1EB0F6}" presName="rootConnector" presStyleLbl="node2" presStyleIdx="1" presStyleCnt="3"/>
      <dgm:spPr/>
      <dgm:t>
        <a:bodyPr/>
        <a:lstStyle/>
        <a:p>
          <a:endParaRPr lang="ru-RU"/>
        </a:p>
      </dgm:t>
    </dgm:pt>
    <dgm:pt modelId="{46CB07CE-F5DE-40D1-A021-39181D715794}" type="pres">
      <dgm:prSet presAssocID="{9C304682-ED3C-4BFB-8821-FF693A1EB0F6}" presName="hierChild4" presStyleCnt="0"/>
      <dgm:spPr/>
    </dgm:pt>
    <dgm:pt modelId="{DF95A7FF-17B4-433B-AD5D-356CE91A1DEE}" type="pres">
      <dgm:prSet presAssocID="{9C304682-ED3C-4BFB-8821-FF693A1EB0F6}" presName="hierChild5" presStyleCnt="0"/>
      <dgm:spPr/>
    </dgm:pt>
    <dgm:pt modelId="{BCBDDDEC-2166-4808-A2CB-999E5FA702C1}" type="pres">
      <dgm:prSet presAssocID="{5686CDB4-E8D1-4CDE-834F-1B0D7DC9384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34BE3AB-C139-4DAC-B017-C5E75BC8FD66}" type="pres">
      <dgm:prSet presAssocID="{04A2EC2F-928E-4623-937C-9D69324494D2}" presName="hierRoot2" presStyleCnt="0">
        <dgm:presLayoutVars>
          <dgm:hierBranch val="init"/>
        </dgm:presLayoutVars>
      </dgm:prSet>
      <dgm:spPr/>
    </dgm:pt>
    <dgm:pt modelId="{999C0571-8389-4395-968F-F11FC8BEF6C0}" type="pres">
      <dgm:prSet presAssocID="{04A2EC2F-928E-4623-937C-9D69324494D2}" presName="rootComposite" presStyleCnt="0"/>
      <dgm:spPr/>
    </dgm:pt>
    <dgm:pt modelId="{786AC33F-2ED0-4B66-AEA6-1D7878CDB4E2}" type="pres">
      <dgm:prSet presAssocID="{04A2EC2F-928E-4623-937C-9D69324494D2}" presName="rootText" presStyleLbl="node2" presStyleIdx="2" presStyleCnt="3" custScaleX="120061" custScaleY="161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94CB8-8218-4B62-AC1F-C0A68B4862DB}" type="pres">
      <dgm:prSet presAssocID="{04A2EC2F-928E-4623-937C-9D69324494D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1119BF-4EAF-4BA4-9D8A-7DADC1CC6D41}" type="pres">
      <dgm:prSet presAssocID="{04A2EC2F-928E-4623-937C-9D69324494D2}" presName="hierChild4" presStyleCnt="0"/>
      <dgm:spPr/>
    </dgm:pt>
    <dgm:pt modelId="{D2CB4ACB-A70C-46D4-8332-E9952BEAE109}" type="pres">
      <dgm:prSet presAssocID="{04A2EC2F-928E-4623-937C-9D69324494D2}" presName="hierChild5" presStyleCnt="0"/>
      <dgm:spPr/>
    </dgm:pt>
    <dgm:pt modelId="{8018E73D-849C-4F11-8C12-A7DBB60084EB}" type="pres">
      <dgm:prSet presAssocID="{CC092BD3-DFA2-47C6-9875-9F82B1F58106}" presName="hierChild3" presStyleCnt="0"/>
      <dgm:spPr/>
    </dgm:pt>
  </dgm:ptLst>
  <dgm:cxnLst>
    <dgm:cxn modelId="{DA8C52E7-5A70-49A1-801D-38F8447201E2}" type="presOf" srcId="{04A2EC2F-928E-4623-937C-9D69324494D2}" destId="{786AC33F-2ED0-4B66-AEA6-1D7878CDB4E2}" srcOrd="0" destOrd="0" presId="urn:microsoft.com/office/officeart/2005/8/layout/orgChart1"/>
    <dgm:cxn modelId="{75B07C5F-4F92-4AC1-AC72-332D9C61F315}" type="presOf" srcId="{9C304682-ED3C-4BFB-8821-FF693A1EB0F6}" destId="{778ADE68-8784-485D-9F0F-1CEC3C230BDE}" srcOrd="1" destOrd="0" presId="urn:microsoft.com/office/officeart/2005/8/layout/orgChart1"/>
    <dgm:cxn modelId="{C77DB653-4E87-4614-AB07-923A38E5EBDF}" type="presOf" srcId="{3069FB63-201F-4B08-8CC7-7372C236EC61}" destId="{EB2237FF-2546-4A4B-B648-88AAB3E781CC}" srcOrd="0" destOrd="0" presId="urn:microsoft.com/office/officeart/2005/8/layout/orgChart1"/>
    <dgm:cxn modelId="{C90F667B-61BF-4D10-80F6-581C10D6750B}" srcId="{CC092BD3-DFA2-47C6-9875-9F82B1F58106}" destId="{04A2EC2F-928E-4623-937C-9D69324494D2}" srcOrd="2" destOrd="0" parTransId="{5686CDB4-E8D1-4CDE-834F-1B0D7DC93845}" sibTransId="{52B57C2A-2F0D-4F45-A039-1B2DABFC201C}"/>
    <dgm:cxn modelId="{E39EDB50-7CB7-4ABE-8488-EFA6342BF289}" type="presOf" srcId="{3BB8D398-EAF1-452B-8C7B-9FF2F0492DC8}" destId="{39BB0A30-F9DA-46C2-B1CE-C703F0424C59}" srcOrd="1" destOrd="0" presId="urn:microsoft.com/office/officeart/2005/8/layout/orgChart1"/>
    <dgm:cxn modelId="{33BA4D53-A17E-4F9E-AE63-43B2D38EF1EB}" type="presOf" srcId="{CC092BD3-DFA2-47C6-9875-9F82B1F58106}" destId="{DDC1ABE2-EBB2-4265-9417-EB25CE646D19}" srcOrd="1" destOrd="0" presId="urn:microsoft.com/office/officeart/2005/8/layout/orgChart1"/>
    <dgm:cxn modelId="{40DB6BA3-490E-433A-B330-CB392C8BBD7F}" type="presOf" srcId="{B1EE015B-BC2B-4547-9CAC-6F836F111406}" destId="{6113933E-2581-4231-B332-77AD48D2B889}" srcOrd="0" destOrd="0" presId="urn:microsoft.com/office/officeart/2005/8/layout/orgChart1"/>
    <dgm:cxn modelId="{B61ABD41-ABAD-4237-9643-39546FAD63F2}" type="presOf" srcId="{9C304682-ED3C-4BFB-8821-FF693A1EB0F6}" destId="{C3D5D82C-07B6-4F8E-9302-95F3D40F15B4}" srcOrd="0" destOrd="0" presId="urn:microsoft.com/office/officeart/2005/8/layout/orgChart1"/>
    <dgm:cxn modelId="{64462895-8319-48E4-A0F2-D03ED3A94863}" type="presOf" srcId="{5686CDB4-E8D1-4CDE-834F-1B0D7DC93845}" destId="{BCBDDDEC-2166-4808-A2CB-999E5FA702C1}" srcOrd="0" destOrd="0" presId="urn:microsoft.com/office/officeart/2005/8/layout/orgChart1"/>
    <dgm:cxn modelId="{2120974E-16E3-43AB-9364-A6EC65830711}" srcId="{CC092BD3-DFA2-47C6-9875-9F82B1F58106}" destId="{9C304682-ED3C-4BFB-8821-FF693A1EB0F6}" srcOrd="1" destOrd="0" parTransId="{3069FB63-201F-4B08-8CC7-7372C236EC61}" sibTransId="{20235739-4155-43D8-80A2-CDB13CCA4EC2}"/>
    <dgm:cxn modelId="{43DEF323-EE84-4E74-8769-5F9E8437A434}" type="presOf" srcId="{12C51478-A5E2-4488-A784-A5ABBEC900B4}" destId="{1720B37E-8C89-4332-BAD7-BCE08394B4B4}" srcOrd="0" destOrd="0" presId="urn:microsoft.com/office/officeart/2005/8/layout/orgChart1"/>
    <dgm:cxn modelId="{53AB4A1E-F2E0-42F9-9783-AE64C3B73FA3}" srcId="{CC092BD3-DFA2-47C6-9875-9F82B1F58106}" destId="{3BB8D398-EAF1-452B-8C7B-9FF2F0492DC8}" srcOrd="0" destOrd="0" parTransId="{B1EE015B-BC2B-4547-9CAC-6F836F111406}" sibTransId="{E492CAC0-D15D-483F-B4A4-7644CF85CF2E}"/>
    <dgm:cxn modelId="{1AFF5855-BD0A-4485-AC8D-14A2D8C49141}" type="presOf" srcId="{CC092BD3-DFA2-47C6-9875-9F82B1F58106}" destId="{63081DC6-5831-4063-980F-3871AE2AE57C}" srcOrd="0" destOrd="0" presId="urn:microsoft.com/office/officeart/2005/8/layout/orgChart1"/>
    <dgm:cxn modelId="{BCDB309C-365C-4132-8640-860909444726}" type="presOf" srcId="{04A2EC2F-928E-4623-937C-9D69324494D2}" destId="{81F94CB8-8218-4B62-AC1F-C0A68B4862DB}" srcOrd="1" destOrd="0" presId="urn:microsoft.com/office/officeart/2005/8/layout/orgChart1"/>
    <dgm:cxn modelId="{90E0AB4C-08D0-42E7-87E4-1E36E18D376C}" srcId="{12C51478-A5E2-4488-A784-A5ABBEC900B4}" destId="{CC092BD3-DFA2-47C6-9875-9F82B1F58106}" srcOrd="0" destOrd="0" parTransId="{0994BA76-B561-4B6A-862C-A2D10CDC1874}" sibTransId="{4FDB6555-E705-4DD2-B42A-B1FADAEF5372}"/>
    <dgm:cxn modelId="{548DD58E-4DD1-49F7-B1F2-19F88EE495AF}" type="presOf" srcId="{3BB8D398-EAF1-452B-8C7B-9FF2F0492DC8}" destId="{385054F3-F8CE-406A-AE33-2838BFEF7B1F}" srcOrd="0" destOrd="0" presId="urn:microsoft.com/office/officeart/2005/8/layout/orgChart1"/>
    <dgm:cxn modelId="{3ECDE000-72EC-4140-93CB-4ADAF6947F05}" type="presParOf" srcId="{1720B37E-8C89-4332-BAD7-BCE08394B4B4}" destId="{5C7872B1-3624-4BAF-B7AE-CED04C48ABE4}" srcOrd="0" destOrd="0" presId="urn:microsoft.com/office/officeart/2005/8/layout/orgChart1"/>
    <dgm:cxn modelId="{54D5C6D0-C9ED-419D-8B94-6AB4A2EBCBE4}" type="presParOf" srcId="{5C7872B1-3624-4BAF-B7AE-CED04C48ABE4}" destId="{BE53284D-6F20-49D9-9D13-ABF78D61301D}" srcOrd="0" destOrd="0" presId="urn:microsoft.com/office/officeart/2005/8/layout/orgChart1"/>
    <dgm:cxn modelId="{EE3F53B4-E2C6-4B77-8DA4-15F061FDCD8F}" type="presParOf" srcId="{BE53284D-6F20-49D9-9D13-ABF78D61301D}" destId="{63081DC6-5831-4063-980F-3871AE2AE57C}" srcOrd="0" destOrd="0" presId="urn:microsoft.com/office/officeart/2005/8/layout/orgChart1"/>
    <dgm:cxn modelId="{D52627BB-C4B6-477A-AAA7-1DFDA91C2002}" type="presParOf" srcId="{BE53284D-6F20-49D9-9D13-ABF78D61301D}" destId="{DDC1ABE2-EBB2-4265-9417-EB25CE646D19}" srcOrd="1" destOrd="0" presId="urn:microsoft.com/office/officeart/2005/8/layout/orgChart1"/>
    <dgm:cxn modelId="{B77592A2-9FB8-4923-A4A3-BC4112ED3E88}" type="presParOf" srcId="{5C7872B1-3624-4BAF-B7AE-CED04C48ABE4}" destId="{62D3F778-C60C-43DC-8B2E-F6A687059C03}" srcOrd="1" destOrd="0" presId="urn:microsoft.com/office/officeart/2005/8/layout/orgChart1"/>
    <dgm:cxn modelId="{DE0A2E6D-32CC-492B-89EA-5567C043B1C8}" type="presParOf" srcId="{62D3F778-C60C-43DC-8B2E-F6A687059C03}" destId="{6113933E-2581-4231-B332-77AD48D2B889}" srcOrd="0" destOrd="0" presId="urn:microsoft.com/office/officeart/2005/8/layout/orgChart1"/>
    <dgm:cxn modelId="{0F37138B-73AC-4D48-B7C2-9B0C06F470F2}" type="presParOf" srcId="{62D3F778-C60C-43DC-8B2E-F6A687059C03}" destId="{C44E904C-AF6F-4C5F-9C7C-860E513171EE}" srcOrd="1" destOrd="0" presId="urn:microsoft.com/office/officeart/2005/8/layout/orgChart1"/>
    <dgm:cxn modelId="{C73A705D-4442-4AEC-A036-0F926492DC9F}" type="presParOf" srcId="{C44E904C-AF6F-4C5F-9C7C-860E513171EE}" destId="{5581F5E6-A926-4EB9-A061-12906FD6944C}" srcOrd="0" destOrd="0" presId="urn:microsoft.com/office/officeart/2005/8/layout/orgChart1"/>
    <dgm:cxn modelId="{7ECB1BAB-343A-4461-B70D-43293D19A29F}" type="presParOf" srcId="{5581F5E6-A926-4EB9-A061-12906FD6944C}" destId="{385054F3-F8CE-406A-AE33-2838BFEF7B1F}" srcOrd="0" destOrd="0" presId="urn:microsoft.com/office/officeart/2005/8/layout/orgChart1"/>
    <dgm:cxn modelId="{6AC057A5-A35A-4A2E-B2AD-BC9AB9D0D395}" type="presParOf" srcId="{5581F5E6-A926-4EB9-A061-12906FD6944C}" destId="{39BB0A30-F9DA-46C2-B1CE-C703F0424C59}" srcOrd="1" destOrd="0" presId="urn:microsoft.com/office/officeart/2005/8/layout/orgChart1"/>
    <dgm:cxn modelId="{E602B2CC-31FA-44F2-A240-DED2876BE9F6}" type="presParOf" srcId="{C44E904C-AF6F-4C5F-9C7C-860E513171EE}" destId="{4F7DD5DE-5113-4332-A125-ED77C3D8F42A}" srcOrd="1" destOrd="0" presId="urn:microsoft.com/office/officeart/2005/8/layout/orgChart1"/>
    <dgm:cxn modelId="{0E231867-2268-4653-AD55-0215629AC804}" type="presParOf" srcId="{C44E904C-AF6F-4C5F-9C7C-860E513171EE}" destId="{3EB4EDBB-9B4B-43A5-AFE8-D63175826376}" srcOrd="2" destOrd="0" presId="urn:microsoft.com/office/officeart/2005/8/layout/orgChart1"/>
    <dgm:cxn modelId="{4E89E6F4-2A41-4502-A705-0C71894EE171}" type="presParOf" srcId="{62D3F778-C60C-43DC-8B2E-F6A687059C03}" destId="{EB2237FF-2546-4A4B-B648-88AAB3E781CC}" srcOrd="2" destOrd="0" presId="urn:microsoft.com/office/officeart/2005/8/layout/orgChart1"/>
    <dgm:cxn modelId="{30C6C9DD-259E-4E61-B384-2EC3BA33BDBA}" type="presParOf" srcId="{62D3F778-C60C-43DC-8B2E-F6A687059C03}" destId="{3FCC1FAC-F4B7-498C-B6A9-2D8F74680EEE}" srcOrd="3" destOrd="0" presId="urn:microsoft.com/office/officeart/2005/8/layout/orgChart1"/>
    <dgm:cxn modelId="{850FAA76-9994-48D9-A96F-5BE8CA0641F7}" type="presParOf" srcId="{3FCC1FAC-F4B7-498C-B6A9-2D8F74680EEE}" destId="{327D1BCE-2AF9-4F7A-A386-925978B9B621}" srcOrd="0" destOrd="0" presId="urn:microsoft.com/office/officeart/2005/8/layout/orgChart1"/>
    <dgm:cxn modelId="{D4C40EC5-807D-409E-A417-EA23E5316159}" type="presParOf" srcId="{327D1BCE-2AF9-4F7A-A386-925978B9B621}" destId="{C3D5D82C-07B6-4F8E-9302-95F3D40F15B4}" srcOrd="0" destOrd="0" presId="urn:microsoft.com/office/officeart/2005/8/layout/orgChart1"/>
    <dgm:cxn modelId="{7DF341A2-23AC-494C-BEBE-4C48D12A15AC}" type="presParOf" srcId="{327D1BCE-2AF9-4F7A-A386-925978B9B621}" destId="{778ADE68-8784-485D-9F0F-1CEC3C230BDE}" srcOrd="1" destOrd="0" presId="urn:microsoft.com/office/officeart/2005/8/layout/orgChart1"/>
    <dgm:cxn modelId="{358D019C-5F98-4786-8933-E0E89E3B03B7}" type="presParOf" srcId="{3FCC1FAC-F4B7-498C-B6A9-2D8F74680EEE}" destId="{46CB07CE-F5DE-40D1-A021-39181D715794}" srcOrd="1" destOrd="0" presId="urn:microsoft.com/office/officeart/2005/8/layout/orgChart1"/>
    <dgm:cxn modelId="{C14825E8-8E5E-4780-A955-036CAF872789}" type="presParOf" srcId="{3FCC1FAC-F4B7-498C-B6A9-2D8F74680EEE}" destId="{DF95A7FF-17B4-433B-AD5D-356CE91A1DEE}" srcOrd="2" destOrd="0" presId="urn:microsoft.com/office/officeart/2005/8/layout/orgChart1"/>
    <dgm:cxn modelId="{2F790C41-3594-4A7A-8684-D922EE685E85}" type="presParOf" srcId="{62D3F778-C60C-43DC-8B2E-F6A687059C03}" destId="{BCBDDDEC-2166-4808-A2CB-999E5FA702C1}" srcOrd="4" destOrd="0" presId="urn:microsoft.com/office/officeart/2005/8/layout/orgChart1"/>
    <dgm:cxn modelId="{F0ADA44B-4D73-4C1E-A63D-2042DA7DE941}" type="presParOf" srcId="{62D3F778-C60C-43DC-8B2E-F6A687059C03}" destId="{734BE3AB-C139-4DAC-B017-C5E75BC8FD66}" srcOrd="5" destOrd="0" presId="urn:microsoft.com/office/officeart/2005/8/layout/orgChart1"/>
    <dgm:cxn modelId="{6738B2C9-596C-41D5-AC4E-99F612F4A60E}" type="presParOf" srcId="{734BE3AB-C139-4DAC-B017-C5E75BC8FD66}" destId="{999C0571-8389-4395-968F-F11FC8BEF6C0}" srcOrd="0" destOrd="0" presId="urn:microsoft.com/office/officeart/2005/8/layout/orgChart1"/>
    <dgm:cxn modelId="{05DF2D34-F9C3-4298-8092-869BE8379B8E}" type="presParOf" srcId="{999C0571-8389-4395-968F-F11FC8BEF6C0}" destId="{786AC33F-2ED0-4B66-AEA6-1D7878CDB4E2}" srcOrd="0" destOrd="0" presId="urn:microsoft.com/office/officeart/2005/8/layout/orgChart1"/>
    <dgm:cxn modelId="{9A6A46EA-9C0A-4677-B895-F88B776CAB50}" type="presParOf" srcId="{999C0571-8389-4395-968F-F11FC8BEF6C0}" destId="{81F94CB8-8218-4B62-AC1F-C0A68B4862DB}" srcOrd="1" destOrd="0" presId="urn:microsoft.com/office/officeart/2005/8/layout/orgChart1"/>
    <dgm:cxn modelId="{793BB864-12C9-4A6A-810D-CF866B0EA83E}" type="presParOf" srcId="{734BE3AB-C139-4DAC-B017-C5E75BC8FD66}" destId="{191119BF-4EAF-4BA4-9D8A-7DADC1CC6D41}" srcOrd="1" destOrd="0" presId="urn:microsoft.com/office/officeart/2005/8/layout/orgChart1"/>
    <dgm:cxn modelId="{019EE176-959C-41FF-BA8D-30AB13B23AA2}" type="presParOf" srcId="{734BE3AB-C139-4DAC-B017-C5E75BC8FD66}" destId="{D2CB4ACB-A70C-46D4-8332-E9952BEAE109}" srcOrd="2" destOrd="0" presId="urn:microsoft.com/office/officeart/2005/8/layout/orgChart1"/>
    <dgm:cxn modelId="{5FDCBFCC-F982-4EE2-B950-7DC885A7497F}" type="presParOf" srcId="{5C7872B1-3624-4BAF-B7AE-CED04C48ABE4}" destId="{8018E73D-849C-4F11-8C12-A7DBB60084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7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1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7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8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489A-1039-404C-83D7-AD4C7261289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EE6B-0095-435E-9DB6-22A100E3C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990656" cy="360039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ИКТ-компетентности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младших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школьников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на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занятиях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Азбука Смоленского края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2493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Бронникова М.Г., Пряхина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Н.В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.,</a:t>
            </a:r>
          </a:p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у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чителя начальных классов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МБОУ «Гимназия №1 им. Н.М. Пржевальского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»</a:t>
            </a:r>
          </a:p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. Смоленска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Викторина с выбором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правильного ответа.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8919" t="7649" r="14477"/>
          <a:stretch/>
        </p:blipFill>
        <p:spPr bwMode="auto">
          <a:xfrm>
            <a:off x="611560" y="1484784"/>
            <a:ext cx="4464496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2734" y="227687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Упражнение создано ученицей 3 А класса Никифоровой С.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Кто хочет стать миллионером?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5876" t="9847" r="14023" b="7659"/>
          <a:stretch/>
        </p:blipFill>
        <p:spPr bwMode="auto">
          <a:xfrm>
            <a:off x="611560" y="1412776"/>
            <a:ext cx="4968552" cy="3412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278092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Упражнение создано учеником 3 Б класса Никишиным М.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Пазл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«Угадай-ка»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4168" t="9538" r="9703" b="7235"/>
          <a:stretch/>
        </p:blipFill>
        <p:spPr bwMode="auto">
          <a:xfrm>
            <a:off x="827585" y="1556793"/>
            <a:ext cx="439248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56490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Упражнение по теме «Растения нашего края» создано учителем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Виселица.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18660" t="9847" r="17281" b="10066"/>
          <a:stretch/>
        </p:blipFill>
        <p:spPr bwMode="auto">
          <a:xfrm>
            <a:off x="539552" y="1268760"/>
            <a:ext cx="4608512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l="14221" t="7190" r="21108" b="13582"/>
          <a:stretch/>
        </p:blipFill>
        <p:spPr bwMode="auto">
          <a:xfrm>
            <a:off x="3923928" y="3645024"/>
            <a:ext cx="446449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по теме «Животные нашего края» создано ученицей 3 А класса </a:t>
            </a:r>
          </a:p>
          <a:p>
            <a:r>
              <a:rPr lang="ru-RU" dirty="0" smtClean="0"/>
              <a:t>Акаевой  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3910" y="443711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Упражнение по теме «Лекарственные растения нашего края» создано ученицей 3 Б класса Павловой В.</a:t>
            </a:r>
          </a:p>
        </p:txBody>
      </p:sp>
    </p:spTree>
    <p:extLst>
      <p:ext uri="{BB962C8B-B14F-4D97-AF65-F5344CB8AC3E}">
        <p14:creationId xmlns:p14="http://schemas.microsoft.com/office/powerpoint/2010/main" val="12039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Кроссворд.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7560" r="16145" b="29677"/>
          <a:stretch/>
        </p:blipFill>
        <p:spPr bwMode="auto">
          <a:xfrm>
            <a:off x="395536" y="1052736"/>
            <a:ext cx="836327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373216"/>
            <a:ext cx="648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Упражнение по теме «Водоемы нашего края»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составлено учеником 3 А класса Кудрявцевым Р.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Таблица соответствия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4858" t="17588" r="14334" b="9296"/>
          <a:stretch/>
        </p:blipFill>
        <p:spPr bwMode="auto">
          <a:xfrm>
            <a:off x="467545" y="980729"/>
            <a:ext cx="799288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201" y="5589240"/>
            <a:ext cx="881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по теме «Грибы»  найдено в общедоступном архиве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использовано на уроке «Азбука Смоленского края»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pPr indent="447675">
              <a:spcAft>
                <a:spcPts val="10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Учитель имеет возможность отслеживать выполнение упражнений своими учениками.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5256584" cy="338437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l="12108" t="11385" r="10224" b="5230"/>
          <a:stretch/>
        </p:blipFill>
        <p:spPr bwMode="auto">
          <a:xfrm>
            <a:off x="3779912" y="3429000"/>
            <a:ext cx="5118720" cy="3085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10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WikiWall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– онлайновый сервис для совместного создания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Wiki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-газеты.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38884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озволяет учащимся работать в группе;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ростой  и понятный интерфейс позволяет освоить сервис за несколько минут;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 режиме онлайн учащиеся совместно могут создавать один документ, в котором можно писать текст, рисовать, делать пометки, добавлять различные объекты и многое другое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Прослеживается несколько этапов: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Определить тему и цель (первоначально это предлагает учитель). 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Распределение ролей (каждый ученик, обобщая материал, изученный на уроке, используя учебник «Азбука Смоленского края»  кратко излагает материал в виде статьи и размещает в Вики-газету. Также можно подобрать иллюстрации к статье в интернете).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На уроке и дома ученики могут просматривать и редактировать свою газету.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29600" cy="4385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Газета по теме «Комнатные растения»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(начало работы)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45638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Возникла </a:t>
            </a:r>
            <a:r>
              <a:rPr lang="ru-RU" sz="3200" b="1" dirty="0"/>
              <a:t>необходимость в поиске новых способов и приемов обучения, связанных с применением современных </a:t>
            </a:r>
            <a:r>
              <a:rPr lang="ru-RU" sz="3200" b="1" dirty="0" smtClean="0"/>
              <a:t>информационных технологий</a:t>
            </a:r>
            <a:r>
              <a:rPr lang="ru-RU" sz="3200" b="1" dirty="0"/>
              <a:t>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27660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5184576" cy="309634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708920"/>
            <a:ext cx="6156176" cy="3717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836712"/>
            <a:ext cx="3379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Вики стенгазета по теме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«Комнатные растения»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(результат работы)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Рейтинг школьных предметов.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Диаграмма №1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Диаграмма</a:t>
            </a:r>
            <a:r>
              <a:rPr lang="ru-RU" sz="2000" b="1" dirty="0">
                <a:solidFill>
                  <a:prstClr val="black"/>
                </a:solidFill>
              </a:rPr>
              <a:t> №</a:t>
            </a:r>
            <a:r>
              <a:rPr lang="ru-RU" sz="2000" b="1" dirty="0" smtClean="0">
                <a:solidFill>
                  <a:prstClr val="black"/>
                </a:solidFill>
              </a:rPr>
              <a:t>2</a:t>
            </a:r>
          </a:p>
          <a:p>
            <a:pPr marL="0" lvl="0" indent="0">
              <a:buNone/>
            </a:pP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914072"/>
              </p:ext>
            </p:extLst>
          </p:nvPr>
        </p:nvGraphicFramePr>
        <p:xfrm>
          <a:off x="251520" y="1844824"/>
          <a:ext cx="424847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699319"/>
              </p:ext>
            </p:extLst>
          </p:nvPr>
        </p:nvGraphicFramePr>
        <p:xfrm>
          <a:off x="4808479" y="1916832"/>
          <a:ext cx="4330824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Уровень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обученности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и качество знаний по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предмету  «Азбука Смоленского края».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Диаграмма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№3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6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Таблица №1</a:t>
            </a:r>
            <a:endParaRPr lang="ru-RU" sz="16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816146"/>
              </p:ext>
            </p:extLst>
          </p:nvPr>
        </p:nvGraphicFramePr>
        <p:xfrm>
          <a:off x="539552" y="2132856"/>
          <a:ext cx="7848871" cy="2598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959"/>
                <a:gridCol w="2637064"/>
                <a:gridCol w="2225924"/>
                <a:gridCol w="2225924"/>
              </a:tblGrid>
              <a:tr h="86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обученности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 знаний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93%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4,8</a:t>
                      </a:r>
                      <a:endParaRPr lang="ru-RU" sz="3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3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90%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4,5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404664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08912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2518" r="833" b="-4747"/>
          <a:stretch/>
        </p:blipFill>
        <p:spPr>
          <a:xfrm>
            <a:off x="4114800" y="3739663"/>
            <a:ext cx="4443046" cy="249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4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9228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ФГОС обязывает педагогов использовать в образовательном процессе ИКТ и научить их разумному и эффективному использованию учащимися.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108648" cy="3081486"/>
          </a:xfrm>
        </p:spPr>
      </p:pic>
    </p:spTree>
    <p:extLst>
      <p:ext uri="{BB962C8B-B14F-4D97-AF65-F5344CB8AC3E}">
        <p14:creationId xmlns:p14="http://schemas.microsoft.com/office/powerpoint/2010/main" val="3317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Выпускник начальной школы должен: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-активно использовать ИКТ для решения коммуникативных и познавательных задач;</a:t>
            </a:r>
          </a:p>
          <a:p>
            <a:pPr algn="l">
              <a:spcBef>
                <a:spcPts val="0"/>
              </a:spcBef>
            </a:pPr>
            <a:endParaRPr lang="ru-RU" sz="11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-вводить текст с помощью клавиатуры;</a:t>
            </a:r>
          </a:p>
          <a:p>
            <a:pPr algn="l">
              <a:spcBef>
                <a:spcPts val="0"/>
              </a:spcBef>
            </a:pPr>
            <a:endParaRPr lang="ru-RU" sz="11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-готовить свое выступление и выступать с аудио-, видео- и графическим сопровождением;</a:t>
            </a:r>
          </a:p>
          <a:p>
            <a:pPr algn="l">
              <a:spcBef>
                <a:spcPts val="0"/>
              </a:spcBef>
            </a:pPr>
            <a:endParaRPr lang="ru-RU" sz="11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-уметь использовать различные способы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предмета.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Образовательный сервис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«Фабрика кроссвордов»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1" b="14262"/>
          <a:stretch>
            <a:fillRect/>
          </a:stretch>
        </p:blipFill>
        <p:spPr bwMode="auto">
          <a:xfrm>
            <a:off x="395536" y="1700808"/>
            <a:ext cx="43924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2132856"/>
            <a:ext cx="39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Кроссворд создан учителем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 теме «Моря, острова и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полуострова»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7" b="27500"/>
          <a:stretch>
            <a:fillRect/>
          </a:stretch>
        </p:blipFill>
        <p:spPr bwMode="auto">
          <a:xfrm>
            <a:off x="755576" y="1844824"/>
            <a:ext cx="75608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681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Составленный кроссворд можно распечатать. </a:t>
            </a:r>
          </a:p>
          <a:p>
            <a:r>
              <a:rPr lang="ru-RU" sz="2400" dirty="0" smtClean="0"/>
              <a:t>Например, кроссворд  по теме «Смоленский лен».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69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уроке «Азбука Смоленского края»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проверка знаний с использованием теста-кроссворда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709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Решение кроссвордов, составленных учениками на перемене.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49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Сервис </a:t>
            </a:r>
            <a:r>
              <a:rPr lang="ru-RU" sz="3100" b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LearningApps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(</a:t>
            </a:r>
            <a:r>
              <a:rPr lang="ru-RU" sz="3100" u="none" strike="noStrik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  <a:hlinkClick r:id="rId2"/>
              </a:rPr>
              <a:t>http://learningapps.org/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сервис для разработки электронных обучающих ресурсов.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064896" cy="4968552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Сайт русскоязычный, бесплатный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ривлекает своей простотой и функциональностью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Понятная 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навигация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ервис позволяет создавать упражнения по шаблону и использовать имеющиеся упражнения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Позволяет учителю в короткий срок сгенерировать тест на любую изученную тему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538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Формирование  ИКТ-компетентности  младших школьников  на занятиях   «Азбука Смоленского края» </vt:lpstr>
      <vt:lpstr>Возникла необходимость в поиске новых способов и приемов обучения, связанных с применением современных информационных технологий. </vt:lpstr>
      <vt:lpstr>ФГОС обязывает педагогов использовать в образовательном процессе ИКТ и научить их разумному и эффективному использованию учащимися. </vt:lpstr>
      <vt:lpstr>Презентация PowerPoint</vt:lpstr>
      <vt:lpstr>Образовательный сервис  «Фабрика кроссвордов»</vt:lpstr>
      <vt:lpstr>Презентация PowerPoint</vt:lpstr>
      <vt:lpstr>На уроке «Азбука Смоленского края» проверка знаний с использованием теста-кроссворда</vt:lpstr>
      <vt:lpstr>Решение кроссвордов, составленных учениками на перемене.</vt:lpstr>
      <vt:lpstr>Сервис LearningApps (http://learningapps.org/)  сервис для разработки электронных обучающих ресурсов. </vt:lpstr>
      <vt:lpstr>Викторина с выбором  правильного ответа.</vt:lpstr>
      <vt:lpstr>Кто хочет стать миллионером?</vt:lpstr>
      <vt:lpstr>Пазл «Угадай-ка»</vt:lpstr>
      <vt:lpstr>Виселица.</vt:lpstr>
      <vt:lpstr>Кроссворд. </vt:lpstr>
      <vt:lpstr>Таблица соответствия </vt:lpstr>
      <vt:lpstr>Учитель имеет возможность отслеживать выполнение упражнений своими учениками. </vt:lpstr>
      <vt:lpstr>WikiWall – онлайновый сервис для совместного создания Wiki-газеты. </vt:lpstr>
      <vt:lpstr>Прослеживается несколько этапов:</vt:lpstr>
      <vt:lpstr>Презентация PowerPoint</vt:lpstr>
      <vt:lpstr>Презентация PowerPoint</vt:lpstr>
      <vt:lpstr>Рейтинг школьных предметов.</vt:lpstr>
      <vt:lpstr>Уровень обученности и качество знаний по предмету  «Азбука Смоленского края».                                                                                 Диаграмма №3 </vt:lpstr>
      <vt:lpstr>Таблица №1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ИКТ-компетентности младших школьников на занятиях  «Азбука Смоленского края».</dc:title>
  <dc:creator>1</dc:creator>
  <cp:lastModifiedBy>КДО-2</cp:lastModifiedBy>
  <cp:revision>23</cp:revision>
  <dcterms:created xsi:type="dcterms:W3CDTF">2015-10-22T19:38:28Z</dcterms:created>
  <dcterms:modified xsi:type="dcterms:W3CDTF">2015-11-02T10:10:14Z</dcterms:modified>
</cp:coreProperties>
</file>