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0" r:id="rId6"/>
    <p:sldId id="261" r:id="rId7"/>
    <p:sldId id="263" r:id="rId8"/>
    <p:sldId id="25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8B1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90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80" y="4120595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825" y="5036825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6BA42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6"/>
            <a:ext cx="6710784" cy="4275740"/>
          </a:xfrm>
        </p:spPr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80" y="2285993"/>
            <a:ext cx="7772400" cy="264320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Constantia" pitchFamily="18" charset="0"/>
              </a:rPr>
              <a:t>Приобщение младших школьников</a:t>
            </a:r>
            <a:br>
              <a:rPr lang="ru-RU" sz="4400" b="1" dirty="0" smtClean="0">
                <a:solidFill>
                  <a:srgbClr val="7030A0"/>
                </a:solidFill>
                <a:latin typeface="Constantia" pitchFamily="18" charset="0"/>
              </a:rPr>
            </a:br>
            <a:r>
              <a:rPr lang="ru-RU" sz="4400" b="1" dirty="0" smtClean="0">
                <a:solidFill>
                  <a:srgbClr val="7030A0"/>
                </a:solidFill>
                <a:latin typeface="Constantia" pitchFamily="18" charset="0"/>
              </a:rPr>
              <a:t>к народным традициям</a:t>
            </a:r>
            <a:br>
              <a:rPr lang="ru-RU" sz="4400" b="1" dirty="0" smtClean="0">
                <a:solidFill>
                  <a:srgbClr val="7030A0"/>
                </a:solidFill>
                <a:latin typeface="Constantia" pitchFamily="18" charset="0"/>
              </a:rPr>
            </a:br>
            <a:r>
              <a:rPr lang="ru-RU" sz="4400" b="1" dirty="0" smtClean="0">
                <a:solidFill>
                  <a:srgbClr val="7030A0"/>
                </a:solidFill>
                <a:latin typeface="Constantia" pitchFamily="18" charset="0"/>
              </a:rPr>
              <a:t>посредством игры</a:t>
            </a:r>
            <a:endParaRPr lang="en-US" sz="4400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5036825"/>
            <a:ext cx="4320479" cy="141651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300" b="1" dirty="0" smtClean="0">
                <a:solidFill>
                  <a:srgbClr val="00B050"/>
                </a:solidFill>
                <a:latin typeface="Constantia" pitchFamily="18" charset="0"/>
              </a:rPr>
              <a:t>Филимонова </a:t>
            </a:r>
            <a:r>
              <a:rPr lang="ru-RU" sz="3300" b="1" dirty="0" smtClean="0">
                <a:solidFill>
                  <a:srgbClr val="00B050"/>
                </a:solidFill>
                <a:latin typeface="Constantia" pitchFamily="18" charset="0"/>
              </a:rPr>
              <a:t>Юлия </a:t>
            </a:r>
            <a:r>
              <a:rPr lang="ru-RU" sz="3300" b="1" dirty="0" smtClean="0">
                <a:solidFill>
                  <a:srgbClr val="00B050"/>
                </a:solidFill>
                <a:latin typeface="Constantia" pitchFamily="18" charset="0"/>
              </a:rPr>
              <a:t>Борисовна, </a:t>
            </a:r>
          </a:p>
          <a:p>
            <a:pPr>
              <a:lnSpc>
                <a:spcPct val="120000"/>
              </a:lnSpc>
            </a:pPr>
            <a:r>
              <a:rPr lang="ru-RU" sz="3300" b="1" dirty="0" smtClean="0">
                <a:solidFill>
                  <a:srgbClr val="00B050"/>
                </a:solidFill>
                <a:latin typeface="Constantia" pitchFamily="18" charset="0"/>
              </a:rPr>
              <a:t>учитель физической культуры</a:t>
            </a:r>
            <a:r>
              <a:rPr lang="ru-RU" sz="3300" b="1" dirty="0" smtClean="0">
                <a:solidFill>
                  <a:srgbClr val="00B050"/>
                </a:solidFill>
                <a:latin typeface="Constantia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3300" b="1" dirty="0" smtClean="0">
                <a:solidFill>
                  <a:srgbClr val="00B050"/>
                </a:solidFill>
                <a:latin typeface="Constantia" pitchFamily="18" charset="0"/>
              </a:rPr>
              <a:t>СОГБОУ «Прогимназия  «Полянка</a:t>
            </a:r>
            <a:r>
              <a:rPr lang="ru-RU" dirty="0" smtClean="0"/>
              <a:t>»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nstantia" pitchFamily="18" charset="0"/>
              </a:rPr>
              <a:t>Спортивно- игровая секция </a:t>
            </a:r>
            <a:br>
              <a:rPr lang="ru-RU" sz="2800" b="1" dirty="0" smtClean="0">
                <a:solidFill>
                  <a:srgbClr val="7030A0"/>
                </a:solidFill>
                <a:latin typeface="Constantia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Constantia" pitchFamily="18" charset="0"/>
              </a:rPr>
              <a:t>«Игровая слобода»</a:t>
            </a:r>
            <a:endParaRPr lang="en-US" sz="2800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1"/>
            <a:ext cx="8401080" cy="128588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u="sng" dirty="0" smtClean="0">
                <a:solidFill>
                  <a:srgbClr val="C808B1"/>
                </a:solidFill>
                <a:latin typeface="Century" pitchFamily="18" charset="0"/>
              </a:rPr>
              <a:t>Цель</a:t>
            </a:r>
            <a:r>
              <a:rPr lang="ru-RU" b="1" dirty="0" smtClean="0">
                <a:solidFill>
                  <a:srgbClr val="C808B1"/>
                </a:solidFill>
                <a:latin typeface="Century" pitchFamily="18" charset="0"/>
              </a:rPr>
              <a:t>: обогащение игровой деятельности, использование ее потенциала для физического, психического и социального развития детей.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500306"/>
            <a:ext cx="3984625" cy="298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71876"/>
            <a:ext cx="4000528" cy="300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3" cstate="print"/>
          <a:srcRect l="38642" t="37077" r="15239" b="14759"/>
          <a:stretch>
            <a:fillRect/>
          </a:stretch>
        </p:blipFill>
        <p:spPr bwMode="auto">
          <a:xfrm>
            <a:off x="428596" y="3357562"/>
            <a:ext cx="4286280" cy="312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4" cstate="print"/>
          <a:srcRect l="28865" t="23138" b="16814"/>
          <a:stretch>
            <a:fillRect/>
          </a:stretch>
        </p:blipFill>
        <p:spPr bwMode="auto">
          <a:xfrm>
            <a:off x="4643438" y="714356"/>
            <a:ext cx="4291011" cy="278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:\Мои документы\Мои рисунки\16x9_956x538c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364333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Мои документы\Мои рисунки\2159fdfcbda02b0bfeead202c828399c.jpg"/>
          <p:cNvPicPr/>
          <p:nvPr/>
        </p:nvPicPr>
        <p:blipFill>
          <a:blip r:embed="rId6"/>
          <a:srcRect l="16579" t="435" r="16053"/>
          <a:stretch>
            <a:fillRect/>
          </a:stretch>
        </p:blipFill>
        <p:spPr bwMode="auto">
          <a:xfrm>
            <a:off x="1714480" y="857232"/>
            <a:ext cx="2651361" cy="237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ои документы\Мои рисунки\1259812.jpg"/>
          <p:cNvPicPr/>
          <p:nvPr/>
        </p:nvPicPr>
        <p:blipFill>
          <a:blip r:embed="rId2"/>
          <a:srcRect l="58044" t="36325" r="-855"/>
          <a:stretch>
            <a:fillRect/>
          </a:stretch>
        </p:blipFill>
        <p:spPr bwMode="auto">
          <a:xfrm>
            <a:off x="3214678" y="2357430"/>
            <a:ext cx="2614613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/>
          <p:nvPr/>
        </p:nvPicPr>
        <p:blipFill>
          <a:blip r:embed="rId3" cstate="print"/>
          <a:srcRect t="10966" r="10176" b="12272"/>
          <a:stretch>
            <a:fillRect/>
          </a:stretch>
        </p:blipFill>
        <p:spPr bwMode="auto">
          <a:xfrm>
            <a:off x="0" y="0"/>
            <a:ext cx="4000495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11384" b="15812"/>
          <a:stretch>
            <a:fillRect/>
          </a:stretch>
        </p:blipFill>
        <p:spPr bwMode="auto">
          <a:xfrm>
            <a:off x="5429256" y="0"/>
            <a:ext cx="3714744" cy="271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5" cstate="print"/>
          <a:srcRect l="10743" r="27846"/>
          <a:stretch>
            <a:fillRect/>
          </a:stretch>
        </p:blipFill>
        <p:spPr bwMode="auto">
          <a:xfrm>
            <a:off x="6286512" y="3429000"/>
            <a:ext cx="214609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6" cstate="print"/>
          <a:srcRect l="33993" t="22863" r="13736"/>
          <a:stretch>
            <a:fillRect/>
          </a:stretch>
        </p:blipFill>
        <p:spPr bwMode="auto">
          <a:xfrm>
            <a:off x="285720" y="3143248"/>
            <a:ext cx="2745892" cy="3104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429256" y="2643182"/>
            <a:ext cx="371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Constantia" pitchFamily="18" charset="0"/>
              </a:rPr>
              <a:t>Расширяют представления  и знания об окружающем мире</a:t>
            </a:r>
            <a:endParaRPr lang="ru-RU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428868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Constantia" pitchFamily="18" charset="0"/>
              </a:rPr>
              <a:t>Познают историю и традиции родного народа</a:t>
            </a:r>
            <a:endParaRPr lang="ru-RU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6000768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</a:rPr>
              <a:t>Ищут способы взаимодействия со сверстниками</a:t>
            </a:r>
            <a:endParaRPr lang="ru-RU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3570" y="5929330"/>
            <a:ext cx="307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Constantia" pitchFamily="18" charset="0"/>
              </a:rPr>
              <a:t>Развивается эмоциональная сфера</a:t>
            </a:r>
            <a:endParaRPr lang="ru-RU" b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9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9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214678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0"/>
            <a:ext cx="3286116" cy="2400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928670"/>
            <a:ext cx="228601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6124"/>
            <a:ext cx="3235329" cy="242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7251" y="3571876"/>
            <a:ext cx="3406749" cy="226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23872" y="32242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0" y="2357430"/>
            <a:ext cx="364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Constantia" pitchFamily="18" charset="0"/>
              </a:rPr>
              <a:t>Знакомство с историей игры, её местом в народных праздниках</a:t>
            </a:r>
            <a:endParaRPr lang="ru-RU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2132" y="2428868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Constantia" pitchFamily="18" charset="0"/>
              </a:rPr>
              <a:t>Объяснение правил и техники игры, знакомлю с фигурами</a:t>
            </a:r>
            <a:endParaRPr lang="ru-RU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6116" y="3286124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Constantia" pitchFamily="18" charset="0"/>
              </a:rPr>
              <a:t> Закрепление  полученных знаний</a:t>
            </a:r>
            <a:endParaRPr lang="ru-RU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596" y="5934670"/>
            <a:ext cx="257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</a:rPr>
              <a:t>Отработка техники броска –командная игра</a:t>
            </a:r>
            <a:endParaRPr lang="ru-RU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43570" y="5929330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   </a:t>
            </a:r>
            <a:r>
              <a:rPr lang="ru-RU" b="1" dirty="0" smtClean="0">
                <a:solidFill>
                  <a:srgbClr val="7030A0"/>
                </a:solidFill>
                <a:latin typeface="Constantia" pitchFamily="18" charset="0"/>
              </a:rPr>
              <a:t>Проявление  творчества</a:t>
            </a:r>
            <a:endParaRPr lang="ru-RU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14678" y="0"/>
            <a:ext cx="2857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Русская игра «Городки»</a:t>
            </a:r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7" cstate="print"/>
          <a:srcRect l="58449" t="31376" r="19195" b="30361"/>
          <a:stretch>
            <a:fillRect/>
          </a:stretch>
        </p:blipFill>
        <p:spPr bwMode="auto">
          <a:xfrm>
            <a:off x="3286116" y="3929066"/>
            <a:ext cx="2312902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4643470" cy="939784"/>
          </a:xfrm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Constantia" pitchFamily="18" charset="0"/>
              </a:rPr>
              <a:t>Троица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latin typeface="Constantia" pitchFamily="18" charset="0"/>
            </a:endParaRPr>
          </a:p>
        </p:txBody>
      </p:sp>
      <p:pic>
        <p:nvPicPr>
          <p:cNvPr id="3" name="Рисунок 2" descr="d:\Мои документы\Мои рисунки\Devichiy-obryad-zavivaniya-beryoz-na-Troits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1785918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/>
          <a:srcRect l="2726" t="9194" r="5559" b="9989"/>
          <a:stretch>
            <a:fillRect/>
          </a:stretch>
        </p:blipFill>
        <p:spPr bwMode="auto">
          <a:xfrm>
            <a:off x="5857884" y="0"/>
            <a:ext cx="3286116" cy="214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11865" t="26496" r="61839" b="27350"/>
          <a:stretch>
            <a:fillRect/>
          </a:stretch>
        </p:blipFill>
        <p:spPr bwMode="auto">
          <a:xfrm>
            <a:off x="7429520" y="2000240"/>
            <a:ext cx="171448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25013" t="33120" r="32015" b="24359"/>
          <a:stretch>
            <a:fillRect/>
          </a:stretch>
        </p:blipFill>
        <p:spPr bwMode="auto">
          <a:xfrm>
            <a:off x="2143108" y="1000108"/>
            <a:ext cx="350046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2928934"/>
            <a:ext cx="321467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643314"/>
            <a:ext cx="292892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8" cstate="print"/>
          <a:srcRect t="22979"/>
          <a:stretch>
            <a:fillRect/>
          </a:stretch>
        </p:blipFill>
        <p:spPr bwMode="auto">
          <a:xfrm>
            <a:off x="2643174" y="4929198"/>
            <a:ext cx="3429024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2643182"/>
            <a:ext cx="2071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B050"/>
                </a:solidFill>
                <a:latin typeface="Constantia" pitchFamily="18" charset="0"/>
              </a:rPr>
              <a:t>Мифическое происхождение персонажей</a:t>
            </a:r>
            <a:endParaRPr lang="ru-RU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2065" y="2071678"/>
            <a:ext cx="2357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B050"/>
                </a:solidFill>
                <a:latin typeface="Constantia" pitchFamily="18" charset="0"/>
              </a:rPr>
              <a:t>Народные традиции и обряды</a:t>
            </a:r>
            <a:endParaRPr lang="ru-RU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6050" y="3429000"/>
            <a:ext cx="1643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B050"/>
                </a:solidFill>
                <a:latin typeface="Constantia" pitchFamily="18" charset="0"/>
              </a:rPr>
              <a:t>История игр и их разучивание</a:t>
            </a:r>
            <a:endParaRPr lang="ru-RU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715016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v"/>
            </a:pPr>
            <a:r>
              <a:rPr lang="ru-RU" b="1" dirty="0" smtClean="0">
                <a:latin typeface="Constantia" pitchFamily="18" charset="0"/>
              </a:rPr>
              <a:t>Подбор сценок нравственного содержания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760" y="5429264"/>
            <a:ext cx="29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B050"/>
                </a:solidFill>
                <a:latin typeface="Constantia" pitchFamily="18" charset="0"/>
              </a:rPr>
              <a:t>Разученные игры разыгрываются в школьном дворе</a:t>
            </a:r>
            <a:endParaRPr lang="ru-RU" b="1" dirty="0">
              <a:solidFill>
                <a:srgbClr val="00B05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71604" y="285729"/>
            <a:ext cx="728667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приобщить младших школьников к традициям русской народной культуры через осознание роли народных игр в жизни людей;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формировать ценностное отношение к подвижным играм как национальному наследию и к здоровому образу жизни;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808B1"/>
              </a:solidFill>
              <a:effectLst/>
              <a:latin typeface="Constanti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воспитывать культуру игрового общения;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808B1"/>
              </a:solidFill>
              <a:effectLst/>
              <a:latin typeface="Constanti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активизировать двигательную активность младших школьников  во внеурочное время;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808B1"/>
              </a:solidFill>
              <a:effectLst/>
              <a:latin typeface="Constanti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познакомить детей с разнообразием народных подвижных игр и возможностью использовать их при организации досуга;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808B1"/>
              </a:solidFill>
              <a:effectLst/>
              <a:latin typeface="Constanti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совершенствовать формируемые на уроке физической культуры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метапредметные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и предметные учебные действия;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808B1"/>
              </a:solidFill>
              <a:effectLst/>
              <a:latin typeface="Constanti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сформировать умение самостоятельно выбирать, организовывать и проводить подходящую игру с учётом особенностей участников, условий и обстоятельств;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808B1"/>
              </a:solidFill>
              <a:effectLst/>
              <a:latin typeface="Constanti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создавать условия для проявления чувства коллективизма;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808B1"/>
              </a:solidFill>
              <a:effectLst/>
              <a:latin typeface="Constanti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развивать: сообразительность, воображение, внимание, ловкость, , инициативу, быстроту реакции,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808B1"/>
              </a:solidFill>
              <a:effectLst/>
              <a:latin typeface="Constanti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способствовать формированию эмоционально-чувственной сферы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808B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808B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0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0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0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0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0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0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0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0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0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0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0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0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10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0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10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10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71802" y="1571611"/>
            <a:ext cx="1425586" cy="511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857488" y="3500438"/>
            <a:ext cx="1639900" cy="2371842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Product B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mtClean="0"/>
              <a:t>Feature 1</a:t>
            </a:r>
          </a:p>
          <a:p>
            <a:r>
              <a:rPr lang="en-US" smtClean="0"/>
              <a:t>Feature 2</a:t>
            </a:r>
          </a:p>
          <a:p>
            <a:r>
              <a:rPr lang="en-US" smtClean="0"/>
              <a:t>Feature 3</a:t>
            </a:r>
            <a:endParaRPr lang="en-US"/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357166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Спасибо </a:t>
            </a:r>
          </a:p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за   внимание !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4092</TotalTime>
  <Words>253</Words>
  <Application>Microsoft Office PowerPoint</Application>
  <PresentationFormat>Экран (4:3)</PresentationFormat>
  <Paragraphs>39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Приобщение младших школьников к народным традициям посредством игры</vt:lpstr>
      <vt:lpstr>Спортивно- игровая секция  «Игровая слобода»</vt:lpstr>
      <vt:lpstr>Презентация PowerPoint</vt:lpstr>
      <vt:lpstr>Презентация PowerPoint</vt:lpstr>
      <vt:lpstr>Презентация PowerPoint</vt:lpstr>
      <vt:lpstr>Троица</vt:lpstr>
      <vt:lpstr>Презентация PowerPoint</vt:lpstr>
      <vt:lpstr>Slide Title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КДО-2</cp:lastModifiedBy>
  <cp:revision>98</cp:revision>
  <dcterms:created xsi:type="dcterms:W3CDTF">2013-08-21T19:17:07Z</dcterms:created>
  <dcterms:modified xsi:type="dcterms:W3CDTF">2015-11-02T10:06:52Z</dcterms:modified>
</cp:coreProperties>
</file>