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60" r:id="rId6"/>
    <p:sldId id="258" r:id="rId7"/>
    <p:sldId id="274" r:id="rId8"/>
    <p:sldId id="259" r:id="rId9"/>
    <p:sldId id="261" r:id="rId10"/>
    <p:sldId id="262" r:id="rId11"/>
    <p:sldId id="263" r:id="rId12"/>
    <p:sldId id="280" r:id="rId13"/>
    <p:sldId id="265" r:id="rId14"/>
    <p:sldId id="275" r:id="rId15"/>
    <p:sldId id="264" r:id="rId16"/>
    <p:sldId id="276" r:id="rId17"/>
    <p:sldId id="266" r:id="rId18"/>
    <p:sldId id="267" r:id="rId19"/>
    <p:sldId id="268" r:id="rId20"/>
    <p:sldId id="271" r:id="rId21"/>
    <p:sldId id="269" r:id="rId22"/>
    <p:sldId id="270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F695-2B25-437F-AAA9-9FCB408DFA6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1BA1CA-9387-4565-BA4A-1D8F5BD4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F695-2B25-437F-AAA9-9FCB408DFA6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A1CA-9387-4565-BA4A-1D8F5BD4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F695-2B25-437F-AAA9-9FCB408DFA6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A1CA-9387-4565-BA4A-1D8F5BD4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F695-2B25-437F-AAA9-9FCB408DFA6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1BA1CA-9387-4565-BA4A-1D8F5BD4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F695-2B25-437F-AAA9-9FCB408DFA6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A1CA-9387-4565-BA4A-1D8F5BD4C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F695-2B25-437F-AAA9-9FCB408DFA6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A1CA-9387-4565-BA4A-1D8F5BD4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F695-2B25-437F-AAA9-9FCB408DFA6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1BA1CA-9387-4565-BA4A-1D8F5BD4C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F695-2B25-437F-AAA9-9FCB408DFA6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A1CA-9387-4565-BA4A-1D8F5BD4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F695-2B25-437F-AAA9-9FCB408DFA6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A1CA-9387-4565-BA4A-1D8F5BD4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F695-2B25-437F-AAA9-9FCB408DFA6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A1CA-9387-4565-BA4A-1D8F5BD4C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EF695-2B25-437F-AAA9-9FCB408DFA6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A1CA-9387-4565-BA4A-1D8F5BD4C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AEF695-2B25-437F-AAA9-9FCB408DFA64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1BA1CA-9387-4565-BA4A-1D8F5BD4CC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916832"/>
            <a:ext cx="68407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Воспитание </a:t>
            </a:r>
            <a:r>
              <a:rPr lang="ru-RU" sz="3200" smtClean="0">
                <a:latin typeface="Monotype Corsiva" pitchFamily="66" charset="0"/>
              </a:rPr>
              <a:t>нравственности </a:t>
            </a:r>
            <a:endParaRPr lang="ru-RU" sz="3200" smtClean="0">
              <a:latin typeface="Monotype Corsiva" pitchFamily="66" charset="0"/>
            </a:endParaRPr>
          </a:p>
          <a:p>
            <a:pPr algn="ctr"/>
            <a:r>
              <a:rPr lang="ru-RU" sz="3200" smtClean="0">
                <a:latin typeface="Monotype Corsiva" pitchFamily="66" charset="0"/>
              </a:rPr>
              <a:t>у </a:t>
            </a:r>
            <a:r>
              <a:rPr lang="ru-RU" sz="3200" dirty="0" smtClean="0">
                <a:latin typeface="Monotype Corsiva" pitchFamily="66" charset="0"/>
              </a:rPr>
              <a:t>младших школьников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в процессе работы над проектом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«Любовью и единением спасемся»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(к 700-летию со дня рождения  </a:t>
            </a:r>
            <a:endParaRPr lang="ru-RU" sz="3200" dirty="0" smtClean="0">
              <a:latin typeface="Monotype Corsiva" pitchFamily="66" charset="0"/>
            </a:endParaRP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Сергия </a:t>
            </a:r>
            <a:r>
              <a:rPr lang="ru-RU" sz="3200" dirty="0" smtClean="0">
                <a:latin typeface="Monotype Corsiva" pitchFamily="66" charset="0"/>
              </a:rPr>
              <a:t>Радонежского)</a:t>
            </a:r>
          </a:p>
          <a:p>
            <a:pPr algn="ctr"/>
            <a:endParaRPr lang="ru-RU" sz="2800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30120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Киселева Светлана </a:t>
            </a:r>
            <a:r>
              <a:rPr lang="ru-RU" dirty="0" smtClean="0">
                <a:latin typeface="Monotype Corsiva" pitchFamily="66" charset="0"/>
              </a:rPr>
              <a:t>Викторовна,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учитель </a:t>
            </a:r>
            <a:r>
              <a:rPr lang="ru-RU" dirty="0" smtClean="0">
                <a:latin typeface="Monotype Corsiva" pitchFamily="66" charset="0"/>
              </a:rPr>
              <a:t>начальных классов</a:t>
            </a:r>
            <a:endParaRPr lang="ru-RU" dirty="0" smtClean="0">
              <a:latin typeface="Monotype Corsiva" pitchFamily="66" charset="0"/>
            </a:endParaRPr>
          </a:p>
          <a:p>
            <a:r>
              <a:rPr lang="ru-RU" dirty="0" smtClean="0">
                <a:latin typeface="Monotype Corsiva" pitchFamily="66" charset="0"/>
              </a:rPr>
              <a:t>СОГБОУ </a:t>
            </a:r>
            <a:r>
              <a:rPr lang="ru-RU" dirty="0" smtClean="0">
                <a:latin typeface="Monotype Corsiva" pitchFamily="66" charset="0"/>
              </a:rPr>
              <a:t>«Прогимназия «Полянка</a:t>
            </a:r>
            <a:r>
              <a:rPr lang="ru-RU" dirty="0" smtClean="0">
                <a:latin typeface="Monotype Corsiva" pitchFamily="66" charset="0"/>
              </a:rPr>
              <a:t>»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6772973" cy="48965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7544" y="62068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На строительстве Троице-Сергиевой Лавры.</a:t>
            </a:r>
            <a:endParaRPr lang="ru-RU" sz="32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5428526" cy="4299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24128" y="2636912"/>
            <a:ext cx="3419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/>
            <a:r>
              <a:rPr lang="en-GB" sz="3600" b="1" i="1" dirty="0" err="1" smtClean="0">
                <a:latin typeface="Monotype Corsiva" pitchFamily="66" charset="0"/>
              </a:rPr>
              <a:t>Преподобный</a:t>
            </a:r>
            <a:r>
              <a:rPr lang="en-GB" sz="3600" b="1" i="1" dirty="0" smtClean="0">
                <a:latin typeface="Monotype Corsiva" pitchFamily="66" charset="0"/>
              </a:rPr>
              <a:t> </a:t>
            </a:r>
            <a:r>
              <a:rPr lang="en-GB" sz="3600" b="1" i="1" dirty="0" err="1" smtClean="0">
                <a:latin typeface="Monotype Corsiva" pitchFamily="66" charset="0"/>
              </a:rPr>
              <a:t>Сергий</a:t>
            </a:r>
            <a:r>
              <a:rPr lang="en-GB" sz="3600" b="1" i="1" dirty="0" smtClean="0">
                <a:latin typeface="Monotype Corsiva" pitchFamily="66" charset="0"/>
              </a:rPr>
              <a:t>. </a:t>
            </a:r>
            <a:r>
              <a:rPr lang="en-GB" sz="3600" b="1" i="1" dirty="0" err="1" smtClean="0">
                <a:latin typeface="Monotype Corsiva" pitchFamily="66" charset="0"/>
              </a:rPr>
              <a:t>Благословение</a:t>
            </a:r>
            <a:r>
              <a:rPr lang="en-GB" sz="3600" b="1" i="1" dirty="0" smtClean="0">
                <a:latin typeface="Monotype Corsiva" pitchFamily="66" charset="0"/>
              </a:rPr>
              <a:t> </a:t>
            </a:r>
            <a:endParaRPr lang="ru-RU" sz="3600" b="1" i="1" dirty="0" smtClean="0">
              <a:latin typeface="Monotype Corsiva" pitchFamily="66" charset="0"/>
            </a:endParaRPr>
          </a:p>
          <a:p>
            <a:pPr algn="ctr" eaLnBrk="0"/>
            <a:r>
              <a:rPr lang="en-GB" sz="3600" b="1" i="1" dirty="0" err="1" smtClean="0">
                <a:latin typeface="Monotype Corsiva" pitchFamily="66" charset="0"/>
              </a:rPr>
              <a:t>кн</a:t>
            </a:r>
            <a:r>
              <a:rPr lang="en-GB" sz="3600" b="1" i="1" dirty="0" smtClean="0">
                <a:latin typeface="Monotype Corsiva" pitchFamily="66" charset="0"/>
              </a:rPr>
              <a:t>. </a:t>
            </a:r>
            <a:r>
              <a:rPr lang="en-GB" sz="3600" b="1" i="1" dirty="0" err="1" smtClean="0">
                <a:latin typeface="Monotype Corsiva" pitchFamily="66" charset="0"/>
              </a:rPr>
              <a:t>Дмитрия</a:t>
            </a:r>
            <a:r>
              <a:rPr lang="en-GB" sz="3600" b="1" i="1" dirty="0" smtClean="0">
                <a:latin typeface="Monotype Corsiva" pitchFamily="66" charset="0"/>
              </a:rPr>
              <a:t> </a:t>
            </a:r>
            <a:r>
              <a:rPr lang="en-GB" sz="3600" b="1" i="1" dirty="0" err="1" smtClean="0">
                <a:latin typeface="Monotype Corsiva" pitchFamily="66" charset="0"/>
              </a:rPr>
              <a:t>Иоанновича</a:t>
            </a:r>
            <a:r>
              <a:rPr lang="en-GB" sz="3600" b="1" i="1" dirty="0" smtClean="0">
                <a:latin typeface="Monotype Corsiva" pitchFamily="66" charset="0"/>
              </a:rPr>
              <a:t> </a:t>
            </a:r>
            <a:r>
              <a:rPr lang="en-GB" sz="3600" b="1" i="1" dirty="0" err="1" smtClean="0">
                <a:latin typeface="Monotype Corsiva" pitchFamily="66" charset="0"/>
              </a:rPr>
              <a:t>со</a:t>
            </a:r>
            <a:r>
              <a:rPr lang="en-GB" sz="3600" b="1" i="1" dirty="0" smtClean="0">
                <a:latin typeface="Monotype Corsiva" pitchFamily="66" charset="0"/>
              </a:rPr>
              <a:t> </a:t>
            </a:r>
            <a:r>
              <a:rPr lang="en-GB" sz="3600" b="1" i="1" dirty="0" err="1" smtClean="0">
                <a:latin typeface="Monotype Corsiva" pitchFamily="66" charset="0"/>
              </a:rPr>
              <a:t>дружиною</a:t>
            </a:r>
            <a:r>
              <a:rPr lang="en-GB" sz="3600" b="1" i="1" dirty="0" smtClean="0">
                <a:latin typeface="Monotype Corsiva" pitchFamily="66" charset="0"/>
              </a:rPr>
              <a:t> </a:t>
            </a:r>
            <a:r>
              <a:rPr lang="en-GB" sz="3600" b="1" i="1" dirty="0" err="1" smtClean="0">
                <a:latin typeface="Monotype Corsiva" pitchFamily="66" charset="0"/>
              </a:rPr>
              <a:t>на</a:t>
            </a:r>
            <a:r>
              <a:rPr lang="en-GB" sz="3600" b="1" i="1" dirty="0" smtClean="0">
                <a:latin typeface="Monotype Corsiva" pitchFamily="66" charset="0"/>
              </a:rPr>
              <a:t> </a:t>
            </a:r>
            <a:r>
              <a:rPr lang="en-GB" sz="3600" b="1" i="1" dirty="0" err="1" smtClean="0">
                <a:latin typeface="Monotype Corsiva" pitchFamily="66" charset="0"/>
              </a:rPr>
              <a:t>битву</a:t>
            </a:r>
            <a:r>
              <a:rPr lang="en-GB" sz="3600" b="1" i="1" dirty="0" smtClean="0">
                <a:latin typeface="Monotype Corsiva" pitchFamily="66" charset="0"/>
              </a:rPr>
              <a:t> </a:t>
            </a:r>
            <a:endParaRPr lang="en-GB" sz="36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thumb/b/b1/The_Trinity_Cathedral_Troitse_Sergiyeva_Lavra.jpg/200px-The_Trinity_Cathedral_Troitse_Sergiyeva_Lav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816424" cy="572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92283" y="3573016"/>
            <a:ext cx="4151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Monotype Corsiva" pitchFamily="66" charset="0"/>
              </a:rPr>
              <a:t>Троицкий собор Троице-Сергиевой лавры</a:t>
            </a:r>
            <a:endParaRPr lang="ru-RU" sz="36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pic>
        <p:nvPicPr>
          <p:cNvPr id="4" name="Picture 2" descr="Патриарший Успенский собор Московского Крем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16832"/>
            <a:ext cx="6192688" cy="46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69269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latin typeface="Monotype Corsiva" pitchFamily="66" charset="0"/>
              </a:rPr>
              <a:t>Патриарший Успенский собор Московского Кремля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73152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r="10013"/>
          <a:stretch>
            <a:fillRect/>
          </a:stretch>
        </p:blipFill>
        <p:spPr>
          <a:xfrm>
            <a:off x="0" y="1412776"/>
            <a:ext cx="3491880" cy="26642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653136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Monotype Corsiva" pitchFamily="66" charset="0"/>
                <a:cs typeface="Times New Roman" pitchFamily="18" charset="0"/>
              </a:rPr>
              <a:t>Никоновский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 храм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1" r="10771"/>
          <a:stretch>
            <a:fillRect/>
          </a:stretch>
        </p:blipFill>
        <p:spPr>
          <a:xfrm>
            <a:off x="4644008" y="2636912"/>
            <a:ext cx="3635896" cy="2827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5976" y="5733257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Церковь во имя преподобного Сергия Радонежского с трапезной палатой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1691"/>
            <a:ext cx="2952328" cy="318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077072"/>
            <a:ext cx="3323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Monotype Corsiva" pitchFamily="66" charset="0"/>
              </a:rPr>
              <a:t>Варницкий</a:t>
            </a:r>
            <a:r>
              <a:rPr lang="ru-RU" sz="2800" dirty="0" smtClean="0">
                <a:latin typeface="Monotype Corsiva" pitchFamily="66" charset="0"/>
              </a:rPr>
              <a:t> монастырь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6027003"/>
            <a:ext cx="4716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Храм преподобного Сергия Радонежского в Томске</a:t>
            </a:r>
            <a:endParaRPr lang="ru-RU" sz="2400" dirty="0"/>
          </a:p>
        </p:txBody>
      </p:sp>
      <p:pic>
        <p:nvPicPr>
          <p:cNvPr id="6" name="Picture 5" descr="Храм преподобного Сергия Радонежско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7" y="2348880"/>
            <a:ext cx="268761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7315200"/>
          </a:xfrm>
          <a:prstGeom prst="rect">
            <a:avLst/>
          </a:prstGeom>
          <a:noFill/>
        </p:spPr>
      </p:pic>
      <p:pic>
        <p:nvPicPr>
          <p:cNvPr id="3" name="Picture 2" descr="C:\Users\LS\Desktop\Лавра\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8884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005064"/>
            <a:ext cx="4355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Церковь в честь явления Божией Матери преподобному Сергию  Радонежскому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3" r="14033"/>
          <a:stretch>
            <a:fillRect/>
          </a:stretch>
        </p:blipFill>
        <p:spPr>
          <a:xfrm>
            <a:off x="4716016" y="2564904"/>
            <a:ext cx="3888432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44008" y="5823848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Церковь Преображения в селе Радонеж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18434" name="Picture 2" descr="E:\Серг.Рад\фото  С.Р\DSCF1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6816758" cy="5112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84984"/>
            <a:ext cx="538249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E:\Серг.Рад\фото  С.Р\фото с праздника 4 rk\DSC05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pic>
        <p:nvPicPr>
          <p:cNvPr id="20482" name="Picture 2" descr="E:\Серг.Рад\фото  С.Р\фото с праздника 4 rk\DSC056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4704523" cy="3528392"/>
          </a:xfrm>
          <a:prstGeom prst="rect">
            <a:avLst/>
          </a:prstGeom>
          <a:noFill/>
        </p:spPr>
      </p:pic>
      <p:pic>
        <p:nvPicPr>
          <p:cNvPr id="20484" name="Picture 4" descr="E:\Серг.Рад\фото  С.Р\фото с праздника 4 rk\DSC056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05064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7315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275856" y="566124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2242016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«Руководить нравственным воспитанием –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 значит создавать тот моральный тонус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школьной жизни, который выражается в том,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что  каждый воспитанник о ком-то заботится,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 ком-то печется и беспокоится, </a:t>
            </a:r>
            <a:b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кому-то отдает свое сердце».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В.А.Сухомлинский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23554" name="Picture 2" descr="E:\Серг.Рад\фото  С.Р\DSCF1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71038"/>
            <a:ext cx="4536503" cy="3402378"/>
          </a:xfrm>
          <a:prstGeom prst="rect">
            <a:avLst/>
          </a:prstGeom>
          <a:noFill/>
        </p:spPr>
      </p:pic>
      <p:pic>
        <p:nvPicPr>
          <p:cNvPr id="23555" name="Picture 3" descr="E:\Серг.Рад\фото  С.Р\DSCF1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772816"/>
            <a:ext cx="4608511" cy="345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21506" name="Picture 2" descr="E:\Серг.Рад\фото  С.Р\DSCF1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20888"/>
            <a:ext cx="6156176" cy="461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22530" name="Picture 2" descr="E:\Серг.Рад\фото  С.Р\DSCF1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6156176" cy="4617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1844824"/>
            <a:ext cx="612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atin typeface="Monotype Corsiva" pitchFamily="66" charset="0"/>
              </a:rPr>
              <a:t>СПАСИБО ЗА ВНИМАНИЕ!</a:t>
            </a:r>
            <a:endParaRPr lang="ru-RU" sz="80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462" y="0"/>
            <a:ext cx="8999538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700" dirty="0" smtClean="0">
              <a:latin typeface="Monotype Corsiva" pitchFamily="66" charset="0"/>
            </a:endParaRPr>
          </a:p>
          <a:p>
            <a:endParaRPr lang="ru-RU" sz="2700" dirty="0">
              <a:latin typeface="Monotype Corsiva" pitchFamily="66" charset="0"/>
            </a:endParaRPr>
          </a:p>
          <a:p>
            <a:endParaRPr lang="ru-RU" sz="2700" dirty="0" smtClean="0">
              <a:latin typeface="Monotype Corsiva" pitchFamily="66" charset="0"/>
            </a:endParaRPr>
          </a:p>
          <a:p>
            <a:endParaRPr lang="ru-RU" sz="2700" dirty="0">
              <a:latin typeface="Monotype Corsiva" pitchFamily="66" charset="0"/>
            </a:endParaRPr>
          </a:p>
          <a:p>
            <a:endParaRPr lang="ru-RU" sz="2700" dirty="0" smtClean="0">
              <a:latin typeface="Monotype Corsiva" pitchFamily="66" charset="0"/>
            </a:endParaRPr>
          </a:p>
          <a:p>
            <a:endParaRPr lang="ru-RU" sz="2700" dirty="0">
              <a:latin typeface="Monotype Corsiva" pitchFamily="66" charset="0"/>
            </a:endParaRPr>
          </a:p>
          <a:p>
            <a:r>
              <a:rPr lang="ru-RU" sz="2700" dirty="0" smtClean="0">
                <a:latin typeface="Monotype Corsiva" pitchFamily="66" charset="0"/>
              </a:rPr>
              <a:t>                                                В послании к Федеральному Собранию                				2012 года президент Российской Федерации В.В. Путин оценил состояние дел в духовно-нравственной сфере, как «демографическую и ценностную катастрофу», происшедшую в результате утраты многих нравственных ориентиров. Он сказал: «если нация утрачивает жизненные ориентиры и идеалы, ей и внешний враг не нужен, все и так развалится само по себе» и поставил задачу «укреплять прочную духовно-нравственную основу общества».</a:t>
            </a:r>
            <a:endParaRPr lang="ru-RU" sz="2700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237906"/>
            <a:ext cx="3635449" cy="292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Monotype Corsiva" pitchFamily="66" charset="0"/>
              </a:rPr>
              <a:t>«Нравственность - это внутренние, духовные качества, которыми руководствуется человек, этические нормы, правила поведения, определяемые этими качествами». (С.И.Ожегов) 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thumb/b/b1/The_Trinity_Cathedral_Troitse_Sergiyeva_Lavra.jpg/200px-The_Trinity_Cathedral_Troitse_Sergiyeva_Lav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816424" cy="572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92283" y="3573016"/>
            <a:ext cx="4151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Monotype Corsiva" pitchFamily="66" charset="0"/>
              </a:rPr>
              <a:t>Троицкий собор Троице-Сергиевой лавры</a:t>
            </a:r>
            <a:endParaRPr lang="ru-RU" sz="36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15364" name="Picture 4" descr="http://s017.radikal.ru/i405/1111/76/19a655278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24944"/>
            <a:ext cx="5458651" cy="37105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700808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Monotype Corsiva" pitchFamily="66" charset="0"/>
              </a:rPr>
              <a:t>«Любовью и единением спасемся»</a:t>
            </a:r>
            <a:endParaRPr lang="ru-RU" sz="3200" b="1" i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Проект посвященный </a:t>
            </a:r>
          </a:p>
          <a:p>
            <a:r>
              <a:rPr lang="ru-RU" sz="2400" b="1" dirty="0" smtClean="0"/>
              <a:t>700-летию преподобного Сергия Радонежского.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7315200"/>
          </a:xfrm>
          <a:prstGeom prst="rect">
            <a:avLst/>
          </a:prstGeom>
          <a:noFill/>
        </p:spPr>
      </p:pic>
      <p:pic>
        <p:nvPicPr>
          <p:cNvPr id="4" name="Picture 2" descr="http://img-fotki.yandex.ru/get/54/dm-andreev.32/0_4802b_af54e4c0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24744"/>
            <a:ext cx="3583422" cy="2500330"/>
          </a:xfrm>
          <a:prstGeom prst="rect">
            <a:avLst/>
          </a:prstGeom>
          <a:ln>
            <a:solidFill>
              <a:srgbClr val="99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yaroslavl.avizinfo.ru/content/files/russia/201111/f_07_201115111235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86232"/>
            <a:ext cx="3714776" cy="2571768"/>
          </a:xfrm>
          <a:prstGeom prst="rect">
            <a:avLst/>
          </a:prstGeom>
          <a:ln>
            <a:solidFill>
              <a:srgbClr val="99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23928" y="2924944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onstantia" pitchFamily="18" charset="0"/>
                <a:cs typeface="Latha" pitchFamily="34" charset="0"/>
              </a:rPr>
              <a:t>Родился Преподобный Сергий в </a:t>
            </a:r>
          </a:p>
          <a:p>
            <a:pPr algn="ctr"/>
            <a:r>
              <a:rPr lang="ru-RU" sz="4000" b="1" dirty="0" smtClean="0">
                <a:latin typeface="Constantia" pitchFamily="18" charset="0"/>
                <a:cs typeface="Latha" pitchFamily="34" charset="0"/>
              </a:rPr>
              <a:t>1314 году, в селе Варницы, </a:t>
            </a:r>
          </a:p>
          <a:p>
            <a:pPr algn="ctr"/>
            <a:r>
              <a:rPr lang="ru-RU" sz="4000" b="1" dirty="0" smtClean="0">
                <a:latin typeface="Constantia" pitchFamily="18" charset="0"/>
                <a:cs typeface="Latha" pitchFamily="34" charset="0"/>
              </a:rPr>
              <a:t>под Ростовом. </a:t>
            </a:r>
            <a:endParaRPr lang="ru-RU" sz="4000" b="1" dirty="0">
              <a:latin typeface="Constantia" pitchFamily="18" charset="0"/>
              <a:cs typeface="Lath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4" name="Picture 9" descr="0_627cb_443a4841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49593"/>
            <a:ext cx="3996184" cy="580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27687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42700"/>
                </a:solidFill>
                <a:latin typeface="Constantia" pitchFamily="18" charset="0"/>
              </a:rPr>
              <a:t> </a:t>
            </a:r>
            <a:r>
              <a:rPr lang="ru-RU" sz="3600" b="1" dirty="0" smtClean="0">
                <a:latin typeface="Constantia" pitchFamily="18" charset="0"/>
              </a:rPr>
              <a:t>Мальчик молился Богу «о дарованию ему книжного разумения», и однажды ему явился Ангел в виде старца</a:t>
            </a:r>
            <a:r>
              <a:rPr lang="ru-RU" sz="3200" b="1" dirty="0" smtClean="0">
                <a:latin typeface="Constantia" pitchFamily="18" charset="0"/>
              </a:rPr>
              <a:t>.</a:t>
            </a:r>
            <a:endParaRPr lang="ru-RU" sz="3200" b="1" i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eeppt.ru/MyShablony/PravoslaviePrint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r="64" b="-35"/>
          <a:stretch>
            <a:fillRect/>
          </a:stretch>
        </p:blipFill>
        <p:spPr bwMode="auto">
          <a:xfrm>
            <a:off x="539552" y="1052736"/>
            <a:ext cx="3456384" cy="5774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139952" y="3501008"/>
            <a:ext cx="5568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Monotype Corsiva" pitchFamily="66" charset="0"/>
              </a:rPr>
              <a:t>Отрок Варфоломей, читающий псалмы.</a:t>
            </a:r>
            <a:endParaRPr lang="ru-RU" sz="40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175</Words>
  <Application>Microsoft Office PowerPoint</Application>
  <PresentationFormat>Экран (4:3)</PresentationFormat>
  <Paragraphs>38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КДО-2</cp:lastModifiedBy>
  <cp:revision>25</cp:revision>
  <dcterms:created xsi:type="dcterms:W3CDTF">2015-10-18T15:13:50Z</dcterms:created>
  <dcterms:modified xsi:type="dcterms:W3CDTF">2015-11-02T09:37:49Z</dcterms:modified>
</cp:coreProperties>
</file>